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65" r:id="rId8"/>
    <p:sldId id="266" r:id="rId9"/>
    <p:sldId id="268" r:id="rId10"/>
    <p:sldId id="259" r:id="rId11"/>
    <p:sldId id="267" r:id="rId12"/>
    <p:sldId id="269" r:id="rId13"/>
    <p:sldId id="270" r:id="rId14"/>
    <p:sldId id="260" r:id="rId15"/>
    <p:sldId id="271" r:id="rId16"/>
    <p:sldId id="272" r:id="rId17"/>
    <p:sldId id="273" r:id="rId18"/>
    <p:sldId id="261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784F43-FD21-6281-816D-21BAFFF92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CC629A5-316E-AE2E-4E7B-4959A8884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F71D18-FB27-2760-B070-D25A21BB5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3D7D97-A077-3AAD-0FAE-CB6F474D4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343769-099E-53CD-4973-ADF95D381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450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B385D-CFEB-F099-AFCF-E91DE8090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CC7322E-E85C-71DD-FBDF-E701A85B2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DDEAFE-A11A-F952-4957-20EB30D11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70E07E-4752-9CB2-ABDD-3A4FAAACC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DE2FFB-B7B7-6A5A-B00A-361DEEE17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867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F092EC5-0748-F6B9-0B3A-6164C4F6CF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883CC2-75D9-B2C5-44A3-B26ACDD3CC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F09D8A-6A0A-582F-BBC4-82A8A53B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79FF59-3965-0E6D-2CDA-B0575B0C0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56E0DF-DF9C-2DCF-A447-5B73942D6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931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AD3EA1-9235-9FE8-7476-A24EE634D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1226BA-AF96-D50F-BD38-5832F3684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048A5E-40ED-9128-2C7F-BA063BBA3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ACF67F-B685-AD6A-620E-770479230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86CE55-B388-311F-466C-E5A6321F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87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F16B44-639D-54E0-590B-26456E10B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6BFB1A-79D4-8ACF-D2C3-808B14D2A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6240FE-13A2-B5DD-3172-4639B2B98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14CBB2-C3F9-743C-8175-EB56A6F96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138A3A-44CF-56F3-E8F8-7C8087E68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00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B0765D-246F-59C6-D0CB-0AF7DB3EB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2361B5-A89E-9E5A-2327-53AE25E389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3E63560-3BEA-ED3A-94FC-06653724E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6765E51-8D84-EAA6-8F3B-628E59AE2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23183B-B975-0AD5-493A-CFBAFF1B7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D7C0065-9875-7FC2-D32B-9F69BEC1D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036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3397A9-D8DA-F371-3FB8-C0CB60667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2865B3-E5F5-DC08-3BB3-5073466B2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4196B0-6F1F-F031-5E0B-095633787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7E1703D-D333-0B16-6516-B41A95276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93F84AE-227A-C4BB-6ADC-F6C01FC3B3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8C61E83-2DD6-78F6-395E-000D11125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31D8823-3273-BB78-5A22-F3F868BD0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DC8188F-B533-3907-136A-AAA206475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308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CC672-BCF7-9390-B653-E7B77765B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B974260-19AD-8E33-ABE8-7021FFF37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90A2EE5-A040-4510-747C-36C5095A2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BA6ECB9-488A-C8A9-3B21-E7ABCA64F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29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087853B-4EB4-484D-7D3F-062D47A3C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C4AAFAF-A827-B9B6-4B3C-D962CAD1A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06CE0D7-7421-AC02-A05F-5AF81122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31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028F2-485B-75E3-E8FD-717650C2F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9F420C-7551-9A86-EFE8-875491D64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86674A-4875-6B1A-851C-74DDEE06A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7D3D8D-B5C2-BC51-A597-775B2C672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37F42C-BF6D-2301-65E0-3F61DC0F9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033576-B55D-A7DB-8F38-AC8952E71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78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D95D1-F497-4F32-4B65-1913E550E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8A878C9-B040-ADB5-1385-9767E219C8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00F3CC-6B41-ECD8-BCEE-E546D55005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A5B75D-6093-0DE2-4593-94BF589A9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14A502-6EEB-C898-C4A4-9E779BB7E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C77315A-DBF2-6C6D-2D77-0437C35A7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90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3BBB04-1D24-91FB-7271-B6C5465B2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017EE8-3C13-06D3-3BE3-7E8856C35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B46F5E-2909-C601-38C8-BE0E11EA7F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19FD5-7907-1742-8601-06D7AD376FF6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D257F9-FEAD-42D8-1A02-C805FAE39D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6B442E-23CA-4190-1FE7-76F60726E6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902D7-EB68-A74C-BC54-80F72D6E3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5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FC4EBD-5C4C-070B-7762-C29C882F98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заданий по предмету литературное чтение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F5BC92B-120A-D930-0B81-EE1335215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0823" y="4632326"/>
            <a:ext cx="5304824" cy="530482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B9A78F7-DA82-A4B9-9097-0875627DE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16251" y="-2652412"/>
            <a:ext cx="7581385" cy="530482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BE63E3C-9DE7-EB90-83E0-50CB7BF1E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44574" y="5558631"/>
            <a:ext cx="4077687" cy="407768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521B2A9-B02D-0E0A-8594-4401EA7DF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039" y="-2339245"/>
            <a:ext cx="3461608" cy="3461608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619B34C-E92D-F318-DEE4-9BD918578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44574" y="4379395"/>
            <a:ext cx="2358472" cy="235847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0E5D7F2-2EA9-F3D2-7E2D-D93BBBDC74CD}"/>
              </a:ext>
            </a:extLst>
          </p:cNvPr>
          <p:cNvSpPr txBox="1"/>
          <p:nvPr/>
        </p:nvSpPr>
        <p:spPr>
          <a:xfrm>
            <a:off x="4663302" y="2723978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84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98969-B54F-1960-AD25-799B9380F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9E53DEA-C320-0C55-7433-59520577E3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456" y="0"/>
            <a:ext cx="12936456" cy="727675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805B4B-659E-294F-8D80-0F2F4AD7C02F}"/>
              </a:ext>
            </a:extLst>
          </p:cNvPr>
          <p:cNvSpPr txBox="1"/>
          <p:nvPr/>
        </p:nvSpPr>
        <p:spPr>
          <a:xfrm>
            <a:off x="5178167" y="2723978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342E6-17DB-5D9B-2418-1599CAC15B65}"/>
              </a:ext>
            </a:extLst>
          </p:cNvPr>
          <p:cNvSpPr txBox="1"/>
          <p:nvPr/>
        </p:nvSpPr>
        <p:spPr>
          <a:xfrm>
            <a:off x="4205759" y="2505670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23DE9-2A27-8572-292E-A1BD61A576D6}"/>
              </a:ext>
            </a:extLst>
          </p:cNvPr>
          <p:cNvSpPr txBox="1"/>
          <p:nvPr/>
        </p:nvSpPr>
        <p:spPr>
          <a:xfrm>
            <a:off x="3096567" y="3346275"/>
            <a:ext cx="59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понимание </a:t>
            </a:r>
          </a:p>
        </p:txBody>
      </p:sp>
    </p:spTree>
    <p:extLst>
      <p:ext uri="{BB962C8B-B14F-4D97-AF65-F5344CB8AC3E}">
        <p14:creationId xmlns:p14="http://schemas.microsoft.com/office/powerpoint/2010/main" val="464473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525944" y="497095"/>
            <a:ext cx="11074332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к каждому герою сказки «Каша из топора» соответствующие качества характера: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948008"/>
              </p:ext>
            </p:extLst>
          </p:nvPr>
        </p:nvGraphicFramePr>
        <p:xfrm>
          <a:off x="3885948" y="4470430"/>
          <a:ext cx="4354324" cy="20224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7162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177162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528925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ошибок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балла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286756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ошибка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91269"/>
                  </a:ext>
                </a:extLst>
              </a:tr>
              <a:tr h="286756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ошибки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126949"/>
                  </a:ext>
                </a:extLst>
              </a:tr>
              <a:tr h="507338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остальных случаях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4432667" y="3878919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877863-2E4F-39C3-E063-995EA30CE4D8}"/>
              </a:ext>
            </a:extLst>
          </p:cNvPr>
          <p:cNvSpPr txBox="1"/>
          <p:nvPr/>
        </p:nvSpPr>
        <p:spPr>
          <a:xfrm>
            <a:off x="1498116" y="2839066"/>
            <a:ext cx="91299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GB" sz="4000" dirty="0" err="1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learningapps.org</a:t>
            </a:r>
            <a:r>
              <a:rPr lang="en-GB" sz="40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/view28333782</a:t>
            </a:r>
            <a:endParaRPr lang="ru-RU" sz="4000" dirty="0"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9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657974" y="562580"/>
            <a:ext cx="8810272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и запишите план сказки «Каша из топора»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43697"/>
              </p:ext>
            </p:extLst>
          </p:nvPr>
        </p:nvGraphicFramePr>
        <p:xfrm>
          <a:off x="7546195" y="4814911"/>
          <a:ext cx="4354324" cy="170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7162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177162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500799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Учащийся составил план сказки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остальных случаях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8092914" y="4249171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CFE569-F007-71DD-3003-5B6B45751EBD}"/>
              </a:ext>
            </a:extLst>
          </p:cNvPr>
          <p:cNvSpPr txBox="1"/>
          <p:nvPr/>
        </p:nvSpPr>
        <p:spPr>
          <a:xfrm>
            <a:off x="1092508" y="2498252"/>
            <a:ext cx="1828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1)…</a:t>
            </a:r>
          </a:p>
          <a:p>
            <a:pPr algn="l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2)…</a:t>
            </a:r>
          </a:p>
          <a:p>
            <a:pPr algn="l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3)…</a:t>
            </a:r>
          </a:p>
        </p:txBody>
      </p:sp>
    </p:spTree>
    <p:extLst>
      <p:ext uri="{BB962C8B-B14F-4D97-AF65-F5344CB8AC3E}">
        <p14:creationId xmlns:p14="http://schemas.microsoft.com/office/powerpoint/2010/main" val="1285689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690863" y="569490"/>
            <a:ext cx="881027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фразу: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298970"/>
              </p:ext>
            </p:extLst>
          </p:nvPr>
        </p:nvGraphicFramePr>
        <p:xfrm>
          <a:off x="3013492" y="4606346"/>
          <a:ext cx="5804520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2260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902260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500799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Задание выполнено, если обучающийся дополнил фразу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Задание не выполнено, если обучающийся не дополнил фразу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4285309" y="4009077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CFE569-F007-71DD-3003-5B6B45751EBD}"/>
              </a:ext>
            </a:extLst>
          </p:cNvPr>
          <p:cNvSpPr txBox="1"/>
          <p:nvPr/>
        </p:nvSpPr>
        <p:spPr>
          <a:xfrm>
            <a:off x="3918837" y="1909950"/>
            <a:ext cx="435432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учит…»</a:t>
            </a: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3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98969-B54F-1960-AD25-799B9380F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9E53DEA-C320-0C55-7433-59520577E3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456" y="0"/>
            <a:ext cx="12936456" cy="727675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805B4B-659E-294F-8D80-0F2F4AD7C02F}"/>
              </a:ext>
            </a:extLst>
          </p:cNvPr>
          <p:cNvSpPr txBox="1"/>
          <p:nvPr/>
        </p:nvSpPr>
        <p:spPr>
          <a:xfrm>
            <a:off x="5178167" y="2723978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342E6-17DB-5D9B-2418-1599CAC15B65}"/>
              </a:ext>
            </a:extLst>
          </p:cNvPr>
          <p:cNvSpPr txBox="1"/>
          <p:nvPr/>
        </p:nvSpPr>
        <p:spPr>
          <a:xfrm>
            <a:off x="4205759" y="2505670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уровень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23DE9-2A27-8572-292E-A1BD61A576D6}"/>
              </a:ext>
            </a:extLst>
          </p:cNvPr>
          <p:cNvSpPr txBox="1"/>
          <p:nvPr/>
        </p:nvSpPr>
        <p:spPr>
          <a:xfrm>
            <a:off x="1963950" y="3305368"/>
            <a:ext cx="8257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применение знаний в знакомых условиях </a:t>
            </a:r>
          </a:p>
        </p:txBody>
      </p:sp>
    </p:spTree>
    <p:extLst>
      <p:ext uri="{BB962C8B-B14F-4D97-AF65-F5344CB8AC3E}">
        <p14:creationId xmlns:p14="http://schemas.microsoft.com/office/powerpoint/2010/main" val="2645636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690864" y="2618092"/>
            <a:ext cx="8810272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другую концовку сказки «Каша из топора». Расскажите её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046367"/>
              </p:ext>
            </p:extLst>
          </p:nvPr>
        </p:nvGraphicFramePr>
        <p:xfrm>
          <a:off x="3193740" y="4999355"/>
          <a:ext cx="5804520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2260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902260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500799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Оригинальность изложения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речи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Понятность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изложения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2190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4465557" y="4239908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13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690864" y="494011"/>
            <a:ext cx="8810272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Нарисуйте иллюстрацию к любому отрывку сказки «Каша из топора»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635458"/>
              </p:ext>
            </p:extLst>
          </p:nvPr>
        </p:nvGraphicFramePr>
        <p:xfrm>
          <a:off x="3193740" y="5199596"/>
          <a:ext cx="5804520" cy="12932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2260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902260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500799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Оригинальность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Аккуратность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Точность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2190"/>
                  </a:ext>
                </a:extLst>
              </a:tr>
            </a:tbl>
          </a:graphicData>
        </a:graphic>
      </p:graphicFrame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AB5FBE1-DFB2-FB14-14D1-12C455B25B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034" y="2415649"/>
            <a:ext cx="3624865" cy="26249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4432667" y="4524226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0974588B-FCA8-5D29-293B-DCD7137C28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02" y="2146042"/>
            <a:ext cx="3624865" cy="2565916"/>
          </a:xfrm>
          <a:prstGeom prst="rect">
            <a:avLst/>
          </a:prstGeom>
        </p:spPr>
      </p:pic>
      <p:pic>
        <p:nvPicPr>
          <p:cNvPr id="5" name="Рисунок 6">
            <a:extLst>
              <a:ext uri="{FF2B5EF4-FFF2-40B4-BE49-F238E27FC236}">
                <a16:creationId xmlns:a16="http://schemas.microsoft.com/office/drawing/2014/main" id="{BD9DE1D0-4DCA-E448-D1E5-0A1E337376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266" y="2310936"/>
            <a:ext cx="3598913" cy="254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56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690864" y="494011"/>
            <a:ext cx="8810272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кроссворд с вопросами по теме сказки «Каша из топора» из 7 слов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40847"/>
              </p:ext>
            </p:extLst>
          </p:nvPr>
        </p:nvGraphicFramePr>
        <p:xfrm>
          <a:off x="3160850" y="3137499"/>
          <a:ext cx="5804520" cy="29087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2260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902260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500799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Объем, количество слов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Аккуратность оформления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Орфографическая правильность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2190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Информативная точность и достоверность фактов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64041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4432667" y="2329111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18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98969-B54F-1960-AD25-799B9380F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9E53DEA-C320-0C55-7433-59520577E3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456" y="0"/>
            <a:ext cx="12936456" cy="727675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805B4B-659E-294F-8D80-0F2F4AD7C02F}"/>
              </a:ext>
            </a:extLst>
          </p:cNvPr>
          <p:cNvSpPr txBox="1"/>
          <p:nvPr/>
        </p:nvSpPr>
        <p:spPr>
          <a:xfrm>
            <a:off x="5178167" y="2723978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342E6-17DB-5D9B-2418-1599CAC15B65}"/>
              </a:ext>
            </a:extLst>
          </p:cNvPr>
          <p:cNvSpPr txBox="1"/>
          <p:nvPr/>
        </p:nvSpPr>
        <p:spPr>
          <a:xfrm>
            <a:off x="4205759" y="2505670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уровень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23DE9-2A27-8572-292E-A1BD61A576D6}"/>
              </a:ext>
            </a:extLst>
          </p:cNvPr>
          <p:cNvSpPr txBox="1"/>
          <p:nvPr/>
        </p:nvSpPr>
        <p:spPr>
          <a:xfrm>
            <a:off x="1963950" y="3283278"/>
            <a:ext cx="8257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применение знаний в новых условиях </a:t>
            </a:r>
          </a:p>
        </p:txBody>
      </p:sp>
    </p:spTree>
    <p:extLst>
      <p:ext uri="{BB962C8B-B14F-4D97-AF65-F5344CB8AC3E}">
        <p14:creationId xmlns:p14="http://schemas.microsoft.com/office/powerpoint/2010/main" val="1393304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838200" y="320650"/>
            <a:ext cx="10145584" cy="26434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Ответьте на вопрос «Можно ли сварить топор? Что можно сделать из топора?», используя дополнительные источники информации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340866"/>
              </p:ext>
            </p:extLst>
          </p:nvPr>
        </p:nvGraphicFramePr>
        <p:xfrm>
          <a:off x="3193740" y="3893863"/>
          <a:ext cx="5804520" cy="240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2260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902260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Аккуратность оформления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Орфографическая правильность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2190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Информативная точность и достоверность фактов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64041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4465557" y="3153855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35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98969-B54F-1960-AD25-799B9380F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9E53DEA-C320-0C55-7433-59520577E3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456" y="0"/>
            <a:ext cx="12936456" cy="727675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805B4B-659E-294F-8D80-0F2F4AD7C02F}"/>
              </a:ext>
            </a:extLst>
          </p:cNvPr>
          <p:cNvSpPr txBox="1"/>
          <p:nvPr/>
        </p:nvSpPr>
        <p:spPr>
          <a:xfrm>
            <a:off x="5178167" y="2723978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342E6-17DB-5D9B-2418-1599CAC15B65}"/>
              </a:ext>
            </a:extLst>
          </p:cNvPr>
          <p:cNvSpPr txBox="1"/>
          <p:nvPr/>
        </p:nvSpPr>
        <p:spPr>
          <a:xfrm>
            <a:off x="4205759" y="2505670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уровень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23DE9-2A27-8572-292E-A1BD61A576D6}"/>
              </a:ext>
            </a:extLst>
          </p:cNvPr>
          <p:cNvSpPr txBox="1"/>
          <p:nvPr/>
        </p:nvSpPr>
        <p:spPr>
          <a:xfrm>
            <a:off x="4202326" y="3320652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узнавание</a:t>
            </a:r>
          </a:p>
        </p:txBody>
      </p:sp>
    </p:spTree>
    <p:extLst>
      <p:ext uri="{BB962C8B-B14F-4D97-AF65-F5344CB8AC3E}">
        <p14:creationId xmlns:p14="http://schemas.microsoft.com/office/powerpoint/2010/main" val="266559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838200" y="320650"/>
            <a:ext cx="10145584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 небольшой рассказ, смысл которого можно было бы выразить словами «Скупой платит дважды»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811931"/>
              </p:ext>
            </p:extLst>
          </p:nvPr>
        </p:nvGraphicFramePr>
        <p:xfrm>
          <a:off x="3193740" y="3893863"/>
          <a:ext cx="5804520" cy="1798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2260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902260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Аккуратность оформления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Орфографическая правильность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2190"/>
                  </a:ext>
                </a:extLst>
              </a:tr>
              <a:tr h="34904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Креативность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64041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4465557" y="3153855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55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0270"/>
            <a:ext cx="12192000" cy="736921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9A7233-05FF-F80E-F9F0-2F68EEBB51C8}"/>
              </a:ext>
            </a:extLst>
          </p:cNvPr>
          <p:cNvSpPr txBox="1"/>
          <p:nvPr/>
        </p:nvSpPr>
        <p:spPr>
          <a:xfrm>
            <a:off x="838200" y="1553015"/>
            <a:ext cx="7148041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 Кто отворил дверь солдату, когда он постучался в деревенскую избушку?</a:t>
            </a:r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Пригожая девушка</a:t>
            </a:r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Маленький мальчик</a:t>
            </a:r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Старуха</a:t>
            </a:r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916584" y="605127"/>
            <a:ext cx="835883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вариант ответа: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013C36-5741-AB68-9D61-211049161601}"/>
              </a:ext>
            </a:extLst>
          </p:cNvPr>
          <p:cNvSpPr txBox="1"/>
          <p:nvPr/>
        </p:nvSpPr>
        <p:spPr>
          <a:xfrm>
            <a:off x="7986241" y="3593225"/>
            <a:ext cx="32608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l" rtl="0" fontAlgn="t">
              <a:spcBef>
                <a:spcPts val="0"/>
              </a:spcBef>
              <a:spcAft>
                <a:spcPts val="0"/>
              </a:spcAft>
            </a:pP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5">
            <a:extLst>
              <a:ext uri="{FF2B5EF4-FFF2-40B4-BE49-F238E27FC236}">
                <a16:creationId xmlns:a16="http://schemas.microsoft.com/office/drawing/2014/main" id="{6FAF85B5-0860-21B4-22E8-E97A2C4E6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357899"/>
              </p:ext>
            </p:extLst>
          </p:nvPr>
        </p:nvGraphicFramePr>
        <p:xfrm>
          <a:off x="7957288" y="4269943"/>
          <a:ext cx="3396512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8256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1698256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492416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В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640140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остальных случаях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91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709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0270"/>
            <a:ext cx="12192000" cy="736921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9A7233-05FF-F80E-F9F0-2F68EEBB51C8}"/>
              </a:ext>
            </a:extLst>
          </p:cNvPr>
          <p:cNvSpPr txBox="1"/>
          <p:nvPr/>
        </p:nvSpPr>
        <p:spPr>
          <a:xfrm>
            <a:off x="794770" y="1930690"/>
            <a:ext cx="7148041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Что приметил солдат под лавкой?</a:t>
            </a:r>
            <a:endParaRPr lang="ru-RU" sz="3500" dirty="0">
              <a:effectLst/>
            </a:endParaRPr>
          </a:p>
          <a:p>
            <a:pPr rtl="0"/>
            <a:br>
              <a:rPr lang="ru-RU" sz="3500" dirty="0"/>
            </a:br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А) Большой котел</a:t>
            </a:r>
            <a:endParaRPr lang="ru-RU" sz="3500" dirty="0">
              <a:effectLst/>
            </a:endParaRPr>
          </a:p>
          <a:p>
            <a:pPr rtl="0"/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Б) Топор</a:t>
            </a:r>
            <a:endParaRPr lang="ru-RU" sz="3500" dirty="0">
              <a:effectLst/>
            </a:endParaRPr>
          </a:p>
          <a:p>
            <a:pPr rtl="0"/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В) Кошку</a:t>
            </a:r>
            <a:endParaRPr lang="ru-RU" sz="3500" dirty="0">
              <a:effectLst/>
            </a:endParaRPr>
          </a:p>
          <a:p>
            <a:pPr algn="ctr"/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916584" y="605127"/>
            <a:ext cx="835883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вариант ответа: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013C36-5741-AB68-9D61-211049161601}"/>
              </a:ext>
            </a:extLst>
          </p:cNvPr>
          <p:cNvSpPr txBox="1"/>
          <p:nvPr/>
        </p:nvSpPr>
        <p:spPr>
          <a:xfrm>
            <a:off x="7986241" y="3593225"/>
            <a:ext cx="32608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l" rtl="0" fontAlgn="t">
              <a:spcBef>
                <a:spcPts val="0"/>
              </a:spcBef>
              <a:spcAft>
                <a:spcPts val="0"/>
              </a:spcAft>
            </a:pP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5">
            <a:extLst>
              <a:ext uri="{FF2B5EF4-FFF2-40B4-BE49-F238E27FC236}">
                <a16:creationId xmlns:a16="http://schemas.microsoft.com/office/drawing/2014/main" id="{6FAF85B5-0860-21B4-22E8-E97A2C4E6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284885"/>
              </p:ext>
            </p:extLst>
          </p:nvPr>
        </p:nvGraphicFramePr>
        <p:xfrm>
          <a:off x="7957288" y="4269943"/>
          <a:ext cx="3396512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8256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1698256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492416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Б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640140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остальных случаях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91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879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0270"/>
            <a:ext cx="12192000" cy="736921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9A7233-05FF-F80E-F9F0-2F68EEBB51C8}"/>
              </a:ext>
            </a:extLst>
          </p:cNvPr>
          <p:cNvSpPr txBox="1"/>
          <p:nvPr/>
        </p:nvSpPr>
        <p:spPr>
          <a:xfrm>
            <a:off x="944873" y="1793717"/>
            <a:ext cx="6682843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Что случилось с топором в конце сказки?</a:t>
            </a:r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Солдат забрал его с собой «доваривать»</a:t>
            </a:r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Солдат отдал его старухе на съедение</a:t>
            </a:r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 sz="3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Солдат выбросил топор</a:t>
            </a:r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916584" y="605127"/>
            <a:ext cx="835883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вариант ответа: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013C36-5741-AB68-9D61-211049161601}"/>
              </a:ext>
            </a:extLst>
          </p:cNvPr>
          <p:cNvSpPr txBox="1"/>
          <p:nvPr/>
        </p:nvSpPr>
        <p:spPr>
          <a:xfrm>
            <a:off x="7986241" y="3593225"/>
            <a:ext cx="32608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l" rtl="0" fontAlgn="t">
              <a:spcBef>
                <a:spcPts val="0"/>
              </a:spcBef>
              <a:spcAft>
                <a:spcPts val="0"/>
              </a:spcAft>
            </a:pP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5">
            <a:extLst>
              <a:ext uri="{FF2B5EF4-FFF2-40B4-BE49-F238E27FC236}">
                <a16:creationId xmlns:a16="http://schemas.microsoft.com/office/drawing/2014/main" id="{6FAF85B5-0860-21B4-22E8-E97A2C4E6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132978"/>
              </p:ext>
            </p:extLst>
          </p:nvPr>
        </p:nvGraphicFramePr>
        <p:xfrm>
          <a:off x="7957288" y="4269943"/>
          <a:ext cx="3396512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8256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1698256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492416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А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640140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остальных случаях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91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1174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98969-B54F-1960-AD25-799B9380F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9E53DEA-C320-0C55-7433-59520577E3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456" y="0"/>
            <a:ext cx="12936456" cy="727675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805B4B-659E-294F-8D80-0F2F4AD7C02F}"/>
              </a:ext>
            </a:extLst>
          </p:cNvPr>
          <p:cNvSpPr txBox="1"/>
          <p:nvPr/>
        </p:nvSpPr>
        <p:spPr>
          <a:xfrm>
            <a:off x="5178167" y="2723978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342E6-17DB-5D9B-2418-1599CAC15B65}"/>
              </a:ext>
            </a:extLst>
          </p:cNvPr>
          <p:cNvSpPr txBox="1"/>
          <p:nvPr/>
        </p:nvSpPr>
        <p:spPr>
          <a:xfrm>
            <a:off x="4205759" y="2505670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уровень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23DE9-2A27-8572-292E-A1BD61A576D6}"/>
              </a:ext>
            </a:extLst>
          </p:cNvPr>
          <p:cNvSpPr txBox="1"/>
          <p:nvPr/>
        </p:nvSpPr>
        <p:spPr>
          <a:xfrm>
            <a:off x="3100000" y="3320653"/>
            <a:ext cx="59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воспроизведение </a:t>
            </a:r>
          </a:p>
        </p:txBody>
      </p:sp>
    </p:spTree>
    <p:extLst>
      <p:ext uri="{BB962C8B-B14F-4D97-AF65-F5344CB8AC3E}">
        <p14:creationId xmlns:p14="http://schemas.microsoft.com/office/powerpoint/2010/main" val="3423530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899680" y="487378"/>
            <a:ext cx="8130521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Рассмотри иллюстрации. Определи последовательность событий</a:t>
            </a:r>
            <a:endParaRPr lang="ru-RU" sz="4000" dirty="0">
              <a:effectLst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C8687666-F7D4-5C03-0C2A-7D5338B54A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941" y="2217272"/>
            <a:ext cx="2241047" cy="2933240"/>
          </a:xfrm>
          <a:prstGeom prst="rect">
            <a:avLst/>
          </a:prstGeom>
        </p:spPr>
      </p:pic>
      <p:pic>
        <p:nvPicPr>
          <p:cNvPr id="4" name="Рисунок 6">
            <a:extLst>
              <a:ext uri="{FF2B5EF4-FFF2-40B4-BE49-F238E27FC236}">
                <a16:creationId xmlns:a16="http://schemas.microsoft.com/office/drawing/2014/main" id="{37EE5D22-10A0-B09A-B912-9ED6E2EB7C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33" y="2979645"/>
            <a:ext cx="2940255" cy="2561211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34372E62-ADA8-4A82-30FA-5810A373C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234" y="2789034"/>
            <a:ext cx="2241048" cy="2241048"/>
          </a:xfrm>
          <a:prstGeom prst="rect">
            <a:avLst/>
          </a:prstGeom>
        </p:spPr>
      </p:pic>
      <p:pic>
        <p:nvPicPr>
          <p:cNvPr id="8" name="Рисунок 9">
            <a:extLst>
              <a:ext uri="{FF2B5EF4-FFF2-40B4-BE49-F238E27FC236}">
                <a16:creationId xmlns:a16="http://schemas.microsoft.com/office/drawing/2014/main" id="{863DAEF9-B12B-26A6-BC64-4E8C3ECE300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5" t="-3613" r="14217" b="2100"/>
          <a:stretch/>
        </p:blipFill>
        <p:spPr>
          <a:xfrm>
            <a:off x="8409334" y="2686543"/>
            <a:ext cx="3407693" cy="21031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17C566-5269-6A7C-8282-267A4D2CDF2C}"/>
              </a:ext>
            </a:extLst>
          </p:cNvPr>
          <p:cNvSpPr txBox="1"/>
          <p:nvPr/>
        </p:nvSpPr>
        <p:spPr>
          <a:xfrm>
            <a:off x="2629355" y="5150211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882A6B-95A8-779F-F741-69A202F24C1B}"/>
              </a:ext>
            </a:extLst>
          </p:cNvPr>
          <p:cNvSpPr txBox="1"/>
          <p:nvPr/>
        </p:nvSpPr>
        <p:spPr>
          <a:xfrm>
            <a:off x="-169481" y="5623527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7177F1-DC35-9682-D19F-871F157E3E3C}"/>
              </a:ext>
            </a:extLst>
          </p:cNvPr>
          <p:cNvSpPr txBox="1"/>
          <p:nvPr/>
        </p:nvSpPr>
        <p:spPr>
          <a:xfrm>
            <a:off x="5220632" y="5320074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2EDAFA-B643-1B2E-9AF4-3421B347876C}"/>
              </a:ext>
            </a:extLst>
          </p:cNvPr>
          <p:cNvSpPr txBox="1"/>
          <p:nvPr/>
        </p:nvSpPr>
        <p:spPr>
          <a:xfrm>
            <a:off x="8160885" y="4959225"/>
            <a:ext cx="3780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63243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1899680" y="487378"/>
            <a:ext cx="8130521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Объясните значение слов:</a:t>
            </a:r>
            <a:endParaRPr lang="ru-RU" sz="4000" dirty="0"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17C566-5269-6A7C-8282-267A4D2CDF2C}"/>
              </a:ext>
            </a:extLst>
          </p:cNvPr>
          <p:cNvSpPr txBox="1"/>
          <p:nvPr/>
        </p:nvSpPr>
        <p:spPr>
          <a:xfrm>
            <a:off x="3283807" y="3432862"/>
            <a:ext cx="378048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Котёл — …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882A6B-95A8-779F-F741-69A202F24C1B}"/>
              </a:ext>
            </a:extLst>
          </p:cNvPr>
          <p:cNvSpPr txBox="1"/>
          <p:nvPr/>
        </p:nvSpPr>
        <p:spPr>
          <a:xfrm>
            <a:off x="425277" y="2217819"/>
            <a:ext cx="378048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Чулан — …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7177F1-DC35-9682-D19F-871F157E3E3C}"/>
              </a:ext>
            </a:extLst>
          </p:cNvPr>
          <p:cNvSpPr txBox="1"/>
          <p:nvPr/>
        </p:nvSpPr>
        <p:spPr>
          <a:xfrm>
            <a:off x="425277" y="4843314"/>
            <a:ext cx="3780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Побывка— …</a:t>
            </a: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008600"/>
              </p:ext>
            </p:extLst>
          </p:nvPr>
        </p:nvGraphicFramePr>
        <p:xfrm>
          <a:off x="7064289" y="3249708"/>
          <a:ext cx="4702434" cy="29795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1217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351217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712504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правильно данных определения понятий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балла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926257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правильно данных определения понятий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91269"/>
                  </a:ext>
                </a:extLst>
              </a:tr>
              <a:tr h="498800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правильно данное опережение понятию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126949"/>
                  </a:ext>
                </a:extLst>
              </a:tr>
              <a:tr h="498800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остальных случаях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7785063" y="2617928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30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522A-682D-D57F-E3B2-9F4781D90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C8B118C-ADB7-AF7B-A17B-8BC640AF2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0" y="-99900"/>
            <a:ext cx="12192000" cy="736921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04A7A7-42E0-60E5-E7B7-22D49FD512F7}"/>
              </a:ext>
            </a:extLst>
          </p:cNvPr>
          <p:cNvSpPr txBox="1"/>
          <p:nvPr/>
        </p:nvSpPr>
        <p:spPr>
          <a:xfrm>
            <a:off x="2103137" y="577172"/>
            <a:ext cx="7985725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Назови главных героев сказки «Каша из топора»</a:t>
            </a:r>
            <a:endParaRPr lang="ru-RU" sz="4000" dirty="0">
              <a:effectLst/>
            </a:endParaRPr>
          </a:p>
        </p:txBody>
      </p:sp>
      <p:graphicFrame>
        <p:nvGraphicFramePr>
          <p:cNvPr id="10" name="Таблица 15">
            <a:extLst>
              <a:ext uri="{FF2B5EF4-FFF2-40B4-BE49-F238E27FC236}">
                <a16:creationId xmlns:a16="http://schemas.microsoft.com/office/drawing/2014/main" id="{087AD4B5-45BF-847F-9770-9AE6FCF21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783776"/>
              </p:ext>
            </p:extLst>
          </p:nvPr>
        </p:nvGraphicFramePr>
        <p:xfrm>
          <a:off x="7114804" y="3828417"/>
          <a:ext cx="4702434" cy="13815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1217">
                  <a:extLst>
                    <a:ext uri="{9D8B030D-6E8A-4147-A177-3AD203B41FA5}">
                      <a16:colId xmlns:a16="http://schemas.microsoft.com/office/drawing/2014/main" val="4209715395"/>
                    </a:ext>
                  </a:extLst>
                </a:gridCol>
                <a:gridCol w="2351217">
                  <a:extLst>
                    <a:ext uri="{9D8B030D-6E8A-4147-A177-3AD203B41FA5}">
                      <a16:colId xmlns:a16="http://schemas.microsoft.com/office/drawing/2014/main" val="3661725924"/>
                    </a:ext>
                  </a:extLst>
                </a:gridCol>
              </a:tblGrid>
              <a:tr h="856321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– солдат и старуха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2236"/>
                  </a:ext>
                </a:extLst>
              </a:tr>
              <a:tr h="467118"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остальных случаях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70697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3A0433E-2CD5-3D38-EAFC-E015E89CD366}"/>
              </a:ext>
            </a:extLst>
          </p:cNvPr>
          <p:cNvSpPr txBox="1"/>
          <p:nvPr/>
        </p:nvSpPr>
        <p:spPr>
          <a:xfrm>
            <a:off x="7835578" y="3219479"/>
            <a:ext cx="326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400" b="0" i="0" u="none" strike="noStrike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C2D42AEF-1FF7-52AA-741F-F6D725FCD4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3" b="9031"/>
          <a:stretch/>
        </p:blipFill>
        <p:spPr>
          <a:xfrm>
            <a:off x="1095537" y="2344257"/>
            <a:ext cx="3260886" cy="4052325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287EE7A-482A-4382-1B30-BD489029DA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780" y="2658229"/>
            <a:ext cx="2614834" cy="351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83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20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Разработка разноуровневых заданий по предмету литературное чтение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разноуровневых заданий по предмету литературное чтение</dc:title>
  <dc:creator>Валерия Грачева</dc:creator>
  <cp:lastModifiedBy>Валерия Грачева</cp:lastModifiedBy>
  <cp:revision>3</cp:revision>
  <dcterms:created xsi:type="dcterms:W3CDTF">2023-02-21T21:03:04Z</dcterms:created>
  <dcterms:modified xsi:type="dcterms:W3CDTF">2023-02-24T09:19:43Z</dcterms:modified>
</cp:coreProperties>
</file>