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660"/>
  </p:normalViewPr>
  <p:slideViewPr>
    <p:cSldViewPr snapToGrid="0">
      <p:cViewPr varScale="1">
        <p:scale>
          <a:sx n="84" d="100"/>
          <a:sy n="84" d="100"/>
        </p:scale>
        <p:origin x="51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992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05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9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5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3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8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56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2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7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1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F43CE-F258-4215-AA3A-78A617B65AD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9BF08-828D-4BC6-B953-C9268DB91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6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b5himo0k23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10" y="0"/>
            <a:ext cx="1218839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0906" y="829406"/>
            <a:ext cx="9144000" cy="1790891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Лягушка-путешественница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8408" y="3534918"/>
            <a:ext cx="3726802" cy="300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" y="0"/>
            <a:ext cx="1218997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Составьте план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содержанию сказки «Лягушка-путешественница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 для подробного пересказа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71600"/>
              </p:ext>
            </p:extLst>
          </p:nvPr>
        </p:nvGraphicFramePr>
        <p:xfrm>
          <a:off x="2466593" y="3544094"/>
          <a:ext cx="7258812" cy="91313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244690"/>
                <a:gridCol w="601412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Соответствует сюжету 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 балл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Хронологический порядок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15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" y="0"/>
            <a:ext cx="1218997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6616" y="410845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знакомых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32078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Разделите сказку «Лягушка-путешественница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 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смысловые части и озаглавьте их.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451496"/>
              </p:ext>
            </p:extLst>
          </p:nvPr>
        </p:nvGraphicFramePr>
        <p:xfrm>
          <a:off x="2109216" y="4078224"/>
          <a:ext cx="7973568" cy="13696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367254"/>
                <a:gridCol w="6606314"/>
              </a:tblGrid>
              <a:tr h="37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Верно </a:t>
                      </a:r>
                      <a:r>
                        <a:rPr lang="ru-RU" sz="2800" dirty="0">
                          <a:effectLst/>
                        </a:rPr>
                        <a:t>разделено на смысловые части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 балл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З</a:t>
                      </a:r>
                      <a:r>
                        <a:rPr lang="ru-RU" sz="2800" dirty="0" smtClean="0">
                          <a:effectLst/>
                        </a:rPr>
                        <a:t>аголовки </a:t>
                      </a:r>
                      <a:r>
                        <a:rPr lang="ru-RU" sz="2800" dirty="0">
                          <a:effectLst/>
                        </a:rPr>
                        <a:t>соответствуют </a:t>
                      </a:r>
                      <a:r>
                        <a:rPr lang="ru-RU" sz="2800" dirty="0" smtClean="0">
                          <a:effectLst/>
                        </a:rPr>
                        <a:t>содержанию частей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10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" y="0"/>
            <a:ext cx="1218997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9664" y="35687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знакомых условиях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Решите кроссворд</a:t>
            </a: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https://learningapps.org/display?v=pb5himo0k23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790823"/>
              </p:ext>
            </p:extLst>
          </p:nvPr>
        </p:nvGraphicFramePr>
        <p:xfrm>
          <a:off x="3357371" y="3429000"/>
          <a:ext cx="5477256" cy="273939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593058"/>
                <a:gridCol w="388419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5 баллов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Ответы указаны верно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 балла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1-2 </a:t>
                      </a:r>
                      <a:r>
                        <a:rPr lang="ru-RU" sz="2800" dirty="0">
                          <a:effectLst/>
                        </a:rPr>
                        <a:t>ошибки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 балла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3-4 </a:t>
                      </a:r>
                      <a:r>
                        <a:rPr lang="ru-RU" sz="2800" dirty="0">
                          <a:effectLst/>
                        </a:rPr>
                        <a:t>ошибки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 балла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5-6 </a:t>
                      </a:r>
                      <a:r>
                        <a:rPr lang="ru-RU" sz="2800" dirty="0">
                          <a:effectLst/>
                        </a:rPr>
                        <a:t>ошибок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7-8 </a:t>
                      </a:r>
                      <a:r>
                        <a:rPr lang="ru-RU" sz="2800" dirty="0">
                          <a:effectLst/>
                        </a:rPr>
                        <a:t>ошибок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0 баллов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9-10 </a:t>
                      </a:r>
                      <a:r>
                        <a:rPr lang="ru-RU" sz="2800" dirty="0">
                          <a:effectLst/>
                        </a:rPr>
                        <a:t>ошибок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42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365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знакомых условиях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994392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Подберите 3 пословицы,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которые соответствуют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смыслу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В.М. Гаршина «Лягушка-путешественница»? 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32387"/>
              </p:ext>
            </p:extLst>
          </p:nvPr>
        </p:nvGraphicFramePr>
        <p:xfrm>
          <a:off x="1409700" y="4001294"/>
          <a:ext cx="8851392" cy="91313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371482"/>
                <a:gridCol w="74799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Пословицы соответствует </a:t>
                      </a:r>
                      <a:r>
                        <a:rPr lang="ru-RU" sz="2800" dirty="0" smtClean="0">
                          <a:effectLst/>
                        </a:rPr>
                        <a:t>смыслу </a:t>
                      </a:r>
                      <a:r>
                        <a:rPr lang="ru-RU" sz="2800" dirty="0">
                          <a:effectLst/>
                        </a:rPr>
                        <a:t>сказки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Количество пословиц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879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82524" y="240046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Составьте 3 вопроса по содержанию сказки «Лягушка-путешественница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 и запишите их в тетради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19338"/>
              </p:ext>
            </p:extLst>
          </p:nvPr>
        </p:nvGraphicFramePr>
        <p:xfrm>
          <a:off x="2186940" y="3927189"/>
          <a:ext cx="7441692" cy="13696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283050"/>
                <a:gridCol w="615864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Вопросы соответствуют содержанию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Вопросы сформулированы корректно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 балл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Отсутствие орфографических</a:t>
                      </a:r>
                      <a:r>
                        <a:rPr lang="ru-RU" sz="2800" baseline="0" dirty="0" smtClean="0">
                          <a:effectLst/>
                        </a:rPr>
                        <a:t> ошибок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48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1920" y="28790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Нарисуйте иллюстрацию к сказке «Лягушка-путешественница»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822488"/>
              </p:ext>
            </p:extLst>
          </p:nvPr>
        </p:nvGraphicFramePr>
        <p:xfrm>
          <a:off x="2874751" y="4001294"/>
          <a:ext cx="3717118" cy="13696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250941"/>
                <a:gridCol w="246617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Аккуратность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Точность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Эстетичность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6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80" y="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4216" y="369251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72312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Придумайте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свою концовку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сказки «Лягушка-путешественница»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233507"/>
              </p:ext>
            </p:extLst>
          </p:nvPr>
        </p:nvGraphicFramePr>
        <p:xfrm>
          <a:off x="2750120" y="4010438"/>
          <a:ext cx="6384736" cy="13696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317773"/>
                <a:gridCol w="506696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Речевая грамотность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Последовательность изложения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Креативность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34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Узнавание </a:t>
            </a:r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Элементы каких сказок использованы в данной сказке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А) волшебные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Б) бытовые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В) о животных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336787"/>
              </p:ext>
            </p:extLst>
          </p:nvPr>
        </p:nvGraphicFramePr>
        <p:xfrm>
          <a:off x="3143188" y="4773168"/>
          <a:ext cx="5937504" cy="913130"/>
        </p:xfrm>
        <a:graphic>
          <a:graphicData uri="http://schemas.openxmlformats.org/drawingml/2006/table">
            <a:tbl>
              <a:tblPr bandRow="1">
                <a:tableStyleId>{68D230F3-CF80-4859-8CE7-A43EE81993B5}</a:tableStyleId>
              </a:tblPr>
              <a:tblGrid>
                <a:gridCol w="1544670"/>
                <a:gridCol w="4392834"/>
              </a:tblGrid>
              <a:tr h="403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1 балл 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В</a:t>
                      </a:r>
                      <a:r>
                        <a:rPr lang="ru-RU" sz="2800" dirty="0" smtClean="0">
                          <a:effectLst/>
                        </a:rPr>
                        <a:t>ыбран </a:t>
                      </a:r>
                      <a:r>
                        <a:rPr lang="ru-RU" sz="2800" dirty="0">
                          <a:effectLst/>
                        </a:rPr>
                        <a:t>ответ В)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0 баллов 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В</a:t>
                      </a:r>
                      <a:r>
                        <a:rPr lang="ru-RU" sz="2800" dirty="0" smtClean="0">
                          <a:effectLst/>
                        </a:rPr>
                        <a:t>о </a:t>
                      </a:r>
                      <a:r>
                        <a:rPr lang="ru-RU" sz="2800" dirty="0">
                          <a:effectLst/>
                        </a:rPr>
                        <a:t>всех остальных случаях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23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Узнавание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Сказка «Лягушка-путешественница»: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А) литературная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Б) народная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197038"/>
              </p:ext>
            </p:extLst>
          </p:nvPr>
        </p:nvGraphicFramePr>
        <p:xfrm>
          <a:off x="3075416" y="4665123"/>
          <a:ext cx="6041168" cy="913130"/>
        </p:xfrm>
        <a:graphic>
          <a:graphicData uri="http://schemas.openxmlformats.org/drawingml/2006/table">
            <a:tbl>
              <a:tblPr bandRow="1">
                <a:tableStyleId>{68D230F3-CF80-4859-8CE7-A43EE81993B5}</a:tableStyleId>
              </a:tblPr>
              <a:tblGrid>
                <a:gridCol w="1613539"/>
                <a:gridCol w="442762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strike="noStrike" dirty="0">
                          <a:effectLst/>
                        </a:rPr>
                        <a:t>1 балл </a:t>
                      </a:r>
                      <a:endParaRPr lang="ru-RU" sz="2400" strike="noStrike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strike="noStrike" dirty="0">
                          <a:effectLst/>
                        </a:rPr>
                        <a:t>В</a:t>
                      </a:r>
                      <a:r>
                        <a:rPr lang="ru-RU" sz="2800" strike="noStrike" dirty="0" smtClean="0">
                          <a:effectLst/>
                        </a:rPr>
                        <a:t>ыбран </a:t>
                      </a:r>
                      <a:r>
                        <a:rPr lang="ru-RU" sz="2800" strike="noStrike" dirty="0">
                          <a:effectLst/>
                        </a:rPr>
                        <a:t>ответ А)</a:t>
                      </a:r>
                      <a:endParaRPr lang="ru-RU" sz="2400" strike="noStrike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strike="noStrike" dirty="0">
                          <a:effectLst/>
                        </a:rPr>
                        <a:t>0 баллов </a:t>
                      </a:r>
                      <a:endParaRPr lang="ru-RU" sz="2400" strike="noStrike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strike="noStrike" dirty="0">
                          <a:effectLst/>
                        </a:rPr>
                        <a:t>В</a:t>
                      </a:r>
                      <a:r>
                        <a:rPr lang="ru-RU" sz="2800" strike="noStrike" dirty="0" smtClean="0">
                          <a:effectLst/>
                        </a:rPr>
                        <a:t>о </a:t>
                      </a:r>
                      <a:r>
                        <a:rPr lang="ru-RU" sz="2800" strike="noStrike" dirty="0">
                          <a:effectLst/>
                        </a:rPr>
                        <a:t>всех остальных случаях</a:t>
                      </a:r>
                      <a:endParaRPr lang="ru-RU" sz="2400" strike="noStrike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108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Узнавание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3295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Соотнесите слова с их лексическим значением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432429"/>
            <a:ext cx="2398776" cy="54864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2) ирония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2535269"/>
            <a:ext cx="2398776" cy="54864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1) аллегория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75176" y="2535269"/>
            <a:ext cx="5160264" cy="548640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А) тонкая, скрытая насмешка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75176" y="3425698"/>
            <a:ext cx="6111240" cy="80111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Б) иносказание, выражение мысли, идеи в конкретном образе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939741"/>
              </p:ext>
            </p:extLst>
          </p:nvPr>
        </p:nvGraphicFramePr>
        <p:xfrm>
          <a:off x="3143490" y="5151454"/>
          <a:ext cx="5936900" cy="913130"/>
        </p:xfrm>
        <a:graphic>
          <a:graphicData uri="http://schemas.openxmlformats.org/drawingml/2006/table">
            <a:tbl>
              <a:tblPr bandRow="1">
                <a:tableStyleId>{68D230F3-CF80-4859-8CE7-A43EE81993B5}</a:tableStyleId>
              </a:tblPr>
              <a:tblGrid>
                <a:gridCol w="1524420"/>
                <a:gridCol w="4412480"/>
              </a:tblGrid>
              <a:tr h="450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1 балл 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Соотнесено верно </a:t>
                      </a:r>
                      <a:r>
                        <a:rPr lang="ru-RU" sz="2800" dirty="0" smtClean="0">
                          <a:effectLst/>
                        </a:rPr>
                        <a:t>1Б</a:t>
                      </a:r>
                      <a:r>
                        <a:rPr lang="ru-RU" sz="2800" dirty="0">
                          <a:effectLst/>
                        </a:rPr>
                        <a:t>) </a:t>
                      </a:r>
                      <a:r>
                        <a:rPr lang="ru-RU" sz="2800" dirty="0" smtClean="0">
                          <a:effectLst/>
                        </a:rPr>
                        <a:t>2А</a:t>
                      </a:r>
                      <a:r>
                        <a:rPr lang="ru-RU" sz="2800" dirty="0">
                          <a:effectLst/>
                        </a:rPr>
                        <a:t>)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</a:rPr>
                        <a:t>0 баллов 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</a:rPr>
                        <a:t>В</a:t>
                      </a:r>
                      <a:r>
                        <a:rPr lang="ru-RU" sz="2800" dirty="0" smtClean="0">
                          <a:effectLst/>
                        </a:rPr>
                        <a:t>о </a:t>
                      </a:r>
                      <a:r>
                        <a:rPr lang="ru-RU" sz="2800" dirty="0">
                          <a:effectLst/>
                        </a:rPr>
                        <a:t>всех остальных случаях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04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46253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Найдите и прочитайте в тексте.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 утки говорили о лягушке?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 она придумала, чтобы полететь на юг?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 она рассказала местным лягушкам?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206193"/>
              </p:ext>
            </p:extLst>
          </p:nvPr>
        </p:nvGraphicFramePr>
        <p:xfrm>
          <a:off x="1666432" y="4690872"/>
          <a:ext cx="6748272" cy="1369695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591056"/>
                <a:gridCol w="5157216"/>
              </a:tblGrid>
              <a:tr h="450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 балла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Ответил верно</a:t>
                      </a:r>
                      <a:r>
                        <a:rPr lang="ru-RU" sz="2800" baseline="0" dirty="0" smtClean="0">
                          <a:effectLst/>
                        </a:rPr>
                        <a:t> на все вопросы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57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 балла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Ответил верно на 2 вопроса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57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 балл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smtClean="0">
                          <a:effectLst/>
                        </a:rPr>
                        <a:t>Ответил</a:t>
                      </a:r>
                      <a:r>
                        <a:rPr lang="ru-RU" sz="2800" baseline="0" smtClean="0">
                          <a:effectLst/>
                        </a:rPr>
                        <a:t> </a:t>
                      </a:r>
                      <a:r>
                        <a:rPr lang="ru-RU" sz="2800" baseline="0" dirty="0" smtClean="0">
                          <a:effectLst/>
                        </a:rPr>
                        <a:t>верно на один вопрос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56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4729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Восстанови события в правильном порядке: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стая уток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находчивость лягушки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второй день путешествия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разбитые мечты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лягушка в болоте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прекрасный юг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первый день путешествия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падение лягушки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85518"/>
              </p:ext>
            </p:extLst>
          </p:nvPr>
        </p:nvGraphicFramePr>
        <p:xfrm>
          <a:off x="6111940" y="4418834"/>
          <a:ext cx="4665663" cy="195675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332066"/>
                <a:gridCol w="333359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 балла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</a:t>
                      </a:r>
                      <a:r>
                        <a:rPr lang="ru-RU" sz="2400" dirty="0" smtClean="0">
                          <a:effectLst/>
                        </a:rPr>
                        <a:t>тветы </a:t>
                      </a:r>
                      <a:r>
                        <a:rPr lang="ru-RU" sz="2400" dirty="0">
                          <a:effectLst/>
                        </a:rPr>
                        <a:t>указаны верно 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 балла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1-2 </a:t>
                      </a:r>
                      <a:r>
                        <a:rPr lang="ru-RU" sz="2400" dirty="0">
                          <a:effectLst/>
                        </a:rPr>
                        <a:t>ошибки  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 балла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3-4 </a:t>
                      </a:r>
                      <a:r>
                        <a:rPr lang="ru-RU" sz="2400" dirty="0">
                          <a:effectLst/>
                        </a:rPr>
                        <a:t>ошибки 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 балл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5-6 </a:t>
                      </a:r>
                      <a:r>
                        <a:rPr lang="ru-RU" sz="2400" dirty="0">
                          <a:effectLst/>
                        </a:rPr>
                        <a:t>ошибок 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 баллов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7-8 </a:t>
                      </a:r>
                      <a:r>
                        <a:rPr lang="ru-RU" sz="2400" dirty="0">
                          <a:effectLst/>
                        </a:rPr>
                        <a:t>ошибок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70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944" y="1591056"/>
            <a:ext cx="10515600" cy="45859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Найдите в тексте отрывок, который соответствует этой иллюстрации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5288" y="2916619"/>
            <a:ext cx="4483680" cy="3350443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452017"/>
              </p:ext>
            </p:extLst>
          </p:nvPr>
        </p:nvGraphicFramePr>
        <p:xfrm>
          <a:off x="5952744" y="5202008"/>
          <a:ext cx="5897880" cy="86096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594021"/>
                <a:gridCol w="4303859"/>
              </a:tblGrid>
              <a:tr h="469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 балл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Отрывок подобран верно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 баллов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Отрывок не соответствует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58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 </a:t>
            </a:r>
            <a:endParaRPr lang="ru-RU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48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Перечислите качества главной героини сказки «Лягушка-путешественница»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87354"/>
              </p:ext>
            </p:extLst>
          </p:nvPr>
        </p:nvGraphicFramePr>
        <p:xfrm>
          <a:off x="2039493" y="3483864"/>
          <a:ext cx="7509510" cy="1369695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526696"/>
                <a:gridCol w="5982814"/>
              </a:tblGrid>
              <a:tr h="4362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 балла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Правильно названы качества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 балл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Качества</a:t>
                      </a:r>
                      <a:r>
                        <a:rPr lang="ru-RU" sz="2800" baseline="0" dirty="0" smtClean="0">
                          <a:effectLst/>
                        </a:rPr>
                        <a:t> ч</a:t>
                      </a:r>
                      <a:r>
                        <a:rPr lang="ru-RU" sz="2800" dirty="0" smtClean="0">
                          <a:effectLst/>
                        </a:rPr>
                        <a:t>астично </a:t>
                      </a:r>
                      <a:r>
                        <a:rPr lang="ru-RU" sz="2800" dirty="0">
                          <a:effectLst/>
                        </a:rPr>
                        <a:t>подходят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0 баллов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 подходят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77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Зеленый фон для презентации powerpoint - 5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0"/>
            <a:ext cx="12223880" cy="687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983848"/>
              </p:ext>
            </p:extLst>
          </p:nvPr>
        </p:nvGraphicFramePr>
        <p:xfrm>
          <a:off x="2689860" y="3320002"/>
          <a:ext cx="7217664" cy="91313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538190"/>
                <a:gridCol w="5679474"/>
              </a:tblGrid>
              <a:tr h="406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 балла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Мораль</a:t>
                      </a:r>
                      <a:r>
                        <a:rPr lang="ru-RU" sz="2800" baseline="0" dirty="0" smtClean="0">
                          <a:effectLst/>
                        </a:rPr>
                        <a:t> </a:t>
                      </a:r>
                      <a:r>
                        <a:rPr lang="ru-RU" sz="2800" dirty="0" smtClean="0">
                          <a:effectLst/>
                        </a:rPr>
                        <a:t>определена </a:t>
                      </a:r>
                      <a:r>
                        <a:rPr lang="ru-RU" sz="2800" dirty="0">
                          <a:effectLst/>
                        </a:rPr>
                        <a:t>верно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балл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Были </a:t>
                      </a:r>
                      <a:r>
                        <a:rPr lang="ru-RU" sz="2800" dirty="0" smtClean="0">
                          <a:effectLst/>
                        </a:rPr>
                        <a:t>неточности в определении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838200" y="1609344"/>
            <a:ext cx="10920984" cy="4567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 мораль сказки «Лягушка - путешественница»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36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442</Words>
  <Application>Microsoft Office PowerPoint</Application>
  <PresentationFormat>Широкоэкранный</PresentationFormat>
  <Paragraphs>136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Лягушка-путешественница</vt:lpstr>
      <vt:lpstr>Узнавание </vt:lpstr>
      <vt:lpstr>Узнавание </vt:lpstr>
      <vt:lpstr>Узнавание</vt:lpstr>
      <vt:lpstr>Воспроизведение</vt:lpstr>
      <vt:lpstr>Воспроизведение</vt:lpstr>
      <vt:lpstr>Воспроизведение</vt:lpstr>
      <vt:lpstr>Понимание </vt:lpstr>
      <vt:lpstr>Понимание </vt:lpstr>
      <vt:lpstr>Понимание </vt:lpstr>
      <vt:lpstr>Применение в знакомых условиях</vt:lpstr>
      <vt:lpstr>Применение в знакомых условиях</vt:lpstr>
      <vt:lpstr>Применение в знакомых условиях</vt:lpstr>
      <vt:lpstr>Применение в новых условиях</vt:lpstr>
      <vt:lpstr>Применение в новых условиях</vt:lpstr>
      <vt:lpstr>Применение в новых условиях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Лягушка-путешественница</dc:title>
  <dc:creator>Пользователь</dc:creator>
  <cp:lastModifiedBy>Пользователь</cp:lastModifiedBy>
  <cp:revision>35</cp:revision>
  <dcterms:created xsi:type="dcterms:W3CDTF">2023-02-24T07:46:30Z</dcterms:created>
  <dcterms:modified xsi:type="dcterms:W3CDTF">2023-02-28T18:31:06Z</dcterms:modified>
</cp:coreProperties>
</file>