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305" r:id="rId6"/>
    <p:sldId id="309" r:id="rId7"/>
    <p:sldId id="310" r:id="rId8"/>
    <p:sldId id="312" r:id="rId9"/>
    <p:sldId id="313" r:id="rId10"/>
    <p:sldId id="315" r:id="rId11"/>
    <p:sldId id="316" r:id="rId12"/>
    <p:sldId id="317" r:id="rId13"/>
    <p:sldId id="318" r:id="rId14"/>
    <p:sldId id="304" r:id="rId15"/>
    <p:sldId id="319" r:id="rId16"/>
    <p:sldId id="327" r:id="rId17"/>
    <p:sldId id="330" r:id="rId18"/>
    <p:sldId id="331" r:id="rId19"/>
    <p:sldId id="334" r:id="rId20"/>
    <p:sldId id="335" r:id="rId21"/>
    <p:sldId id="323" r:id="rId22"/>
    <p:sldId id="32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73" d="100"/>
          <a:sy n="73" d="100"/>
        </p:scale>
        <p:origin x="-12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9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09" y="857233"/>
            <a:ext cx="3852891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3"/>
            <a:ext cx="3852891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5"/>
            <a:ext cx="3854479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5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5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785795"/>
            <a:ext cx="4854603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1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6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4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237626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в графиках в заданиях ОГЭ и ЕГЭ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</a:t>
            </a:r>
            <a:endParaRPr lang="en-US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«Ангарский лицей №2»</a:t>
            </a:r>
          </a:p>
          <a:p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2022г.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2200" y="4725144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Парилова</a:t>
            </a:r>
            <a:r>
              <a:rPr lang="ru-RU" dirty="0" smtClean="0"/>
              <a:t> О.Л.</a:t>
            </a:r>
          </a:p>
          <a:p>
            <a:r>
              <a:rPr lang="ru-RU" dirty="0" err="1" smtClean="0"/>
              <a:t>Кропотова</a:t>
            </a:r>
            <a:r>
              <a:rPr lang="ru-RU" dirty="0" smtClean="0"/>
              <a:t> Ж.В.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788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928802"/>
            <a:ext cx="5500726" cy="321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Построим график функции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y=|2x-4|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а) Строим график функции у = 2х – 4 для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≥2.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Проводим ось симметрии: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= 2.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Достраиваем график: проводим прямую, симметричную первой относительно оси симметрии. </a:t>
            </a:r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143108" y="1285860"/>
          <a:ext cx="2357454" cy="785818"/>
        </p:xfrm>
        <a:graphic>
          <a:graphicData uri="http://schemas.openxmlformats.org/presentationml/2006/ole">
            <p:oleObj spid="_x0000_s79875" name="Формула" r:id="rId3" imgW="109188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808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5" y="1857364"/>
            <a:ext cx="464347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Метод интервалов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Построить график функции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y=|x-1|+|x-3|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.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а) Из условий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|x-1|=0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|x-3|=0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находим абсциссы точек перелома графика: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baseline="-25000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= 1 и х</a:t>
            </a:r>
            <a:r>
              <a:rPr lang="ru-RU" sz="2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= 3.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Следовательно, данную функцию следует рассматривать на трех промежутках: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(1; 3] и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 на них по частям строить график.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б) На  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   y=1-x+3-x=4-2x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  (1; 3]  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y=x-1+3-x=2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     y=x-1+x-3=2x-4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т.е. 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6500826" y="2643182"/>
          <a:ext cx="571504" cy="428628"/>
        </p:xfrm>
        <a:graphic>
          <a:graphicData uri="http://schemas.openxmlformats.org/presentationml/2006/ole">
            <p:oleObj spid="_x0000_s81922" name="Формула" r:id="rId3" imgW="431640" imgH="21564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714480" y="3071810"/>
          <a:ext cx="857256" cy="428628"/>
        </p:xfrm>
        <a:graphic>
          <a:graphicData uri="http://schemas.openxmlformats.org/presentationml/2006/ole">
            <p:oleObj spid="_x0000_s81923" name="Формула" r:id="rId4" imgW="431640" imgH="21564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000232" y="3500438"/>
          <a:ext cx="785818" cy="358776"/>
        </p:xfrm>
        <a:graphic>
          <a:graphicData uri="http://schemas.openxmlformats.org/presentationml/2006/ole">
            <p:oleObj spid="_x0000_s81924" name="Формула" r:id="rId5" imgW="431640" imgH="21564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1714480" y="4429132"/>
          <a:ext cx="785818" cy="428628"/>
        </p:xfrm>
        <a:graphic>
          <a:graphicData uri="http://schemas.openxmlformats.org/presentationml/2006/ole">
            <p:oleObj spid="_x0000_s81925" name="Формула" r:id="rId6" imgW="431640" imgH="21564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071670" y="4857760"/>
          <a:ext cx="2500330" cy="1214446"/>
        </p:xfrm>
        <a:graphic>
          <a:graphicData uri="http://schemas.openxmlformats.org/presentationml/2006/ole">
            <p:oleObj spid="_x0000_s81926" name="Формула" r:id="rId7" imgW="1079280" imgH="711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829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714488"/>
            <a:ext cx="4214842" cy="342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и графики функций.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714348" y="620689"/>
                <a:ext cx="7715304" cy="590465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Постройте график функции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у=</m:t>
                    </m:r>
                    <m:sSup>
                      <m:sSupPr>
                        <m:ctrlPr>
                          <a:rPr lang="ru-RU" sz="24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1">
                        <a:latin typeface="Cambria Math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ru-RU" sz="2400" b="1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>
                            <a:latin typeface="Cambria Math"/>
                          </a:rPr>
                          <m:t>х</m:t>
                        </m:r>
                      </m:e>
                    </m:d>
                    <m:r>
                      <a:rPr lang="ru-RU" sz="2400" b="1" i="1">
                        <a:latin typeface="Cambria Math"/>
                      </a:rPr>
                      <m:t>+</m:t>
                    </m:r>
                    <m:r>
                      <a:rPr lang="ru-RU" sz="2400" b="1" i="1">
                        <a:latin typeface="Cambria Math"/>
                      </a:rPr>
                      <m:t>𝟐</m:t>
                    </m:r>
                  </m:oMath>
                </a14:m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определите, при каких значениях </a:t>
                </a:r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прямая у = </a:t>
                </a:r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имеет с графиком ровно две общие точки.</a:t>
                </a:r>
              </a:p>
              <a:p>
                <a:pPr marL="0" indent="0" algn="ctr">
                  <a:buNone/>
                </a:pP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</a:t>
                </a:r>
              </a:p>
              <a:p>
                <a:pPr marL="0" indent="0">
                  <a:buNone/>
                </a:pP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Воспользуемся определением модуля: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400" i="1">
                                <a:latin typeface="Cambria Math"/>
                              </a:rPr>
                              <m:t>    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𝑎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, если 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𝑎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 ≥0,</m:t>
                            </m:r>
                          </m:e>
                          <m:e>
                            <m:r>
                              <a:rPr lang="ru-RU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𝑎</m:t>
                            </m:r>
                            <m:r>
                              <a:rPr lang="ru-RU" sz="2400" i="1">
                                <a:latin typeface="Cambria Math"/>
                              </a:rPr>
                              <m:t>,если 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𝑎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&lt;0.</m:t>
                            </m:r>
                          </m:e>
                        </m:eqArr>
                      </m:e>
                    </m:d>
                  </m:oMath>
                </a14:m>
                <a:endPara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eriod"/>
                </a:pP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Если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х</m:t>
                    </m:r>
                    <m:r>
                      <a:rPr lang="en-US" sz="2400" b="0" i="1" smtClean="0">
                        <a:latin typeface="Cambria Math"/>
                      </a:rPr>
                      <m:t>&lt;</m:t>
                    </m:r>
                    <m:r>
                      <a:rPr lang="ru-RU" sz="2400" i="1">
                        <a:latin typeface="Cambria Math"/>
                      </a:rPr>
                      <m:t>0,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то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у=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400" i="1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−х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+2=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400" i="1">
                        <a:latin typeface="Cambria Math"/>
                      </a:rPr>
                      <m:t>+х+</m:t>
                    </m:r>
                    <m:r>
                      <a:rPr lang="ru-RU" sz="2400" b="0" i="1" smtClean="0">
                        <a:latin typeface="Cambria Math"/>
                      </a:rPr>
                      <m:t>2.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Графиком функции является парабола, ветви которой направлены вверх, т.к.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0.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Найдем координаты вершины параболы: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latin typeface="Cambria Math"/>
                          </a:rPr>
                          <m:t>вершины</m:t>
                        </m:r>
                      </m:sub>
                    </m:sSub>
                    <m:r>
                      <a:rPr lang="ru-RU" sz="2400" i="1">
                        <a:latin typeface="Cambria Math"/>
                      </a:rPr>
                      <m:t>= −</m:t>
                    </m:r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  <m:r>
                          <a:rPr lang="ru-RU" sz="2400" i="1">
                            <a:latin typeface="Cambria Math"/>
                          </a:rPr>
                          <m:t>𝑎</m:t>
                        </m:r>
                      </m:den>
                    </m:f>
                    <m:r>
                      <a:rPr lang="ru-RU" sz="2400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sz="24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у</m:t>
                        </m:r>
                      </m:e>
                      <m:sub>
                        <m:r>
                          <a:rPr lang="ru-RU" sz="2400" i="1">
                            <a:latin typeface="Cambria Math"/>
                          </a:rPr>
                          <m:t>вершины </m:t>
                        </m:r>
                      </m:sub>
                    </m:sSub>
                    <m:r>
                      <a:rPr lang="ru-RU" sz="2400" i="1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i="1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4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ru-RU" sz="24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400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4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ru-RU" sz="2400" i="1">
                        <a:latin typeface="Cambria Math"/>
                      </a:rPr>
                      <m:t>+</m:t>
                    </m:r>
                    <m:r>
                      <a:rPr lang="ru-RU" sz="2400" b="0" i="1" smtClean="0">
                        <a:latin typeface="Cambria Math"/>
                      </a:rPr>
                      <m:t>+</m:t>
                    </m:r>
                    <m:r>
                      <a:rPr lang="ru-RU" sz="2400" i="1">
                        <a:latin typeface="Cambria Math"/>
                      </a:rPr>
                      <m:t>2=</m:t>
                    </m:r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2400" i="1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ru-RU" sz="2400" i="1">
                        <a:latin typeface="Cambria Math"/>
                      </a:rPr>
                      <m:t>.</m:t>
                    </m:r>
                  </m:oMath>
                </a14:m>
                <a:endPara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24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2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ru-RU" sz="2400" i="1">
                              <a:latin typeface="Cambria Math"/>
                            </a:rPr>
                            <m:t>;</m:t>
                          </m:r>
                          <m:f>
                            <m:f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2400" i="1">
                                  <a:latin typeface="Cambria Math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ru-RU" sz="2400" i="1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4348" y="620689"/>
                <a:ext cx="7715304" cy="5904655"/>
              </a:xfrm>
              <a:blipFill rotWithShape="1">
                <a:blip r:embed="rId2" cstate="print"/>
                <a:stretch>
                  <a:fillRect l="-1185" t="-1240" r="-2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19721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0" y="1628800"/>
            <a:ext cx="3785617" cy="3224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Текст 4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714348" y="764704"/>
                <a:ext cx="3785644" cy="5361461"/>
              </a:xfrm>
            </p:spPr>
            <p:txBody>
              <a:bodyPr>
                <a:norm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Прямая у =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это прямая, параллельная оси абсцисс. При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4 эта прямая имеет с графиком функции три общие точки, при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𝑚</m:t>
                    </m:r>
                    <m:r>
                      <a:rPr lang="ru-RU" sz="2400" i="1">
                        <a:latin typeface="Cambria Math"/>
                      </a:rPr>
                      <m:t>∈</m:t>
                    </m:r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400" i="1">
                                <a:latin typeface="Cambria Math"/>
                              </a:rPr>
                              <m:t>7</m:t>
                            </m:r>
                          </m:num>
                          <m:den>
                            <m:r>
                              <a:rPr lang="ru-RU" sz="2400" i="1">
                                <a:latin typeface="Cambria Math"/>
                              </a:rPr>
                              <m:t>4</m:t>
                            </m:r>
                          </m:den>
                        </m:f>
                        <m:r>
                          <a:rPr lang="ru-RU" sz="2400" i="1">
                            <a:latin typeface="Cambria Math"/>
                          </a:rPr>
                          <m:t>;4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𝑚</m:t>
                    </m:r>
                    <m:r>
                      <a:rPr lang="ru-RU" sz="2400" i="1">
                        <a:latin typeface="Cambria Math"/>
                      </a:rPr>
                      <m:t>∈</m:t>
                    </m:r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400" i="1">
                                <a:latin typeface="Cambria Math"/>
                              </a:rPr>
                              <m:t>7</m:t>
                            </m:r>
                          </m:num>
                          <m:den>
                            <m:r>
                              <a:rPr lang="ru-RU" sz="2400" i="1">
                                <a:latin typeface="Cambria Math"/>
                              </a:rPr>
                              <m:t>4</m:t>
                            </m:r>
                          </m:den>
                        </m:f>
                        <m:r>
                          <a:rPr lang="ru-RU" sz="2400" i="1">
                            <a:latin typeface="Cambria Math"/>
                          </a:rPr>
                          <m:t>;4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четыре общие точки, а при </a:t>
                </a:r>
                <a14:m>
                  <m:oMath xmlns:m="http://schemas.openxmlformats.org/officeDocument/2006/math">
                    <m:r>
                      <a:rPr lang="ru-RU" sz="2400" b="0" i="0" smtClean="0">
                        <a:latin typeface="Cambria Math"/>
                      </a:rPr>
                      <m:t>       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ru-RU" sz="2400" i="1">
                        <a:latin typeface="Cambria Math"/>
                      </a:rPr>
                      <m:t> и </m:t>
                    </m:r>
                    <m:r>
                      <a:rPr lang="ru-RU" sz="2400" b="0" i="1" smtClean="0">
                        <a:latin typeface="Cambria Math"/>
                      </a:rPr>
                      <m:t> </m:t>
                    </m:r>
                    <m:r>
                      <a:rPr lang="ru-RU" sz="2400" i="1">
                        <a:latin typeface="Cambria Math"/>
                      </a:rPr>
                      <m:t>𝑚</m:t>
                    </m:r>
                    <m:r>
                      <a:rPr lang="ru-RU" sz="2400" i="1">
                        <a:latin typeface="Cambria Math"/>
                      </a:rPr>
                      <m:t>∈</m:t>
                    </m:r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4;+∞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ровно две общие точки.</a:t>
                </a:r>
              </a:p>
              <a:p>
                <a:endPara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𝒎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ru-RU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 и </m:t>
                      </m:r>
                      <m:r>
                        <a:rPr lang="ru-RU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𝒎</m:t>
                      </m:r>
                      <m:r>
                        <a:rPr lang="ru-RU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∈</m:t>
                      </m:r>
                      <m:d>
                        <m:dPr>
                          <m:ctrlP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;+∞</m:t>
                          </m:r>
                        </m:e>
                      </m:d>
                      <m:r>
                        <a:rPr lang="ru-RU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Текс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714348" y="764704"/>
                <a:ext cx="3785644" cy="5361461"/>
              </a:xfrm>
              <a:blipFill rotWithShape="1">
                <a:blip r:embed="rId3" cstate="print"/>
                <a:stretch>
                  <a:fillRect l="-2415" t="-909" r="-33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35029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для самостоятельного решения.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457200" indent="-457200">
                  <a:buAutoNum type="arabicPeriod"/>
                </a:pP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Постройте график функции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у=х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+3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−5х.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Определите, при каких значениях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прямая у =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имеет с графиком ровно две общие точки.</a:t>
                </a:r>
              </a:p>
              <a:p>
                <a:pPr marL="457200" indent="-457200">
                  <a:buAutoNum type="arabicPeriod"/>
                </a:pPr>
                <a:endPara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eriod"/>
                </a:pP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Постройте график функции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у=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400" i="1">
                        <a:latin typeface="Cambria Math"/>
                      </a:rPr>
                      <m:t>−4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−2х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определите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при каких значениях m прямая у = m имеет с графиком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 менее одной, но не более трех общих точек.</a:t>
                </a:r>
              </a:p>
              <a:p>
                <a:pPr marL="457200" indent="-457200">
                  <a:buAutoNum type="arabicPeriod"/>
                </a:pP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Постройте график функции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у=</m:t>
                    </m:r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i="1">
                                <a:latin typeface="Cambria Math"/>
                              </a:rPr>
                              <m:t>0,75</m:t>
                            </m:r>
                            <m:sSup>
                              <m:sSup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400" i="1">
                                    <a:latin typeface="Cambria Math"/>
                                  </a:rPr>
                                  <m:t>х</m:t>
                                </m:r>
                              </m:e>
                              <m:sup>
                                <m:r>
                                  <a:rPr lang="ru-RU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400" i="1">
                                <a:latin typeface="Cambria Math"/>
                              </a:rPr>
                              <m:t>+2,25х</m:t>
                            </m:r>
                          </m:e>
                        </m:d>
                        <m:d>
                          <m:dPr>
                            <m:begChr m:val="|"/>
                            <m:endChr m:val="|"/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i="1">
                                <a:latin typeface="Cambria Math"/>
                              </a:rPr>
                              <m:t>х</m:t>
                            </m:r>
                          </m:e>
                        </m:d>
                      </m:num>
                      <m:den>
                        <m:r>
                          <a:rPr lang="ru-RU" sz="2400" i="1">
                            <a:latin typeface="Cambria Math"/>
                          </a:rPr>
                          <m:t>х+3</m:t>
                        </m:r>
                      </m:den>
                    </m:f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.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Определите, при каких значениях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прямая у =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 имеет с графиком ни одной общей точки.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027" t="-9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61002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196752"/>
            <a:ext cx="3604046" cy="3692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 = - 1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 = 16.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Объект 5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</a:t>
                </a:r>
              </a:p>
              <a:p>
                <a:pPr marL="0" indent="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𝑚</m:t>
                    </m:r>
                    <m:r>
                      <a:rPr lang="en-US" sz="2400" i="1">
                        <a:latin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−9;−1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∪</m:t>
                    </m:r>
                    <m:d>
                      <m:dPr>
                        <m:begChr m:val="[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0;+∞).</m:t>
                        </m:r>
                      </m:e>
                    </m:d>
                  </m:oMath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3" cstate="print"/>
                <a:stretch>
                  <a:fillRect l="-12342" t="-926" b="-163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252466"/>
            <a:ext cx="3579664" cy="361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5215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- 6,75.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0; 0,25.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3800450" cy="38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294178"/>
            <a:ext cx="337185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8795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надо знать: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052736"/>
            <a:ext cx="7715304" cy="5311781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графиков элементарных функций;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графиков с помощью преобразований;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в графиках:</a:t>
            </a: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а) 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гр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фиков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y=|f(x)|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y=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f|x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|y|=f(x)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б) по определению</a:t>
            </a: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в) метод интервалов.</a:t>
            </a:r>
          </a:p>
          <a:p>
            <a:pPr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Задания из ЕГЭ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39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807249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849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7929591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модуля: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Текст 2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геометрическая интерпретация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/>
                </a:r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Модулем числа называется расстояние 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(в единичных отрезках)</a:t>
                </a:r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 от начала отсчёта до точки, изображающей это число на координатной прямой.</a:t>
                </a:r>
              </a:p>
              <a:p>
                <a:pPr marL="0" indent="0">
                  <a:buNone/>
                </a:pPr>
                <a:endParaRPr lang="ru-RU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ru-RU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ru-RU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−6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=6</m:t>
                    </m:r>
                  </m:oMath>
                </a14:m>
                <a:r>
                  <a:rPr lang="ru-RU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5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=5</m:t>
                    </m:r>
                  </m:oMath>
                </a14:m>
                <a:endParaRPr lang="ru-RU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2" cstate="print"/>
                <a:stretch>
                  <a:fillRect l="-2370" t="-1176" r="-6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Текст 2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аналитическая интерпретация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5" name="Содержимое 24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/>
              <a:lstStyle/>
              <a:p>
                <a:pPr>
                  <a:buNone/>
                </a:pPr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Модулем действительного числа </a:t>
                </a:r>
                <a:r>
                  <a:rPr lang="en-US" b="1" i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 называется само это число, если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𝑎</m:t>
                    </m:r>
                    <m:r>
                      <a:rPr lang="ru-RU" i="1">
                        <a:latin typeface="Cambria Math"/>
                      </a:rPr>
                      <m:t>≥0,</m:t>
                    </m:r>
                  </m:oMath>
                </a14:m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       и противоположное число – </a:t>
                </a:r>
                <a:r>
                  <a:rPr lang="en-US" b="1" i="1" dirty="0" smtClean="0">
                    <a:latin typeface="Times New Roman" pitchFamily="18" charset="0"/>
                    <a:cs typeface="Times New Roman" pitchFamily="18" charset="0"/>
                  </a:rPr>
                  <a:t>a,</a:t>
                </a:r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 если </a:t>
                </a:r>
                <a:r>
                  <a:rPr lang="en-US" b="1" i="1" dirty="0" smtClean="0">
                    <a:latin typeface="Times New Roman" pitchFamily="18" charset="0"/>
                    <a:cs typeface="Times New Roman" pitchFamily="18" charset="0"/>
                  </a:rPr>
                  <a:t>a &lt; 0</a:t>
                </a:r>
                <a:r>
                  <a:rPr lang="ru-RU" b="1" i="1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>
                  <a:buNone/>
                </a:pPr>
                <a:endParaRPr lang="ru-RU" i="1" dirty="0" smtClean="0"/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 если 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 ≥0,</m:t>
                              </m:r>
                            </m:e>
                            <m:e>
                              <m:r>
                                <a:rPr lang="ru-RU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,если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&lt;0.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b="1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None/>
                </a:pPr>
                <a:endParaRPr lang="ru-RU" sz="1400" b="1" i="1" dirty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None/>
                </a:pPr>
                <a:endParaRPr lang="ru-RU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25" name="Содержимое 2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1">
                <a:blip r:embed="rId3" cstate="print"/>
                <a:stretch>
                  <a:fillRect l="-2576" t="-1054" r="-28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1539" y="3786190"/>
            <a:ext cx="28479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Построение графика функции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y=|f(x)|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Под абсолютной величиной функции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y=|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(т. е. под записью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|f(x)|)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принято понимать функцию вида: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             y=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Отсюда вытекает практическое правило построения графика функции.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Алгоритм: </a:t>
            </a:r>
          </a:p>
          <a:p>
            <a:pPr lvl="0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Строим график функции у =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lvl="0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Нижнюю часть зеркально отображаем вверх.</a:t>
            </a:r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000496" y="1643050"/>
          <a:ext cx="2214578" cy="857256"/>
        </p:xfrm>
        <a:graphic>
          <a:graphicData uri="http://schemas.openxmlformats.org/presentationml/2006/ole">
            <p:oleObj spid="_x0000_s52227" name="Формула" r:id="rId3" imgW="109188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Построение графика функции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y=</a:t>
            </a:r>
            <a:r>
              <a:rPr lang="en-US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f|x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Алгоритм построения такого графика: </a:t>
            </a:r>
          </a:p>
          <a:p>
            <a:pPr lv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Построить график функции у =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lv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Правую часть зеркально отобразить относительно ОУ влево.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y=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а)   Строим график функции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y=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б) Зеркально отображаем правую часть влево.</a:t>
            </a:r>
          </a:p>
          <a:p>
            <a:endParaRPr lang="ru-RU" dirty="0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1500166" y="571480"/>
          <a:ext cx="1714512" cy="714380"/>
        </p:xfrm>
        <a:graphic>
          <a:graphicData uri="http://schemas.openxmlformats.org/presentationml/2006/ole">
            <p:oleObj spid="_x0000_s58371" name="Формула" r:id="rId3" imgW="812520" imgH="393480" progId="Equation.3">
              <p:embed/>
            </p:oleObj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6300192" y="1071546"/>
          <a:ext cx="1872208" cy="822328"/>
        </p:xfrm>
        <a:graphic>
          <a:graphicData uri="http://schemas.openxmlformats.org/presentationml/2006/ole">
            <p:oleObj spid="_x0000_s58373" name="Формула" r:id="rId4" imgW="723600" imgH="393480" progId="Equation.3">
              <p:embed/>
            </p:oleObj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2996952"/>
            <a:ext cx="5040560" cy="313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Построение графика функции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|y|=f(x)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Алгоритм: </a:t>
            </a:r>
          </a:p>
          <a:p>
            <a:pPr lvl="0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построить график функции у =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lvl="0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верхнюю часть отобразить зеркально вниз.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Построить график функции 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000760" y="928670"/>
          <a:ext cx="1285884" cy="500066"/>
        </p:xfrm>
        <a:graphic>
          <a:graphicData uri="http://schemas.openxmlformats.org/presentationml/2006/ole">
            <p:oleObj spid="_x0000_s62467" name="Формула" r:id="rId3" imgW="888840" imgH="228600" progId="Equation.3">
              <p:embed/>
            </p:oleObj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484784"/>
            <a:ext cx="471490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Построение графика по определению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Построим график функции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y=|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kx+b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По определению абсолютной величины функции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Строим прямые на двух участках. </a:t>
            </a:r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928926" y="1785926"/>
          <a:ext cx="2500330" cy="1143008"/>
        </p:xfrm>
        <a:graphic>
          <a:graphicData uri="http://schemas.openxmlformats.org/presentationml/2006/ole">
            <p:oleObj spid="_x0000_s77826" name="Формула" r:id="rId3" imgW="1307880" imgH="838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_mat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для презентаций по математике</Template>
  <TotalTime>2537</TotalTime>
  <Words>314</Words>
  <Application>Microsoft Office PowerPoint</Application>
  <PresentationFormat>Экран (4:3)</PresentationFormat>
  <Paragraphs>98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8_math</vt:lpstr>
      <vt:lpstr>Формула</vt:lpstr>
      <vt:lpstr>  Модуль в графиках в заданиях ОГЭ и ЕГЭ                                                                               </vt:lpstr>
      <vt:lpstr>Что надо знать: </vt:lpstr>
      <vt:lpstr>Определение модуля:</vt:lpstr>
      <vt:lpstr>Построение графика функции y=|f(x)| </vt:lpstr>
      <vt:lpstr>Построение графика функции y=f|x|</vt:lpstr>
      <vt:lpstr>Пример</vt:lpstr>
      <vt:lpstr>Построение графика функции |y|=f(x)</vt:lpstr>
      <vt:lpstr>Пример</vt:lpstr>
      <vt:lpstr>Построение графика по определению</vt:lpstr>
      <vt:lpstr>Слайд 10</vt:lpstr>
      <vt:lpstr>Пример</vt:lpstr>
      <vt:lpstr>Слайд 12</vt:lpstr>
      <vt:lpstr>Метод интервалов</vt:lpstr>
      <vt:lpstr>Слайд 14</vt:lpstr>
      <vt:lpstr>Модуль и графики функций.</vt:lpstr>
      <vt:lpstr> </vt:lpstr>
      <vt:lpstr>Задания для самостоятельного решения.</vt:lpstr>
      <vt:lpstr>Ответы:</vt:lpstr>
      <vt:lpstr>Слайд 19</vt:lpstr>
      <vt:lpstr>Задания из ЕГЭ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на движение (движения навстречу)</dc:title>
  <dc:subject>Шаблон оформления</dc:subject>
  <dc:creator>nasty</dc:creator>
  <dc:description>Шаблон оформления
Корпорация Майкрософт</dc:description>
  <cp:lastModifiedBy>307</cp:lastModifiedBy>
  <cp:revision>160</cp:revision>
  <dcterms:created xsi:type="dcterms:W3CDTF">2015-04-13T13:58:13Z</dcterms:created>
  <dcterms:modified xsi:type="dcterms:W3CDTF">2023-04-05T03:45:13Z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