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37DEB7-4F10-4EFD-9202-E61C0C1AF26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9A298-D1B7-4B2B-ACF8-D864CD208F7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9A298-D1B7-4B2B-ACF8-D864CD208F70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1993-EA26-445D-A5DB-F4E669C13BC8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709D-C56F-406F-99FC-2D8B4496099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1993-EA26-445D-A5DB-F4E669C13BC8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709D-C56F-406F-99FC-2D8B449609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1993-EA26-445D-A5DB-F4E669C13BC8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709D-C56F-406F-99FC-2D8B449609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1993-EA26-445D-A5DB-F4E669C13BC8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709D-C56F-406F-99FC-2D8B449609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1993-EA26-445D-A5DB-F4E669C13BC8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709D-C56F-406F-99FC-2D8B4496099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1993-EA26-445D-A5DB-F4E669C13BC8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709D-C56F-406F-99FC-2D8B449609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1993-EA26-445D-A5DB-F4E669C13BC8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709D-C56F-406F-99FC-2D8B449609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1993-EA26-445D-A5DB-F4E669C13BC8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05709D-C56F-406F-99FC-2D8B4496099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1993-EA26-445D-A5DB-F4E669C13BC8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709D-C56F-406F-99FC-2D8B449609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1993-EA26-445D-A5DB-F4E669C13BC8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305709D-C56F-406F-99FC-2D8B449609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581993-EA26-445D-A5DB-F4E669C13BC8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709D-C56F-406F-99FC-2D8B449609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581993-EA26-445D-A5DB-F4E669C13BC8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305709D-C56F-406F-99FC-2D8B4496099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85728"/>
            <a:ext cx="7851648" cy="1143008"/>
          </a:xfrm>
        </p:spPr>
        <p:txBody>
          <a:bodyPr>
            <a:normAutofit/>
          </a:bodyPr>
          <a:lstStyle/>
          <a:p>
            <a:r>
              <a:rPr lang="ru-RU" dirty="0" smtClean="0"/>
              <a:t>Педагогический тренинг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8353792" cy="4170204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«Оценка уровня коммуникабельности </a:t>
            </a:r>
            <a:endParaRPr lang="ru-RU" sz="4800" dirty="0" smtClean="0"/>
          </a:p>
          <a:p>
            <a:pPr algn="ctr"/>
            <a:r>
              <a:rPr lang="ru-RU" sz="4800" b="1" dirty="0" smtClean="0"/>
              <a:t>педагога с родителями».</a:t>
            </a:r>
            <a:endParaRPr lang="ru-RU" sz="4800" dirty="0" smtClean="0"/>
          </a:p>
          <a:p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50085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6000" dirty="0" smtClean="0"/>
          </a:p>
          <a:p>
            <a:pPr algn="ctr">
              <a:buNone/>
            </a:pPr>
            <a:endParaRPr lang="ru-RU" sz="6000" dirty="0" smtClean="0"/>
          </a:p>
          <a:p>
            <a:pPr algn="ctr">
              <a:buNone/>
            </a:pPr>
            <a:r>
              <a:rPr lang="ru-RU" sz="6000" i="1" dirty="0" smtClean="0"/>
              <a:t>Спасибо за внимание!</a:t>
            </a:r>
          </a:p>
          <a:p>
            <a:pPr algn="ctr">
              <a:buNone/>
            </a:pPr>
            <a:endParaRPr lang="ru-RU" sz="6000" i="1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Цель: способствовать преодолению трудностей педагогов в общении и взаимодействии с родителями.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468880"/>
            <a:ext cx="8229600" cy="4389120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Гармоничное </a:t>
            </a:r>
            <a:r>
              <a:rPr lang="ru-RU" dirty="0" smtClean="0"/>
              <a:t>развитие ребенка происходит при условии наличия двух составляющих его жизни – полноценной семьи и детского сада. Семья обеспечивает необходимые ребенку личностные взаимоотношения, формирование чувства защищенности, доверия и открытости миру. Вместе с тем, семья сама нуждается в поддержке, которую призван оказывать ей детский сад.</a:t>
            </a:r>
          </a:p>
          <a:p>
            <a:r>
              <a:rPr lang="ru-RU" dirty="0" smtClean="0"/>
              <a:t>Каждое дошкольное образовательное учреждение не только воспитывает ребёнка, но и консультирует родителей по вопросам воспитания детей. Педагог дошкольного учреждения – не только воспитатель детей, но и партнёр родителей по их воспитанию.</a:t>
            </a:r>
          </a:p>
          <a:p>
            <a:r>
              <a:rPr lang="ru-RU" dirty="0" smtClean="0"/>
              <a:t>        Одной из актуальных проблем в  дошкольной педагогике является проблема построения конструктивных взаимоотношений с родителями воспитанников. Почему одним педагогам удается наладить с родителями контакт так, что те по первому зову готовы, что называется, «горы свернуть», а другие, как ни бьются, не могут дозваться родителей ни на одно мероприятие?</a:t>
            </a:r>
          </a:p>
          <a:p>
            <a:r>
              <a:rPr lang="ru-RU" dirty="0" smtClean="0"/>
              <a:t>Одной из причин является непонимание педагогами своей роли в отношениях с родителями, неуверенность и неспособность вести диалог, а порой и полное отсутствие навыков общения. Сегодня мы и посвятим нашу встречу данной теме.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429684" cy="6215106"/>
          </a:xfrm>
        </p:spPr>
        <p:txBody>
          <a:bodyPr>
            <a:normAutofit fontScale="32500" lnSpcReduction="20000"/>
          </a:bodyPr>
          <a:lstStyle/>
          <a:p>
            <a:pPr marL="742950" lvl="0" indent="-742950">
              <a:buFont typeface="+mj-lt"/>
              <a:buAutoNum type="arabicPeriod"/>
            </a:pPr>
            <a:r>
              <a:rPr lang="ru-RU" sz="4400" dirty="0" smtClean="0"/>
              <a:t>Вам предстоит ординарная беседа с одним из родителей. Выбивает ли Вас ее ожидание из колеи?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400" dirty="0" smtClean="0"/>
              <a:t>Вызывает ли у Вас смятение и неудовольствие поручение выступить с докладом, информацией перед родителями?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400" dirty="0" smtClean="0"/>
              <a:t>Не откладываете ли Вы неприятную беседу о сложном ребенке с его родителями до последнего момента?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400" dirty="0" smtClean="0"/>
              <a:t>Считаете ли Вы, что не следует лично беседовать с родителями об особенностях воспитания в семье, а лучше провести анкетирование, письменный опрос?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400" dirty="0" smtClean="0"/>
              <a:t>Вам предлагают подготовить общее родительское собрание для • родителей дошкольного учреждения. Приложите ли Вы максимум усилий, чтобы избежать этого поручения?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400" dirty="0" smtClean="0"/>
              <a:t>Любите ли Вы делиться своими переживаниями от общения с родителями с коллегами, руководством?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400" dirty="0" smtClean="0"/>
              <a:t>Убеждены ли Вы, что общаться с родителями гораздо сложнее, чем с детьми?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400" dirty="0" smtClean="0"/>
              <a:t>Раздражаетесь ли Вы, если один из родителей Ваших воспитанников постоянно задает Вам вопросы?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400" dirty="0" smtClean="0"/>
              <a:t>Верите ли Вы, что существует проблема «воспитателей и родителей» и что они разговаривают на «разных языках»?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400" dirty="0" smtClean="0"/>
              <a:t>Постесняетесь ли Вы напомнить родителям об обещании, которое они забыли выполнить?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400" dirty="0" smtClean="0"/>
              <a:t>Вызывает ли у Вас досаду просьба кого-либо из родителей помочь разобраться в том или ином сложном воспитательном вопросе?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400" dirty="0" smtClean="0"/>
              <a:t>Услышав высказывание явно ошибочной точки зрения по вопросу воспитания, предпочтете ли Вы промолчать и не вступать в спор?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400" dirty="0" smtClean="0"/>
              <a:t>Боитесь ли Вы участвовать в разборе конфликтных ситуаций между педагогами и родителями?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400" dirty="0" smtClean="0"/>
              <a:t>У Вас есть собственные, сугубо индивидуальные критерии оценки семейного воспитания и других мнений на этот счет Вы не приемлете?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400" dirty="0" smtClean="0"/>
              <a:t>Считаете ли Вы, что воспитывать необходимо и родителей, а не только детей?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400" dirty="0" smtClean="0"/>
              <a:t>Проще ли Вам подготовить информацию для родителей в письменном виде, чем провести устную консультацию?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043890" cy="5911873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6400" b="1" dirty="0" smtClean="0"/>
              <a:t>Оценка ответов: «ДА» - 2 очка, «ИНОГДА» - 1 очко, «НЕТ» - 0 очков</a:t>
            </a:r>
          </a:p>
          <a:p>
            <a:pPr>
              <a:buNone/>
            </a:pPr>
            <a:endParaRPr lang="ru-RU" sz="4900" b="1" dirty="0" smtClean="0"/>
          </a:p>
          <a:p>
            <a:r>
              <a:rPr lang="ru-RU" sz="6400" b="1" dirty="0" smtClean="0"/>
              <a:t>30—32 </a:t>
            </a:r>
            <a:r>
              <a:rPr lang="ru-RU" sz="6400" b="1" dirty="0" smtClean="0"/>
              <a:t>очка.</a:t>
            </a:r>
            <a:r>
              <a:rPr lang="ru-RU" sz="6400" dirty="0" smtClean="0"/>
              <a:t> Вам явно сложно вступать в общение с родителями. Скорее всего, Вы вообще не коммуникабельны. Это Ваша беда, так как страдаете от этого больше Вы сами. Но и окружающим Вас людям нелегко. На Вас трудно положиться в деле, которое требует коллективных усилий. Контакты с родителями Вы стараетесь свести к минимуму. В основном они формальны. Причины трудностей в общении Вы стремитесь переложить на родителей. Вы убеждены, что большинство родителей — это всегда недовольные, придирчивые люди, ищущие в Вашей работе только недостатки, не желающие прислушиваться к Вашему мнению. Ваше неумение построить общение с родителями приводит к тому, что и они стремятся избегать общения с Вами. Постарайтесь </a:t>
            </a:r>
            <a:r>
              <a:rPr lang="ru-RU" sz="6400" dirty="0" err="1" smtClean="0"/>
              <a:t>статъ</a:t>
            </a:r>
            <a:r>
              <a:rPr lang="ru-RU" sz="6400" dirty="0" smtClean="0"/>
              <a:t> общительнее, контролируйте себя.</a:t>
            </a:r>
          </a:p>
          <a:p>
            <a:r>
              <a:rPr lang="ru-RU" sz="6400" b="1" dirty="0" smtClean="0"/>
              <a:t>25—29 очков.</a:t>
            </a:r>
            <a:r>
              <a:rPr lang="ru-RU" sz="6400" dirty="0" smtClean="0"/>
              <a:t> Вы замкнуты, неразговорчивы. Новая работа и необходимость новых контактов надолго выводят Вас из равновесия. Общение с родителями воспитанников является для Вас сложным и не слишком приятным делом. Вы знаете эту особенность своего характера и бываете, недовольны собой. Однако в неудачных контактах с родителями стремитесь в большей степени обвинить их, а не собственную коммуникабельность. В Ваших силах изменить особенности своего характера. Вспомните, ведь участие в общем интересном деле позволяет Вам легко находить общий язык с родителями!</a:t>
            </a:r>
          </a:p>
          <a:p>
            <a:r>
              <a:rPr lang="ru-RU" sz="6400" b="1" dirty="0" smtClean="0"/>
              <a:t>19—24 очка.</a:t>
            </a:r>
            <a:r>
              <a:rPr lang="ru-RU" sz="6400" dirty="0" smtClean="0"/>
              <a:t> Вы в известной степени общительны и в незнакомой обстановке чувствуете себя вполне уверенно. Вам удается достаточно легко наладить контакты с большинством родителей своей группы, но с «трудными» родителями Вы не стремитесь активно общаться. В незнакомой ситуации Вы выбираете тактику «</a:t>
            </a:r>
            <a:r>
              <a:rPr lang="ru-RU" sz="6400" dirty="0" err="1" smtClean="0"/>
              <a:t>присматривания</a:t>
            </a:r>
            <a:r>
              <a:rPr lang="ru-RU" sz="6400" dirty="0" smtClean="0"/>
              <a:t>». Сложности общения с родителями не пугают Вас, однако порой Вы бываете излишне критичны по отношению к ним. Эти недостатки исправимы.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572560" cy="6429420"/>
          </a:xfrm>
        </p:spPr>
        <p:txBody>
          <a:bodyPr>
            <a:normAutofit fontScale="25000" lnSpcReduction="20000"/>
          </a:bodyPr>
          <a:lstStyle/>
          <a:p>
            <a:r>
              <a:rPr lang="ru-RU" sz="6400" b="1" dirty="0" smtClean="0"/>
              <a:t>14—18 очков.</a:t>
            </a:r>
            <a:r>
              <a:rPr lang="ru-RU" sz="6400" dirty="0" smtClean="0"/>
              <a:t> У Вас нормальная коммуникабельность. Вы убеждены, что с любым родителем всегда можно найти «общий язык». Вы охотно выслушиваете родителей, достаточно терпеливы в общении с ними, умеете отстоять свою точку зрения, не навязывая ее при этом другому. И индивидуальное и коллективное общение с родителями не вызывает у Вас неприятных переживаний. Родители также стремятся поддерживать контакты с Вами, ищут Вашего совета, поддержки. В то же время Вы не любите многословия, излишней эмоциональности, стремитесь избегать ненужных конфликтов.</a:t>
            </a:r>
          </a:p>
          <a:p>
            <a:r>
              <a:rPr lang="ru-RU" sz="6400" b="1" dirty="0" smtClean="0"/>
              <a:t>9—13 очков.</a:t>
            </a:r>
            <a:r>
              <a:rPr lang="ru-RU" sz="6400" dirty="0" smtClean="0"/>
              <a:t> Вы бываете весьма общительны. Постоянно стремитесь вступить в беседу с родителями, но часто эти беседы носят бессодержательный характер. Вы любите бывать в центре внимания, никому не отказываете в просьбах, хотя не всегда можете их выполнить. Стремитесь высказать родителям собственное мнение о том, как они воспитывают детей, в любой ситуации дать совет, что способно вызывать у них раздражение. Вы вспыльчивы, но отходчивы. Вам недостает терпения и отваги при столкновении с серьезными проблемами. При желании, однако, Вы умеете выстраивать содержательное общение.</a:t>
            </a:r>
          </a:p>
          <a:p>
            <a:r>
              <a:rPr lang="ru-RU" sz="6400" b="1" dirty="0" smtClean="0"/>
              <a:t>4—8 очков.</a:t>
            </a:r>
            <a:r>
              <a:rPr lang="ru-RU" sz="6400" dirty="0" smtClean="0"/>
              <a:t> Вы чрезмерно общительны. Стремитесь стать «другом» каждому родителю, быть в курсе всех их проблем. Любите принимать участие во всех спорах и дискуссиях. Всегда охотно беретесь за любое дело, хотя не всегда можете успешно довести его до конца. Имеете собственное мнение по любому вопросу и всегда стремитесь его высказать. Возможно, по этой причине родители и коллеги относятся к Вам с опаской и сомнениями. Вам следует задуматься над этими фактами.</a:t>
            </a:r>
          </a:p>
          <a:p>
            <a:r>
              <a:rPr lang="ru-RU" sz="6400" b="1" dirty="0" smtClean="0"/>
              <a:t>3 очка</a:t>
            </a:r>
            <a:r>
              <a:rPr lang="ru-RU" sz="6400" dirty="0" smtClean="0"/>
              <a:t> и</a:t>
            </a:r>
            <a:r>
              <a:rPr lang="ru-RU" sz="6400" b="1" dirty="0" smtClean="0"/>
              <a:t> менее.</a:t>
            </a:r>
            <a:r>
              <a:rPr lang="ru-RU" sz="6400" dirty="0" smtClean="0"/>
              <a:t> Ваша общительность носит болезненный характер. Вы многословны, вмешиваетесь в дела, которые не имеют к Вам никакого отношения. Беретесь судить о проблемах, в которых совершенно не компетентны. Вольно или невольно Вы часто бываете причиной разного рода конфликтов, в том числе и среди родителей. Общаясь с родителями, бываете грубоваты  фамильярны. Вас отличают необъективность, обидчивость. Любую проблему Вы стремитесь вынести на всеобщее обсуждение. Серьезное общение с родителями не для Вас. Окружающим сложно с Вами. </a:t>
            </a:r>
          </a:p>
          <a:p>
            <a:endParaRPr lang="ru-RU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715436" cy="85725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«Правила построения эффективного общения»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928670"/>
            <a:ext cx="8786874" cy="57150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«Правила трех плюсов»</a:t>
            </a:r>
          </a:p>
          <a:p>
            <a:pPr algn="just">
              <a:buNone/>
            </a:pPr>
            <a:r>
              <a:rPr lang="ru-RU" sz="2400" dirty="0" smtClean="0"/>
              <a:t>Самые универсальные – это:</a:t>
            </a:r>
          </a:p>
          <a:p>
            <a:pPr algn="just"/>
            <a:r>
              <a:rPr lang="ru-RU" sz="2400" dirty="0" smtClean="0"/>
              <a:t>Улыбка - необходима искренняя, доброжелательная улыбка!</a:t>
            </a:r>
          </a:p>
          <a:p>
            <a:pPr algn="just"/>
            <a:r>
              <a:rPr lang="ru-RU" sz="2400" dirty="0" smtClean="0"/>
              <a:t>Имя собеседника – важно использовать Имя-отчество при приветствии, не просто «</a:t>
            </a:r>
            <a:r>
              <a:rPr lang="ru-RU" sz="2400" dirty="0" err="1" smtClean="0"/>
              <a:t>Здрась-те</a:t>
            </a:r>
            <a:r>
              <a:rPr lang="ru-RU" sz="2400" dirty="0" smtClean="0"/>
              <a:t>!», а «</a:t>
            </a:r>
            <a:r>
              <a:rPr lang="ru-RU" sz="2400" dirty="0" err="1" smtClean="0"/>
              <a:t>Здраствуйте</a:t>
            </a:r>
            <a:r>
              <a:rPr lang="ru-RU" sz="2400" dirty="0" smtClean="0"/>
              <a:t>, Екатерина Юрьевна!»</a:t>
            </a:r>
          </a:p>
          <a:p>
            <a:pPr algn="just"/>
            <a:r>
              <a:rPr lang="ru-RU" sz="2400" dirty="0" smtClean="0"/>
              <a:t>Комплемент – мы хвалим не самого человека, а то, что ему дорого: охотнику - ружьё, рыбаку - удочка, а родителю -  его ребёнок!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51115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Упражнение «Тренировка интонации»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715436" cy="57150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i="1" dirty="0" smtClean="0"/>
              <a:t>Цель:</a:t>
            </a:r>
            <a:r>
              <a:rPr lang="ru-RU" sz="2000" dirty="0" smtClean="0"/>
              <a:t> осознание значения интонации для достижения цели воздействия воспитателя в общении с родителями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pPr>
              <a:buNone/>
            </a:pPr>
            <a:endParaRPr lang="ru-RU" sz="1800" dirty="0" smtClean="0"/>
          </a:p>
          <a:p>
            <a:pPr lvl="0"/>
            <a:r>
              <a:rPr lang="ru-RU" sz="2400" dirty="0" smtClean="0"/>
              <a:t>Мне не безразличны успехи Вашего ребенка.</a:t>
            </a:r>
          </a:p>
          <a:p>
            <a:pPr lvl="0"/>
            <a:r>
              <a:rPr lang="ru-RU" sz="2400" dirty="0" smtClean="0"/>
              <a:t>Я благодарна Вам за оказанную помощь.</a:t>
            </a:r>
          </a:p>
          <a:p>
            <a:pPr>
              <a:buNone/>
            </a:pPr>
            <a:r>
              <a:rPr lang="ru-RU" sz="2400" dirty="0" smtClean="0"/>
              <a:t>    Произнести </a:t>
            </a:r>
            <a:r>
              <a:rPr lang="ru-RU" sz="2400" dirty="0" smtClean="0"/>
              <a:t>эти фразы с оттенками иронии, упрёка, требовательности, доброжелательности (интонации обозначены на карточках).</a:t>
            </a:r>
          </a:p>
          <a:p>
            <a:pPr>
              <a:buNone/>
            </a:pPr>
            <a:r>
              <a:rPr lang="ru-RU" sz="2400" dirty="0" smtClean="0"/>
              <a:t>   - </a:t>
            </a:r>
            <a:r>
              <a:rPr lang="ru-RU" sz="2400" dirty="0" smtClean="0"/>
              <a:t>А мы с коллегами попробуем догадаться с какой интонацией Вы произнесли фразу.</a:t>
            </a:r>
          </a:p>
          <a:p>
            <a:pPr>
              <a:buNone/>
            </a:pPr>
            <a:r>
              <a:rPr lang="ru-RU" sz="2400" dirty="0" smtClean="0"/>
              <a:t>   - </a:t>
            </a:r>
            <a:r>
              <a:rPr lang="ru-RU" sz="2400" dirty="0" smtClean="0"/>
              <a:t>Какая интонация наиболее приемлема в общении с родителями.</a:t>
            </a: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357166"/>
            <a:ext cx="8286808" cy="63579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/>
              <a:t>Упражнение  «Волшебная шляпа».</a:t>
            </a:r>
            <a:r>
              <a:rPr lang="ru-RU" sz="1600" dirty="0" smtClean="0"/>
              <a:t> </a:t>
            </a:r>
            <a:endParaRPr lang="ru-RU" sz="1600" dirty="0" smtClean="0"/>
          </a:p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r>
              <a:rPr lang="ru-RU" sz="1600" i="1" dirty="0" smtClean="0"/>
              <a:t>Цель: развитие умения доброжелательного общения с родителями. (5 мин) (Участники остаются в кругу</a:t>
            </a:r>
            <a:r>
              <a:rPr lang="ru-RU" sz="1600" i="1" dirty="0" smtClean="0"/>
              <a:t>)</a:t>
            </a:r>
          </a:p>
          <a:p>
            <a:pPr algn="ctr">
              <a:buNone/>
            </a:pPr>
            <a:endParaRPr lang="ru-RU" sz="1600" dirty="0" smtClean="0"/>
          </a:p>
          <a:p>
            <a:pPr algn="just"/>
            <a:r>
              <a:rPr lang="ru-RU" sz="1600" i="1" dirty="0" smtClean="0"/>
              <a:t>Инструкция:</a:t>
            </a:r>
            <a:r>
              <a:rPr lang="ru-RU" sz="1600" dirty="0" smtClean="0"/>
              <a:t> – Пока звучит музыка, передаём шляпу по кругу, когда музыка останавливается, тот, у кого она осталась, одевает её на себя и говорит комплимент  рядом стоящему, как одному из родителей своей группы.  Это может быть и поверхностный комплимент, касающийся одежды, украшений, внешности, а так же можно сказать что-либо положительное о «ребёнке». Тот «родитель», которому адресован «комплимент», должен принять его сказав: «Спасибо, мне очень приятно!».</a:t>
            </a:r>
          </a:p>
          <a:p>
            <a:pPr algn="just"/>
            <a:r>
              <a:rPr lang="ru-RU" sz="1600" dirty="0" smtClean="0"/>
              <a:t>Анализ упражнения</a:t>
            </a:r>
          </a:p>
          <a:p>
            <a:pPr lvl="0" algn="just"/>
            <a:r>
              <a:rPr lang="ru-RU" sz="1600" dirty="0" smtClean="0"/>
              <a:t>Какие трудности возникли у Вас при выполнении задания?</a:t>
            </a:r>
          </a:p>
          <a:p>
            <a:pPr lvl="0" algn="just"/>
            <a:r>
              <a:rPr lang="ru-RU" sz="1600" dirty="0" smtClean="0"/>
              <a:t>Удалось ли Вам высказать комплимент, обращаясь именно к родителю, а не к коллеге по работе?</a:t>
            </a:r>
          </a:p>
          <a:p>
            <a:pPr algn="just">
              <a:buNone/>
            </a:pPr>
            <a:r>
              <a:rPr lang="ru-RU" sz="1600" dirty="0" smtClean="0"/>
              <a:t>     </a:t>
            </a:r>
          </a:p>
          <a:p>
            <a:pPr algn="just">
              <a:buNone/>
            </a:pPr>
            <a:endParaRPr lang="ru-RU" sz="1600" dirty="0" smtClean="0"/>
          </a:p>
          <a:p>
            <a:pPr algn="ctr">
              <a:buNone/>
            </a:pPr>
            <a:r>
              <a:rPr lang="ru-RU" sz="1600" dirty="0" smtClean="0"/>
              <a:t>  </a:t>
            </a:r>
            <a:r>
              <a:rPr lang="ru-RU" sz="1800" i="1" dirty="0" smtClean="0"/>
              <a:t>Самым </a:t>
            </a:r>
            <a:r>
              <a:rPr lang="ru-RU" sz="1800" i="1" dirty="0" smtClean="0"/>
              <a:t>лучшим комплиментом для родителей служат добрые слова об их ребенке. Кроме того, умение педагога вычленить хорошее качество в каждом ребенке свидетельствует о его компетентности в глазах родителей.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357166"/>
            <a:ext cx="8143932" cy="635798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4000" i="1" dirty="0" smtClean="0"/>
              <a:t>Чтобы избежать противостояния с родителями:</a:t>
            </a:r>
          </a:p>
          <a:p>
            <a:pPr marL="550926" indent="-514350" algn="just">
              <a:buFont typeface="+mj-lt"/>
              <a:buAutoNum type="arabicPeriod"/>
            </a:pPr>
            <a:r>
              <a:rPr lang="ru-RU" dirty="0" smtClean="0"/>
              <a:t>Необходимо </a:t>
            </a:r>
            <a:r>
              <a:rPr lang="ru-RU" dirty="0" smtClean="0"/>
              <a:t>проявлять сдержанную доброжелательность и открытость;</a:t>
            </a:r>
          </a:p>
          <a:p>
            <a:pPr marL="550926" indent="-514350" algn="just">
              <a:buFont typeface="+mj-lt"/>
              <a:buAutoNum type="arabicPeriod"/>
            </a:pPr>
            <a:r>
              <a:rPr lang="ru-RU" dirty="0" smtClean="0"/>
              <a:t>Подчеркнуть </a:t>
            </a:r>
            <a:r>
              <a:rPr lang="ru-RU" dirty="0" smtClean="0"/>
              <a:t>значимость родителей в воспитании собственного ребенка;</a:t>
            </a:r>
          </a:p>
          <a:p>
            <a:pPr marL="550926" indent="-514350" algn="just">
              <a:buFont typeface="+mj-lt"/>
              <a:buAutoNum type="arabicPeriod"/>
            </a:pPr>
            <a:r>
              <a:rPr lang="ru-RU" dirty="0" smtClean="0"/>
              <a:t>Показать </a:t>
            </a:r>
            <a:r>
              <a:rPr lang="ru-RU" dirty="0" smtClean="0"/>
              <a:t>родителю свою положительную настроенность по отношению к его ребенку. Когда родитель увидит и почувствует, что педагог заботится о благополучии его ребенка, он перестанет прибегать к «психологической» защите и проявит готовность к сотрудничеству.</a:t>
            </a:r>
          </a:p>
          <a:p>
            <a:pPr marL="550926" indent="-514350" algn="just">
              <a:buFont typeface="+mj-lt"/>
              <a:buAutoNum type="arabicPeriod"/>
            </a:pPr>
            <a:r>
              <a:rPr lang="ru-RU" dirty="0" smtClean="0"/>
              <a:t>Не надо стремиться, во что бы то ни стало отстаивать свою позицию, навязывать своё мнение родителям (давление приводит к протесту).</a:t>
            </a:r>
          </a:p>
          <a:p>
            <a:pPr marL="550926" indent="-514350" algn="just">
              <a:buFont typeface="+mj-lt"/>
              <a:buAutoNum type="arabicPeriod"/>
            </a:pPr>
            <a:r>
              <a:rPr lang="ru-RU" dirty="0" smtClean="0"/>
              <a:t>Обсуждайте </a:t>
            </a:r>
            <a:r>
              <a:rPr lang="ru-RU" u="sng" dirty="0" smtClean="0"/>
              <a:t>проблему</a:t>
            </a:r>
            <a:r>
              <a:rPr lang="ru-RU" dirty="0" smtClean="0"/>
              <a:t>, а не личные качества ребенка и его родителей.</a:t>
            </a:r>
          </a:p>
          <a:p>
            <a:pPr marL="550926" indent="-514350" algn="just">
              <a:buFont typeface="+mj-lt"/>
              <a:buAutoNum type="arabicPeriod"/>
            </a:pPr>
            <a:r>
              <a:rPr lang="ru-RU" dirty="0" smtClean="0"/>
              <a:t>Нужно выразить уверенность в том, что если будут организованы совместные усилия семьи и педагогов детского сада, то существующая воспитательная проблема будет успешно решена. «Мы  вместе против проблемы, а не против друг друга».</a:t>
            </a:r>
          </a:p>
          <a:p>
            <a:pPr marL="550926" indent="-514350"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60</TotalTime>
  <Words>683</Words>
  <Application>Microsoft Office PowerPoint</Application>
  <PresentationFormat>Экран (4:3)</PresentationFormat>
  <Paragraphs>70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Техническая</vt:lpstr>
      <vt:lpstr>Педагогический тренинг</vt:lpstr>
      <vt:lpstr>Цель: способствовать преодолению трудностей педагогов в общении и взаимодействии с родителями.</vt:lpstr>
      <vt:lpstr>Слайд 3</vt:lpstr>
      <vt:lpstr>Слайд 4</vt:lpstr>
      <vt:lpstr>Слайд 5</vt:lpstr>
      <vt:lpstr>«Правила построения эффективного общения»</vt:lpstr>
      <vt:lpstr>Упражнение «Тренировка интонации»</vt:lpstr>
      <vt:lpstr>Слайд 8</vt:lpstr>
      <vt:lpstr>Слайд 9</vt:lpstr>
      <vt:lpstr>Слайд 10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тренинг</dc:title>
  <dc:creator>Пользователь Windows</dc:creator>
  <cp:lastModifiedBy>Пользователь Windows</cp:lastModifiedBy>
  <cp:revision>6</cp:revision>
  <dcterms:created xsi:type="dcterms:W3CDTF">2022-11-07T14:16:40Z</dcterms:created>
  <dcterms:modified xsi:type="dcterms:W3CDTF">2022-11-07T15:16:55Z</dcterms:modified>
</cp:coreProperties>
</file>