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0"/>
    <p:restoredTop sz="94562"/>
  </p:normalViewPr>
  <p:slideViewPr>
    <p:cSldViewPr snapToGrid="0">
      <p:cViewPr varScale="1">
        <p:scale>
          <a:sx n="104" d="100"/>
          <a:sy n="104" d="100"/>
        </p:scale>
        <p:origin x="800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60320B7-8275-F6F7-1719-FE1C43F220D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3A24FA33-B97E-8352-B446-52CA1765A1D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906076E-21CE-E1D2-DFE6-5D28C6F857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CC8850-C44C-DD48-83FE-8499B5F8FB53}" type="datetimeFigureOut">
              <a:rPr lang="ru-RU" smtClean="0"/>
              <a:t>26.03.2023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05CB2435-0CE6-3FAE-73D4-497AFA56F4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4C18D2F3-273B-BF83-BA17-8DE6BE2169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CC774-779C-8F40-9409-D82142F628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59273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C6A9BCE-DE4E-D456-FFDA-BEA2EE3A38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C155C70C-DC28-208B-CE6B-7201E552C1B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44D13625-69B4-C6DF-E4A6-860A4908C9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CC8850-C44C-DD48-83FE-8499B5F8FB53}" type="datetimeFigureOut">
              <a:rPr lang="ru-RU" smtClean="0"/>
              <a:t>26.03.2023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023A6EBD-AEC7-C640-7F52-588C4326C7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ACA1F54-796A-C01C-5B9B-885D2F3D01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CC774-779C-8F40-9409-D82142F628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10055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28D2FF9E-44BF-5C5F-668D-D0B2D056D80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2E170142-ABA2-3052-E7AF-B366A81CE0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F4FAC772-F33E-4E16-52F1-BD31972E49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CC8850-C44C-DD48-83FE-8499B5F8FB53}" type="datetimeFigureOut">
              <a:rPr lang="ru-RU" smtClean="0"/>
              <a:t>26.03.2023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B90DC16-E420-36D7-84A0-3FC297636D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6A13A0B-A895-75CC-005D-127A07D617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CC774-779C-8F40-9409-D82142F628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88187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2E69750-5CA5-3507-C84F-E3B486F845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BE156CE-ADC3-04E6-DAE3-D1C4726E2C8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255FD1C-EC29-63C0-88C4-6110C3B5DE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CC8850-C44C-DD48-83FE-8499B5F8FB53}" type="datetimeFigureOut">
              <a:rPr lang="ru-RU" smtClean="0"/>
              <a:t>26.03.2023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CDC64D0-EC74-5F23-0DDC-8ECE8EC08D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8E1F2095-05F9-C4F2-DC8E-595B42870D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CC774-779C-8F40-9409-D82142F628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97025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C458034-E2FC-6E9C-CB30-11D9E2B495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9D3C9764-0D74-3507-D677-928571E4C22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F2569E7-79C7-8043-781F-6FDAF3F4EC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CC8850-C44C-DD48-83FE-8499B5F8FB53}" type="datetimeFigureOut">
              <a:rPr lang="ru-RU" smtClean="0"/>
              <a:t>26.03.2023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ACDDCB0-65C1-47EB-BB25-4B0278EF34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3F43409-53D0-AAC9-69FA-68625C0230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CC774-779C-8F40-9409-D82142F628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16933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6C9B107-9DB7-E619-FFEC-482E4A377F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1C60F80-9C59-547A-D2BE-3EC61F046B3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638FCF3F-2E94-B06E-C8AD-C9702850833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55039144-1E52-8402-423F-95D3D45F64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CC8850-C44C-DD48-83FE-8499B5F8FB53}" type="datetimeFigureOut">
              <a:rPr lang="ru-RU" smtClean="0"/>
              <a:t>26.03.2023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E63B51A6-3703-1E46-D18C-485D09D0D6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0B061A3B-155D-1793-AC47-E45FF7FBC0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CC774-779C-8F40-9409-D82142F628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09991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0C969CE-C869-7154-A43A-0E2CBC05A9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5C2AD498-68A6-2FA5-3A19-85A90B77588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C8B751DA-2BF3-9F82-B531-1F69E1370E9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D3E53345-CBFB-99E3-9806-B64D25005C7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DC5FB15B-8EA3-5B3F-0596-8A8EE998BD4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1C71A9AB-F46A-487C-42F5-DF80C76FC6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CC8850-C44C-DD48-83FE-8499B5F8FB53}" type="datetimeFigureOut">
              <a:rPr lang="ru-RU" smtClean="0"/>
              <a:t>26.03.2023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61860590-10D6-604F-A7E0-E50703E7C3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BFF8BCE2-708D-6FB8-1C01-981564DF66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CC774-779C-8F40-9409-D82142F628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45562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7BAA888-BBE9-949A-718F-9CF01E2FFF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0D10C1D7-3C65-F8C1-0A3E-41D33C64C8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CC8850-C44C-DD48-83FE-8499B5F8FB53}" type="datetimeFigureOut">
              <a:rPr lang="ru-RU" smtClean="0"/>
              <a:t>26.03.2023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704197E2-0BC8-B409-412E-77B17E5BE7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7970ADC2-A476-4F29-BCC5-DF1188ED4C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CC774-779C-8F40-9409-D82142F628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62196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7AB7053E-8717-178A-8175-7F547510A7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CC8850-C44C-DD48-83FE-8499B5F8FB53}" type="datetimeFigureOut">
              <a:rPr lang="ru-RU" smtClean="0"/>
              <a:t>26.03.2023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BFD6DF48-5DB3-8339-759D-3369317C52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B317AF7A-6ED5-E0AA-63DB-0FF4D91E77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CC774-779C-8F40-9409-D82142F628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99278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5E4A8F2-7FEA-B939-DD20-A7E5AF8D6A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5720FE5-A670-1FF4-835E-F31FD015B07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37D8DDD2-7A9C-E6A4-D8A4-E0B1A34C04C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CCBE8C99-5E4A-BA1F-8475-93DDA1DD98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CC8850-C44C-DD48-83FE-8499B5F8FB53}" type="datetimeFigureOut">
              <a:rPr lang="ru-RU" smtClean="0"/>
              <a:t>26.03.2023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AA36D1B3-85B5-8305-DC35-B53FD5AA24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80EA5D58-F81D-58B4-A805-CF5112A9A6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CC774-779C-8F40-9409-D82142F628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96713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3D8EB7C-F485-B2EB-18BB-A2C26274CA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35B606E0-FF31-D72F-575E-18531461870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31DADA4E-4258-88C3-6322-99173CDFC42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68AC33E1-3BD8-C208-8A2B-467320AB36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CC8850-C44C-DD48-83FE-8499B5F8FB53}" type="datetimeFigureOut">
              <a:rPr lang="ru-RU" smtClean="0"/>
              <a:t>26.03.2023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EC314A43-BFE7-8A8C-1460-B63BD21B0E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20FE31DE-99A0-F130-8445-7C41ADDEB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CC774-779C-8F40-9409-D82142F628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6557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7B86701-E119-6509-29B3-5FEA49E836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C0A05545-B8FE-2EFB-6312-84AEFA3BF3E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CEDE9ED-5243-C0F4-8CB1-8CAF1FC6BF7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CC8850-C44C-DD48-83FE-8499B5F8FB53}" type="datetimeFigureOut">
              <a:rPr lang="ru-RU" smtClean="0"/>
              <a:t>26.03.2023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1D8C816-BF09-B4CC-7E85-1BA6391F163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0398EA5-B4D5-59D2-1550-90B64519310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ECC774-779C-8F40-9409-D82142F628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51995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8F6B046-C193-C953-8070-DCA6205EC84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AAD13199-987E-BA93-19F6-A729291D978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7"/>
            <a:ext cx="9144000" cy="2915994"/>
          </a:xfrm>
        </p:spPr>
        <p:txBody>
          <a:bodyPr>
            <a:normAutofit/>
          </a:bodyPr>
          <a:lstStyle/>
          <a:p>
            <a:r>
              <a:rPr lang="ru-RU" sz="3600" b="1" dirty="0">
                <a:solidFill>
                  <a:srgbClr val="000000"/>
                </a:solidFill>
                <a:effectLst/>
                <a:latin typeface="+mj-lt"/>
                <a:ea typeface="Times New Roman" panose="02020603050405020304" pitchFamily="18" charset="0"/>
              </a:rPr>
              <a:t>Класс: </a:t>
            </a:r>
            <a:r>
              <a:rPr lang="ru-RU" sz="3600" dirty="0">
                <a:solidFill>
                  <a:srgbClr val="000000"/>
                </a:solidFill>
                <a:effectLst/>
                <a:latin typeface="+mj-lt"/>
                <a:ea typeface="Times New Roman" panose="02020603050405020304" pitchFamily="18" charset="0"/>
              </a:rPr>
              <a:t>3 «Е»</a:t>
            </a:r>
            <a:br>
              <a:rPr lang="ru-RU" sz="3600" dirty="0">
                <a:effectLst/>
                <a:latin typeface="+mj-lt"/>
                <a:ea typeface="Times New Roman" panose="02020603050405020304" pitchFamily="18" charset="0"/>
              </a:rPr>
            </a:br>
            <a:r>
              <a:rPr lang="ru-RU" sz="3600" b="1" dirty="0">
                <a:solidFill>
                  <a:srgbClr val="000000"/>
                </a:solidFill>
                <a:effectLst/>
                <a:latin typeface="+mj-lt"/>
                <a:ea typeface="Times New Roman" panose="02020603050405020304" pitchFamily="18" charset="0"/>
              </a:rPr>
              <a:t>Учитель: </a:t>
            </a:r>
            <a:r>
              <a:rPr lang="ru-RU" sz="3600" dirty="0">
                <a:solidFill>
                  <a:srgbClr val="000000"/>
                </a:solidFill>
                <a:effectLst/>
                <a:latin typeface="+mj-lt"/>
                <a:ea typeface="Times New Roman" panose="02020603050405020304" pitchFamily="18" charset="0"/>
              </a:rPr>
              <a:t>Машковская Карина Александровна</a:t>
            </a:r>
            <a:br>
              <a:rPr lang="ru-RU" sz="3600" dirty="0">
                <a:effectLst/>
                <a:latin typeface="+mj-lt"/>
                <a:ea typeface="Times New Roman" panose="02020603050405020304" pitchFamily="18" charset="0"/>
              </a:rPr>
            </a:br>
            <a:r>
              <a:rPr lang="ru-RU" sz="3600" b="1" dirty="0">
                <a:solidFill>
                  <a:srgbClr val="000000"/>
                </a:solidFill>
                <a:effectLst/>
                <a:latin typeface="+mj-lt"/>
                <a:ea typeface="Times New Roman" panose="02020603050405020304" pitchFamily="18" charset="0"/>
              </a:rPr>
              <a:t>Предмет: </a:t>
            </a:r>
            <a:r>
              <a:rPr lang="ru-RU" sz="3600" dirty="0">
                <a:solidFill>
                  <a:srgbClr val="000000"/>
                </a:solidFill>
                <a:effectLst/>
                <a:latin typeface="+mj-lt"/>
                <a:ea typeface="Times New Roman" panose="02020603050405020304" pitchFamily="18" charset="0"/>
              </a:rPr>
              <a:t>Математика</a:t>
            </a:r>
            <a:br>
              <a:rPr lang="ru-RU" sz="3600" dirty="0">
                <a:effectLst/>
                <a:latin typeface="+mj-lt"/>
                <a:ea typeface="Times New Roman" panose="02020603050405020304" pitchFamily="18" charset="0"/>
              </a:rPr>
            </a:br>
            <a:r>
              <a:rPr lang="ru-RU" sz="3600" b="1" dirty="0">
                <a:solidFill>
                  <a:srgbClr val="000000"/>
                </a:solidFill>
                <a:effectLst/>
                <a:latin typeface="+mj-lt"/>
                <a:ea typeface="Times New Roman" panose="02020603050405020304" pitchFamily="18" charset="0"/>
              </a:rPr>
              <a:t>Тема урока: </a:t>
            </a:r>
            <a:r>
              <a:rPr lang="ru-RU" sz="3600" dirty="0">
                <a:solidFill>
                  <a:srgbClr val="000000"/>
                </a:solidFill>
                <a:effectLst/>
                <a:latin typeface="+mj-lt"/>
                <a:ea typeface="Times New Roman" panose="02020603050405020304" pitchFamily="18" charset="0"/>
              </a:rPr>
              <a:t>«Вместимость. Литр»</a:t>
            </a:r>
            <a:br>
              <a:rPr lang="ru-RU" sz="3600" dirty="0">
                <a:effectLst/>
                <a:latin typeface="+mj-lt"/>
                <a:ea typeface="Times New Roman" panose="02020603050405020304" pitchFamily="18" charset="0"/>
              </a:rPr>
            </a:br>
            <a:r>
              <a:rPr lang="ru-RU" sz="3600" b="1" dirty="0">
                <a:solidFill>
                  <a:srgbClr val="000000"/>
                </a:solidFill>
                <a:effectLst/>
                <a:latin typeface="+mj-lt"/>
                <a:ea typeface="Times New Roman" panose="02020603050405020304" pitchFamily="18" charset="0"/>
              </a:rPr>
              <a:t>Тип урока: </a:t>
            </a:r>
            <a:r>
              <a:rPr lang="ru-RU" sz="3600" dirty="0">
                <a:solidFill>
                  <a:srgbClr val="000000"/>
                </a:solidFill>
                <a:effectLst/>
                <a:latin typeface="+mj-lt"/>
                <a:ea typeface="Times New Roman" panose="02020603050405020304" pitchFamily="18" charset="0"/>
              </a:rPr>
              <a:t>Урок закрепления ЗУН</a:t>
            </a:r>
            <a:endParaRPr lang="ru-RU" sz="36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43867935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3BD3943-903D-425E-2F52-7E9B72B800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83127"/>
            <a:ext cx="10515600" cy="4785756"/>
          </a:xfrm>
        </p:spPr>
        <p:txBody>
          <a:bodyPr/>
          <a:lstStyle/>
          <a:p>
            <a:pPr algn="ctr"/>
            <a:r>
              <a:rPr lang="ru-RU" sz="4400" b="1" dirty="0">
                <a:effectLst/>
                <a:ea typeface="Times New Roman" panose="02020603050405020304" pitchFamily="18" charset="0"/>
              </a:rPr>
              <a:t>Практическая работа № 1</a:t>
            </a:r>
            <a:br>
              <a:rPr lang="ru-RU" sz="4400" b="1" dirty="0">
                <a:effectLst/>
                <a:ea typeface="Times New Roman" panose="02020603050405020304" pitchFamily="18" charset="0"/>
              </a:rPr>
            </a:br>
            <a:r>
              <a:rPr lang="ru-RU" sz="4400" i="1" dirty="0">
                <a:effectLst/>
                <a:ea typeface="Times New Roman" panose="02020603050405020304" pitchFamily="18" charset="0"/>
              </a:rPr>
              <a:t>«Использование мерного стакана для определения нужного объёма жидкости»</a:t>
            </a:r>
            <a:br>
              <a:rPr lang="ru-RU" sz="4400" i="1" dirty="0">
                <a:effectLst/>
                <a:ea typeface="Times New Roman" panose="02020603050405020304" pitchFamily="18" charset="0"/>
              </a:rPr>
            </a:br>
            <a:endParaRPr lang="ru-RU" i="1" dirty="0"/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8D82BEE1-17AC-EE0C-A33A-3D8BF7979E9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27984" y="3294669"/>
            <a:ext cx="3384795" cy="33847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ятиугольник 4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094B2E73-3F8D-1340-9710-1403C37F2042}"/>
              </a:ext>
            </a:extLst>
          </p:cNvPr>
          <p:cNvSpPr/>
          <p:nvPr/>
        </p:nvSpPr>
        <p:spPr>
          <a:xfrm>
            <a:off x="0" y="257908"/>
            <a:ext cx="1242646" cy="574430"/>
          </a:xfrm>
          <a:prstGeom prst="homePlat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715084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3BD3943-903D-425E-2F52-7E9B72B800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83127"/>
            <a:ext cx="10515600" cy="4785756"/>
          </a:xfrm>
        </p:spPr>
        <p:txBody>
          <a:bodyPr/>
          <a:lstStyle/>
          <a:p>
            <a:pPr algn="ctr"/>
            <a:r>
              <a:rPr lang="ru-RU" sz="4400" b="1" dirty="0">
                <a:effectLst/>
                <a:ea typeface="Times New Roman" panose="02020603050405020304" pitchFamily="18" charset="0"/>
              </a:rPr>
              <a:t>Практическая работа № 2</a:t>
            </a:r>
            <a:br>
              <a:rPr lang="ru-RU" sz="4400" b="1" dirty="0">
                <a:effectLst/>
                <a:ea typeface="Times New Roman" panose="02020603050405020304" pitchFamily="18" charset="0"/>
              </a:rPr>
            </a:br>
            <a:r>
              <a:rPr lang="ru-RU" sz="4400" i="1" dirty="0">
                <a:effectLst/>
                <a:ea typeface="Times New Roman" panose="02020603050405020304" pitchFamily="18" charset="0"/>
              </a:rPr>
              <a:t>«Измерение вместимости разных сосудов»</a:t>
            </a:r>
            <a:br>
              <a:rPr lang="ru-RU" sz="4400" i="1" dirty="0">
                <a:effectLst/>
                <a:ea typeface="Times New Roman" panose="02020603050405020304" pitchFamily="18" charset="0"/>
              </a:rPr>
            </a:br>
            <a:endParaRPr lang="ru-RU" i="1" dirty="0"/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8D82BEE1-17AC-EE0C-A33A-3D8BF7979E9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27984" y="3294669"/>
            <a:ext cx="3384795" cy="33847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ятиугольник 4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D670C4CF-0B08-1A9B-5C99-A94095E222A0}"/>
              </a:ext>
            </a:extLst>
          </p:cNvPr>
          <p:cNvSpPr/>
          <p:nvPr/>
        </p:nvSpPr>
        <p:spPr>
          <a:xfrm>
            <a:off x="0" y="257908"/>
            <a:ext cx="1242646" cy="574430"/>
          </a:xfrm>
          <a:prstGeom prst="homePlat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10263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7C88708-DFDD-4A38-197B-5EF47E5703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Цель: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D28E6F4-F096-DD70-4626-B33B4ABDC3D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just">
              <a:lnSpc>
                <a:spcPct val="80000"/>
              </a:lnSpc>
            </a:pPr>
            <a:r>
              <a:rPr lang="ru-RU" sz="3600" dirty="0">
                <a:solidFill>
                  <a:srgbClr val="000000"/>
                </a:solidFill>
                <a:effectLst/>
                <a:latin typeface="+mj-lt"/>
                <a:ea typeface="Times New Roman" panose="02020603050405020304" pitchFamily="18" charset="0"/>
              </a:rPr>
              <a:t>создать исследовательские условия для закрепления знаний учащихся об единицах измерения ёмкости; </a:t>
            </a:r>
          </a:p>
          <a:p>
            <a:pPr algn="just">
              <a:lnSpc>
                <a:spcPct val="80000"/>
              </a:lnSpc>
            </a:pPr>
            <a:r>
              <a:rPr lang="ru-RU" sz="3600" dirty="0">
                <a:solidFill>
                  <a:srgbClr val="000000"/>
                </a:solidFill>
                <a:effectLst/>
                <a:latin typeface="+mj-lt"/>
                <a:ea typeface="Times New Roman" panose="02020603050405020304" pitchFamily="18" charset="0"/>
              </a:rPr>
              <a:t>способствовать развитию умения выполнять арифметические действия с единицей измерения ёмкости (литр); </a:t>
            </a:r>
          </a:p>
          <a:p>
            <a:pPr algn="just">
              <a:lnSpc>
                <a:spcPct val="80000"/>
              </a:lnSpc>
            </a:pPr>
            <a:r>
              <a:rPr lang="ru-RU" sz="3600" dirty="0">
                <a:solidFill>
                  <a:srgbClr val="000000"/>
                </a:solidFill>
                <a:effectLst/>
                <a:latin typeface="+mj-lt"/>
                <a:ea typeface="Times New Roman" panose="02020603050405020304" pitchFamily="18" charset="0"/>
              </a:rPr>
              <a:t>измерять количество жидкости разными мерками; </a:t>
            </a:r>
          </a:p>
          <a:p>
            <a:pPr algn="just">
              <a:lnSpc>
                <a:spcPct val="80000"/>
              </a:lnSpc>
            </a:pPr>
            <a:r>
              <a:rPr lang="ru-RU" sz="3600" dirty="0">
                <a:solidFill>
                  <a:srgbClr val="000000"/>
                </a:solidFill>
                <a:effectLst/>
                <a:latin typeface="+mj-lt"/>
                <a:ea typeface="Times New Roman" panose="02020603050405020304" pitchFamily="18" charset="0"/>
              </a:rPr>
              <a:t>сравнивать вместимость разной посуды.</a:t>
            </a:r>
            <a:endParaRPr lang="ru-RU" sz="3600" dirty="0">
              <a:effectLst/>
              <a:latin typeface="+mj-lt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619040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46513B1-128E-61AA-4EB7-CAE98ECD11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Задачи: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724AD74-7035-45DF-1B44-40D2B64E978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80000"/>
              </a:lnSpc>
            </a:pPr>
            <a:r>
              <a:rPr lang="ru-RU" sz="3600" dirty="0">
                <a:solidFill>
                  <a:srgbClr val="000000"/>
                </a:solidFill>
                <a:effectLst/>
                <a:latin typeface="+mj-lt"/>
                <a:ea typeface="Times New Roman" panose="02020603050405020304" pitchFamily="18" charset="0"/>
              </a:rPr>
              <a:t>создать условия, необходимые для первичного закрепления знаний учащихся об единицах измерения ёмкости; </a:t>
            </a:r>
          </a:p>
          <a:p>
            <a:pPr algn="just">
              <a:lnSpc>
                <a:spcPct val="80000"/>
              </a:lnSpc>
            </a:pPr>
            <a:r>
              <a:rPr lang="ru-RU" sz="3600" dirty="0">
                <a:solidFill>
                  <a:srgbClr val="000000"/>
                </a:solidFill>
                <a:effectLst/>
                <a:latin typeface="+mj-lt"/>
                <a:ea typeface="Times New Roman" panose="02020603050405020304" pitchFamily="18" charset="0"/>
              </a:rPr>
              <a:t>обеспечить усвоение учащимися умения выполнять арифметические действия с единицей измерения ёмкости (литр); </a:t>
            </a:r>
          </a:p>
          <a:p>
            <a:pPr algn="just">
              <a:lnSpc>
                <a:spcPct val="80000"/>
              </a:lnSpc>
            </a:pPr>
            <a:r>
              <a:rPr lang="ru-RU" sz="3600" dirty="0">
                <a:solidFill>
                  <a:srgbClr val="000000"/>
                </a:solidFill>
                <a:effectLst/>
                <a:latin typeface="+mj-lt"/>
                <a:ea typeface="Times New Roman" panose="02020603050405020304" pitchFamily="18" charset="0"/>
              </a:rPr>
              <a:t>помочь учащимся осознать социальную, практическую и личностную значимость материала.</a:t>
            </a:r>
            <a:endParaRPr lang="ru-RU" sz="3600" dirty="0">
              <a:effectLst/>
              <a:latin typeface="+mj-lt"/>
              <a:ea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788534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7F706D1-28C2-596E-3AF7-F8B5F4E796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УУД: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F90FC6D-0E06-D095-8026-EF4E9C831D6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just">
              <a:lnSpc>
                <a:spcPct val="80000"/>
              </a:lnSpc>
            </a:pPr>
            <a:r>
              <a:rPr lang="ru-RU" sz="3600" b="1" i="1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познавательные:</a:t>
            </a:r>
            <a:r>
              <a:rPr lang="ru-RU" sz="3600" dirty="0">
                <a:solidFill>
                  <a:srgbClr val="000000"/>
                </a:solidFill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 извлекать </a:t>
            </a:r>
            <a:r>
              <a:rPr lang="ru-RU" sz="3600">
                <a:solidFill>
                  <a:srgbClr val="000000"/>
                </a:solidFill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необходимую информацию </a:t>
            </a:r>
            <a:r>
              <a:rPr lang="ru-RU" sz="3600" dirty="0">
                <a:solidFill>
                  <a:srgbClr val="000000"/>
                </a:solidFill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из текстов по заданию учителя; использовать приобретенные знания в практической деятельности;</a:t>
            </a:r>
            <a:endParaRPr lang="ru-RU" sz="3600" dirty="0">
              <a:effectLst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80000"/>
              </a:lnSpc>
            </a:pPr>
            <a:r>
              <a:rPr lang="ru-RU" sz="3600" b="1" i="1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коммуникативные:</a:t>
            </a:r>
            <a:r>
              <a:rPr lang="ru-RU" sz="3600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формировать умение договариваться и приходить к общему решению в совместной деятельности; учитывать разные мнения и стремиться к координации различных позиций в сотрудничестве;</a:t>
            </a:r>
          </a:p>
        </p:txBody>
      </p:sp>
    </p:spTree>
    <p:extLst>
      <p:ext uri="{BB962C8B-B14F-4D97-AF65-F5344CB8AC3E}">
        <p14:creationId xmlns:p14="http://schemas.microsoft.com/office/powerpoint/2010/main" val="938165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7F706D1-28C2-596E-3AF7-F8B5F4E796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УУД: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F90FC6D-0E06-D095-8026-EF4E9C831D6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just">
              <a:lnSpc>
                <a:spcPct val="80000"/>
              </a:lnSpc>
            </a:pPr>
            <a:r>
              <a:rPr lang="ru-RU" sz="3600" b="1" i="1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регулятивные:</a:t>
            </a:r>
            <a:r>
              <a:rPr lang="ru-RU" sz="3600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учить ставить новую учебную задачу в сотрудничестве с учителем; принимать и сохранять учебную задачу; осуществлять контроль по результату и способу действия.</a:t>
            </a:r>
          </a:p>
          <a:p>
            <a:pPr algn="just">
              <a:lnSpc>
                <a:spcPct val="80000"/>
              </a:lnSpc>
              <a:spcAft>
                <a:spcPts val="1000"/>
              </a:spcAft>
            </a:pPr>
            <a:r>
              <a:rPr lang="ru-RU" sz="3600" b="1" i="1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личностные: </a:t>
            </a:r>
            <a:r>
              <a:rPr lang="ru-RU" sz="3600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формировать внутреннюю позицию школьника на уровне положительного отношения к школе; учебно-познавательные мотивы; учебно-познавательный интерес к новому материалу и способам решения новой языковой задачи.</a:t>
            </a:r>
          </a:p>
        </p:txBody>
      </p:sp>
    </p:spTree>
    <p:extLst>
      <p:ext uri="{BB962C8B-B14F-4D97-AF65-F5344CB8AC3E}">
        <p14:creationId xmlns:p14="http://schemas.microsoft.com/office/powerpoint/2010/main" val="243981917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42273A15-0959-175D-F5DE-90B39439991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53331"/>
            <a:ext cx="10515600" cy="4351338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3600" dirty="0">
                <a:latin typeface="+mj-lt"/>
              </a:rPr>
              <a:t>Для измерения объёма жидкостей существует прибор, называемый </a:t>
            </a:r>
            <a:r>
              <a:rPr lang="ru-RU" sz="3600" b="1" i="1" dirty="0">
                <a:latin typeface="+mj-lt"/>
              </a:rPr>
              <a:t>мензуркой</a:t>
            </a:r>
            <a:r>
              <a:rPr lang="ru-RU" sz="3600" dirty="0">
                <a:latin typeface="+mj-lt"/>
              </a:rPr>
              <a:t> или </a:t>
            </a:r>
            <a:r>
              <a:rPr lang="ru-RU" sz="3600" b="1" i="1" dirty="0">
                <a:latin typeface="+mj-lt"/>
              </a:rPr>
              <a:t>измерительным цилиндром</a:t>
            </a:r>
            <a:r>
              <a:rPr lang="ru-RU" sz="3600" dirty="0">
                <a:latin typeface="+mj-lt"/>
              </a:rPr>
              <a:t>.</a:t>
            </a:r>
          </a:p>
          <a:p>
            <a:pPr marL="0" indent="0" algn="just">
              <a:buNone/>
            </a:pPr>
            <a:r>
              <a:rPr lang="ru-RU" sz="3600" b="1" i="1" dirty="0">
                <a:latin typeface="+mj-lt"/>
              </a:rPr>
              <a:t>Мензурка</a:t>
            </a:r>
            <a:r>
              <a:rPr lang="ru-RU" sz="3600" dirty="0">
                <a:latin typeface="+mj-lt"/>
              </a:rPr>
              <a:t> – это стеклянный сосуд с делениями для измерения объёма жидкостей.</a:t>
            </a:r>
          </a:p>
          <a:p>
            <a:pPr marL="0" indent="0">
              <a:buNone/>
            </a:pPr>
            <a:r>
              <a:rPr lang="ru-RU" sz="3600" dirty="0">
                <a:latin typeface="+mj-lt"/>
              </a:rPr>
              <a:t> </a:t>
            </a:r>
          </a:p>
        </p:txBody>
      </p:sp>
      <p:sp>
        <p:nvSpPr>
          <p:cNvPr id="5" name="Пятиугольник 4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5CF9C729-C2A2-9298-8691-3FCFA3796E9F}"/>
              </a:ext>
            </a:extLst>
          </p:cNvPr>
          <p:cNvSpPr/>
          <p:nvPr/>
        </p:nvSpPr>
        <p:spPr>
          <a:xfrm>
            <a:off x="0" y="257908"/>
            <a:ext cx="1242646" cy="574430"/>
          </a:xfrm>
          <a:prstGeom prst="homePlat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5948F285-B0AA-8B12-5FA1-0C623EFCDCE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949" b="22097"/>
          <a:stretch/>
        </p:blipFill>
        <p:spPr bwMode="auto">
          <a:xfrm>
            <a:off x="5518753" y="3931988"/>
            <a:ext cx="4659390" cy="25638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0838C269-F3EA-4F6E-F870-950BA5B4184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34224" y="4169306"/>
            <a:ext cx="2470397" cy="24703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0654919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>
            <a:extLst>
              <a:ext uri="{FF2B5EF4-FFF2-40B4-BE49-F238E27FC236}">
                <a16:creationId xmlns:a16="http://schemas.microsoft.com/office/drawing/2014/main" id="{90BEEAC1-DF9D-8645-563C-11AEEDB15E86}"/>
              </a:ext>
            </a:extLst>
          </p:cNvPr>
          <p:cNvSpPr/>
          <p:nvPr/>
        </p:nvSpPr>
        <p:spPr>
          <a:xfrm>
            <a:off x="1541584" y="1219200"/>
            <a:ext cx="9108831" cy="679938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indent="0" algn="ctr">
              <a:buNone/>
            </a:pPr>
            <a:r>
              <a:rPr lang="ru-RU" sz="3600" dirty="0">
                <a:solidFill>
                  <a:schemeClr val="tx1"/>
                </a:solidFill>
                <a:latin typeface="+mj-lt"/>
              </a:rPr>
              <a:t>В быту мы пользуемся </a:t>
            </a:r>
            <a:r>
              <a:rPr lang="ru-RU" sz="3600" b="1" i="1" dirty="0">
                <a:solidFill>
                  <a:schemeClr val="tx1"/>
                </a:solidFill>
                <a:latin typeface="+mj-lt"/>
              </a:rPr>
              <a:t>мерным стаканом</a:t>
            </a:r>
            <a:r>
              <a:rPr lang="ru-RU" sz="3600" dirty="0">
                <a:solidFill>
                  <a:schemeClr val="tx1"/>
                </a:solidFill>
                <a:latin typeface="+mj-lt"/>
              </a:rPr>
              <a:t>.</a:t>
            </a:r>
          </a:p>
        </p:txBody>
      </p:sp>
      <p:sp>
        <p:nvSpPr>
          <p:cNvPr id="5" name="Пятиугольник 4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8F641F3C-2362-AFE2-6D9E-96D173C27415}"/>
              </a:ext>
            </a:extLst>
          </p:cNvPr>
          <p:cNvSpPr/>
          <p:nvPr/>
        </p:nvSpPr>
        <p:spPr>
          <a:xfrm>
            <a:off x="0" y="257908"/>
            <a:ext cx="1242646" cy="574430"/>
          </a:xfrm>
          <a:prstGeom prst="homePlat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05A7F64B-2BEF-5608-57F2-F6DF67E8013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5470" y="2352558"/>
            <a:ext cx="4053774" cy="40537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>
            <a:extLst>
              <a:ext uri="{FF2B5EF4-FFF2-40B4-BE49-F238E27FC236}">
                <a16:creationId xmlns:a16="http://schemas.microsoft.com/office/drawing/2014/main" id="{BE3F2AC7-7B00-A17E-21C0-35473DAAACB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626" r="13341"/>
          <a:stretch/>
        </p:blipFill>
        <p:spPr bwMode="auto">
          <a:xfrm>
            <a:off x="1832756" y="2352558"/>
            <a:ext cx="4263243" cy="41385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7828267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ятиугольник 3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91D7C0B2-86D7-9095-1D52-B7CF1268FD31}"/>
              </a:ext>
            </a:extLst>
          </p:cNvPr>
          <p:cNvSpPr/>
          <p:nvPr/>
        </p:nvSpPr>
        <p:spPr>
          <a:xfrm>
            <a:off x="0" y="257908"/>
            <a:ext cx="1242646" cy="574430"/>
          </a:xfrm>
          <a:prstGeom prst="homePlat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кругленный прямоугольник 4">
            <a:extLst>
              <a:ext uri="{FF2B5EF4-FFF2-40B4-BE49-F238E27FC236}">
                <a16:creationId xmlns:a16="http://schemas.microsoft.com/office/drawing/2014/main" id="{BB39D82F-95CF-6697-B474-70C35DFA540C}"/>
              </a:ext>
            </a:extLst>
          </p:cNvPr>
          <p:cNvSpPr/>
          <p:nvPr/>
        </p:nvSpPr>
        <p:spPr>
          <a:xfrm>
            <a:off x="2496603" y="2004518"/>
            <a:ext cx="3075709" cy="1092530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>
                <a:solidFill>
                  <a:schemeClr val="tx1"/>
                </a:solidFill>
              </a:rPr>
              <a:t>1000 мл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414AA37-E4F5-D5E0-1813-697B95607DDA}"/>
              </a:ext>
            </a:extLst>
          </p:cNvPr>
          <p:cNvSpPr txBox="1"/>
          <p:nvPr/>
        </p:nvSpPr>
        <p:spPr>
          <a:xfrm>
            <a:off x="5723851" y="2089118"/>
            <a:ext cx="52931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dirty="0"/>
              <a:t>=</a:t>
            </a:r>
          </a:p>
        </p:txBody>
      </p:sp>
      <p:sp>
        <p:nvSpPr>
          <p:cNvPr id="7" name="Скругленный прямоугольник 6">
            <a:extLst>
              <a:ext uri="{FF2B5EF4-FFF2-40B4-BE49-F238E27FC236}">
                <a16:creationId xmlns:a16="http://schemas.microsoft.com/office/drawing/2014/main" id="{81B5F358-0E1C-0B83-B4B0-219538096FCF}"/>
              </a:ext>
            </a:extLst>
          </p:cNvPr>
          <p:cNvSpPr/>
          <p:nvPr/>
        </p:nvSpPr>
        <p:spPr>
          <a:xfrm>
            <a:off x="6404702" y="2004518"/>
            <a:ext cx="3075709" cy="1092530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>
                <a:solidFill>
                  <a:schemeClr val="tx1"/>
                </a:solidFill>
              </a:rPr>
              <a:t>?</a:t>
            </a:r>
          </a:p>
        </p:txBody>
      </p:sp>
      <p:sp>
        <p:nvSpPr>
          <p:cNvPr id="8" name="Скругленный прямоугольник 7">
            <a:extLst>
              <a:ext uri="{FF2B5EF4-FFF2-40B4-BE49-F238E27FC236}">
                <a16:creationId xmlns:a16="http://schemas.microsoft.com/office/drawing/2014/main" id="{2D0C584C-EBD8-DBC9-230F-B639E057D218}"/>
              </a:ext>
            </a:extLst>
          </p:cNvPr>
          <p:cNvSpPr/>
          <p:nvPr/>
        </p:nvSpPr>
        <p:spPr>
          <a:xfrm>
            <a:off x="6404702" y="2004518"/>
            <a:ext cx="3075709" cy="1092530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>
                <a:solidFill>
                  <a:schemeClr val="tx1"/>
                </a:solidFill>
              </a:rPr>
              <a:t>1 литр</a:t>
            </a:r>
          </a:p>
        </p:txBody>
      </p:sp>
    </p:spTree>
    <p:extLst>
      <p:ext uri="{BB962C8B-B14F-4D97-AF65-F5344CB8AC3E}">
        <p14:creationId xmlns:p14="http://schemas.microsoft.com/office/powerpoint/2010/main" val="23365119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381D571-F44E-96F0-06CC-638400FC0E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43255"/>
            <a:ext cx="10515600" cy="1325563"/>
          </a:xfrm>
        </p:spPr>
        <p:txBody>
          <a:bodyPr/>
          <a:lstStyle/>
          <a:p>
            <a:pPr algn="ctr"/>
            <a:r>
              <a:rPr lang="ru-RU" sz="4400" b="1" dirty="0">
                <a:effectLst/>
                <a:ea typeface="Times New Roman" panose="02020603050405020304" pitchFamily="18" charset="0"/>
              </a:rPr>
              <a:t>Т</a:t>
            </a:r>
            <a:r>
              <a:rPr lang="ru-RU" b="1" dirty="0">
                <a:ea typeface="Times New Roman" panose="02020603050405020304" pitchFamily="18" charset="0"/>
              </a:rPr>
              <a:t>ехника безопасности</a:t>
            </a:r>
            <a:r>
              <a:rPr lang="ru-RU" sz="4400" b="1" dirty="0">
                <a:effectLst/>
                <a:ea typeface="Times New Roman" panose="02020603050405020304" pitchFamily="18" charset="0"/>
              </a:rPr>
              <a:t> при работе со стеклянной посудой:</a:t>
            </a:r>
            <a:endParaRPr lang="ru-RU" b="1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D3D92FB-8642-9FB8-255C-B305C7B1C4A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003755"/>
            <a:ext cx="10515600" cy="4351338"/>
          </a:xfrm>
        </p:spPr>
        <p:txBody>
          <a:bodyPr/>
          <a:lstStyle/>
          <a:p>
            <a:pPr marL="342900" lvl="0" indent="-342900" algn="just">
              <a:lnSpc>
                <a:spcPct val="80000"/>
              </a:lnSpc>
              <a:buFont typeface="+mj-lt"/>
              <a:buAutoNum type="arabicPeriod"/>
            </a:pPr>
            <a:r>
              <a:rPr lang="ru-RU" sz="3600" dirty="0">
                <a:effectLst/>
                <a:latin typeface="+mj-lt"/>
                <a:ea typeface="Times New Roman" panose="02020603050405020304" pitchFamily="18" charset="0"/>
              </a:rPr>
              <a:t> Работай осторожно, не торопись.</a:t>
            </a:r>
          </a:p>
          <a:p>
            <a:pPr marL="342900" lvl="0" indent="-342900" algn="just">
              <a:lnSpc>
                <a:spcPct val="80000"/>
              </a:lnSpc>
              <a:buFont typeface="+mj-lt"/>
              <a:buAutoNum type="arabicPeriod"/>
            </a:pPr>
            <a:r>
              <a:rPr lang="ru-RU" sz="3600" dirty="0">
                <a:effectLst/>
                <a:latin typeface="+mj-lt"/>
                <a:ea typeface="Times New Roman" panose="02020603050405020304" pitchFamily="18" charset="0"/>
              </a:rPr>
              <a:t> Не ставь посуду близко к краю стола.</a:t>
            </a:r>
          </a:p>
          <a:p>
            <a:pPr marL="342900" lvl="0" indent="-342900" algn="just">
              <a:lnSpc>
                <a:spcPct val="80000"/>
              </a:lnSpc>
              <a:buFont typeface="+mj-lt"/>
              <a:buAutoNum type="arabicPeriod"/>
            </a:pPr>
            <a:r>
              <a:rPr lang="ru-RU" sz="3600" dirty="0">
                <a:effectLst/>
                <a:latin typeface="+mj-lt"/>
                <a:ea typeface="Times New Roman" panose="02020603050405020304" pitchFamily="18" charset="0"/>
              </a:rPr>
              <a:t> Не бери посуду мокрыми руками.</a:t>
            </a:r>
          </a:p>
          <a:p>
            <a:pPr marL="342900" lvl="0" indent="-342900" algn="just">
              <a:lnSpc>
                <a:spcPct val="80000"/>
              </a:lnSpc>
              <a:buFont typeface="+mj-lt"/>
              <a:buAutoNum type="arabicPeriod"/>
            </a:pPr>
            <a:r>
              <a:rPr lang="ru-RU" sz="3600" dirty="0">
                <a:effectLst/>
                <a:latin typeface="+mj-lt"/>
                <a:ea typeface="Times New Roman" panose="02020603050405020304" pitchFamily="18" charset="0"/>
              </a:rPr>
              <a:t> Если посуда разбилась, не собирай осколки руками. Пользуйся веником и совком. </a:t>
            </a:r>
          </a:p>
          <a:p>
            <a:endParaRPr lang="ru-RU" dirty="0"/>
          </a:p>
        </p:txBody>
      </p:sp>
      <p:sp>
        <p:nvSpPr>
          <p:cNvPr id="4" name="Пятиугольник 3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D7F9F7C2-AAE0-D447-37C3-AD807246999F}"/>
              </a:ext>
            </a:extLst>
          </p:cNvPr>
          <p:cNvSpPr/>
          <p:nvPr/>
        </p:nvSpPr>
        <p:spPr>
          <a:xfrm>
            <a:off x="0" y="257908"/>
            <a:ext cx="1242646" cy="574430"/>
          </a:xfrm>
          <a:prstGeom prst="homePlat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506761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286</TotalTime>
  <Words>326</Words>
  <Application>Microsoft Macintosh PowerPoint</Application>
  <PresentationFormat>Широкоэкранный</PresentationFormat>
  <Paragraphs>31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5" baseType="lpstr">
      <vt:lpstr>Arial</vt:lpstr>
      <vt:lpstr>Calibri</vt:lpstr>
      <vt:lpstr>Calibri Light</vt:lpstr>
      <vt:lpstr>Тема Office</vt:lpstr>
      <vt:lpstr>Презентация PowerPoint</vt:lpstr>
      <vt:lpstr>Цель:</vt:lpstr>
      <vt:lpstr>Задачи:</vt:lpstr>
      <vt:lpstr>УУД:</vt:lpstr>
      <vt:lpstr>УУД:</vt:lpstr>
      <vt:lpstr>Презентация PowerPoint</vt:lpstr>
      <vt:lpstr>Презентация PowerPoint</vt:lpstr>
      <vt:lpstr>Презентация PowerPoint</vt:lpstr>
      <vt:lpstr>Техника безопасности при работе со стеклянной посудой:</vt:lpstr>
      <vt:lpstr>Практическая работа № 1 «Использование мерного стакана для определения нужного объёма жидкости» </vt:lpstr>
      <vt:lpstr>Практическая работа № 2 «Измерение вместимости разных сосудов»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Карина Машковская</dc:creator>
  <cp:lastModifiedBy>Карина Машковская</cp:lastModifiedBy>
  <cp:revision>8</cp:revision>
  <dcterms:created xsi:type="dcterms:W3CDTF">2022-10-15T09:27:31Z</dcterms:created>
  <dcterms:modified xsi:type="dcterms:W3CDTF">2023-03-26T17:06:11Z</dcterms:modified>
</cp:coreProperties>
</file>