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4" r:id="rId4"/>
    <p:sldId id="265" r:id="rId5"/>
    <p:sldId id="258" r:id="rId6"/>
    <p:sldId id="261" r:id="rId7"/>
    <p:sldId id="262" r:id="rId8"/>
    <p:sldId id="263" r:id="rId9"/>
    <p:sldId id="294" r:id="rId10"/>
    <p:sldId id="266" r:id="rId11"/>
    <p:sldId id="269" r:id="rId12"/>
    <p:sldId id="267" r:id="rId13"/>
    <p:sldId id="268" r:id="rId14"/>
    <p:sldId id="278" r:id="rId15"/>
    <p:sldId id="273" r:id="rId16"/>
    <p:sldId id="275" r:id="rId17"/>
    <p:sldId id="282" r:id="rId18"/>
    <p:sldId id="297" r:id="rId19"/>
    <p:sldId id="270" r:id="rId20"/>
    <p:sldId id="271" r:id="rId21"/>
    <p:sldId id="295" r:id="rId22"/>
    <p:sldId id="280" r:id="rId23"/>
    <p:sldId id="281" r:id="rId24"/>
    <p:sldId id="288" r:id="rId25"/>
    <p:sldId id="298" r:id="rId26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CC33"/>
    <a:srgbClr val="951B61"/>
    <a:srgbClr val="001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0" d="100"/>
          <a:sy n="70" d="100"/>
        </p:scale>
        <p:origin x="2184" y="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84F39-7880-47DA-8E0B-8FB598444EBA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F9144-BA16-425C-B6F7-3A90814A8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46016d3f2e5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4096675"/>
            <a:ext cx="3637674" cy="2761325"/>
          </a:xfrm>
          <a:prstGeom prst="rect">
            <a:avLst/>
          </a:prstGeom>
        </p:spPr>
      </p:pic>
      <p:pic>
        <p:nvPicPr>
          <p:cNvPr id="8" name="Рисунок 7" descr="0_938b4_7eb8ce58_XS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415825" y="4511768"/>
            <a:ext cx="2728175" cy="2346232"/>
          </a:xfrm>
          <a:prstGeom prst="rect">
            <a:avLst/>
          </a:prstGeom>
        </p:spPr>
      </p:pic>
      <p:pic>
        <p:nvPicPr>
          <p:cNvPr id="7" name="Рисунок 6" descr="0_80e10_28479fa0_XS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 flipH="1">
            <a:off x="-1" y="0"/>
            <a:ext cx="3251407" cy="22768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D8ECA-0CCE-4B33-8637-5E76B245D13D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EF8E-4A5F-4EF8-B089-219FD32DDB94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0E0C-D615-49EA-B0F5-44C2E767631F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938b4_7eb8ce58_X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-1" y="4869160"/>
            <a:ext cx="2909015" cy="1988840"/>
          </a:xfrm>
          <a:prstGeom prst="rect">
            <a:avLst/>
          </a:prstGeom>
        </p:spPr>
      </p:pic>
      <p:pic>
        <p:nvPicPr>
          <p:cNvPr id="7" name="Рисунок 6" descr="46016d3f2e5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796136" y="3930075"/>
            <a:ext cx="3857147" cy="29279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3B10-6C32-4B8E-9AE1-E2E0CF4F303C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1ACA-13C3-4FAA-A827-82F820A0827C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1116-A65A-4215-92B1-718C4D7BBE90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6F0AD-3D5B-4047-8053-18E80AE6570F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8EC06-BA48-4B92-AB7E-46357A6E60BF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C7299-3B91-4CC2-9747-8604088571F7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FF3E-EF64-4C84-AF1D-0FD184BCF17F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14CA-740B-478A-AD7C-60834DBD5B98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E4D1B-5FBA-4A70-BCDF-71AECE07480A}" type="datetime1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Белозёрова Татьяна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59B4A-1DCB-494F-9B3F-5929AE38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054552" cy="1226567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Trebuchet MS" pitchFamily="34" charset="0"/>
                <a:cs typeface="Times New Roman" pitchFamily="18" charset="0"/>
              </a:rPr>
              <a:t>Проект</a:t>
            </a:r>
            <a:br>
              <a:rPr lang="ru-RU" sz="4800" b="1" i="1" dirty="0" smtClean="0">
                <a:solidFill>
                  <a:srgbClr val="002060"/>
                </a:solidFill>
                <a:latin typeface="Trebuchet MS" pitchFamily="34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Trebuchet MS" pitchFamily="34" charset="0"/>
                <a:cs typeface="Times New Roman" pitchFamily="18" charset="0"/>
              </a:rPr>
              <a:t>«Я и моё имя»</a:t>
            </a:r>
            <a:endParaRPr lang="ru-RU" sz="4800" b="1" i="1" dirty="0">
              <a:solidFill>
                <a:srgbClr val="002060"/>
              </a:solidFill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149080"/>
            <a:ext cx="4248472" cy="2184648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Авторы: ученики 3 класса 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Б 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школы №6</a:t>
            </a:r>
          </a:p>
          <a:p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Руководитель: 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Кобиц Е.Н.</a:t>
            </a:r>
            <a:endParaRPr lang="ru-RU" sz="2000" i="1" dirty="0" smtClean="0">
              <a:solidFill>
                <a:schemeClr val="tx2">
                  <a:lumMod val="50000"/>
                </a:schemeClr>
              </a:solidFill>
              <a:latin typeface="Trebuchet MS" pitchFamily="34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учитель начальных классов</a:t>
            </a:r>
            <a:endParaRPr lang="ru-RU" sz="2000" i="1" dirty="0">
              <a:solidFill>
                <a:schemeClr val="tx2">
                  <a:lumMod val="50000"/>
                </a:schemeClr>
              </a:solidFill>
              <a:latin typeface="Trebuchet MS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758138" cy="142873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400" b="1" dirty="0" smtClean="0">
                <a:solidFill>
                  <a:srgbClr val="00B0F0"/>
                </a:solidFill>
              </a:rPr>
              <a:t>Перед началом работы нами было проведено анкетирование в нашем классе.</a:t>
            </a:r>
            <a:br>
              <a:rPr lang="ru-RU" sz="2400" b="1" dirty="0" smtClean="0">
                <a:solidFill>
                  <a:srgbClr val="00B0F0"/>
                </a:solidFill>
              </a:rPr>
            </a:br>
            <a:r>
              <a:rPr lang="ru-RU" sz="2400" b="1" dirty="0" smtClean="0">
                <a:solidFill>
                  <a:srgbClr val="00B0F0"/>
                </a:solidFill>
              </a:rPr>
              <a:t> В анкетировании приняли участие 26 человек. </a:t>
            </a:r>
            <a:r>
              <a:rPr lang="ru-RU" sz="2400" i="1" dirty="0" smtClean="0">
                <a:solidFill>
                  <a:srgbClr val="00B0F0"/>
                </a:solidFill>
                <a:latin typeface="Trebuchet MS" pitchFamily="34" charset="0"/>
              </a:rPr>
              <a:t/>
            </a:r>
            <a:br>
              <a:rPr lang="ru-RU" sz="2400" i="1" dirty="0" smtClean="0">
                <a:solidFill>
                  <a:srgbClr val="00B0F0"/>
                </a:solidFill>
                <a:latin typeface="Trebuchet MS" pitchFamily="34" charset="0"/>
              </a:rPr>
            </a:br>
            <a:r>
              <a:rPr lang="ru-RU" sz="3200" i="1" dirty="0" smtClean="0">
                <a:solidFill>
                  <a:srgbClr val="00B0F0"/>
                </a:solidFill>
                <a:latin typeface="Trebuchet MS" pitchFamily="34" charset="0"/>
              </a:rPr>
              <a:t/>
            </a:r>
            <a:br>
              <a:rPr lang="ru-RU" sz="3200" i="1" dirty="0" smtClean="0">
                <a:solidFill>
                  <a:srgbClr val="00B0F0"/>
                </a:solidFill>
                <a:latin typeface="Trebuchet MS" pitchFamily="34" charset="0"/>
              </a:rPr>
            </a:b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7715304" cy="20002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Результаты анкетирования:</a:t>
            </a:r>
            <a:endParaRPr lang="ru-RU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</a:t>
            </a:r>
            <a:r>
              <a:rPr lang="ru-RU" sz="3300" dirty="0" smtClean="0">
                <a:solidFill>
                  <a:srgbClr val="002060"/>
                </a:solidFill>
              </a:rPr>
              <a:t>данные анкетирования показали, что большинство учащихся не знают значение собственного имени, его происхождение, день именин.</a:t>
            </a:r>
          </a:p>
          <a:p>
            <a:pPr>
              <a:buNone/>
            </a:pPr>
            <a:endParaRPr lang="ru-RU" dirty="0" err="1" smtClean="0">
              <a:solidFill>
                <a:srgbClr val="002060"/>
              </a:solidFill>
              <a:latin typeface="Trebuchet MS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197103">
            <a:off x="2311471" y="3367032"/>
            <a:ext cx="648555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Результаты анкетирования ещё больше укрепили в нас желание продолжить исследовательскую работу. Мы поняли, что знакомство с тайной имён - дело увлекательное. </a:t>
            </a:r>
          </a:p>
          <a:p>
            <a:endParaRPr lang="ru-RU" sz="2800" i="1" dirty="0" smtClean="0">
              <a:ln>
                <a:solidFill>
                  <a:srgbClr val="7030A0"/>
                </a:solidFill>
              </a:ln>
              <a:solidFill>
                <a:srgbClr val="FF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</a:t>
            </a:r>
            <a:r>
              <a:rPr lang="ru-RU" sz="3100" b="1" i="1" dirty="0" smtClean="0">
                <a:solidFill>
                  <a:srgbClr val="0070C0"/>
                </a:solidFill>
              </a:rPr>
              <a:t>Также анкетирование позволило ответить на вопрос – почему или в честь кого называют людей?</a:t>
            </a:r>
            <a:endParaRPr lang="ru-RU" sz="3100" b="1" i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lnSpcReduction="1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Оказалось, что: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25% обучающихся назвали в честь близких родственников;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20% - назвали крестильными именами или в честь святого, в день которого они родились;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20% - были названы именами, которые были наиболее популярны в тот момент;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15%- были названы именами, потому что они редкие;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20% - не смогли ответить на этот вопрос.</a:t>
            </a:r>
          </a:p>
          <a:p>
            <a:pPr lvl="0" algn="ctr">
              <a:buNone/>
            </a:pPr>
            <a:r>
              <a:rPr lang="ru-RU" sz="2800" i="1" dirty="0" smtClean="0">
                <a:solidFill>
                  <a:srgbClr val="002060"/>
                </a:solidFill>
                <a:latin typeface="Trebuchet MS" pitchFamily="34" charset="0"/>
              </a:rPr>
              <a:t>    </a:t>
            </a:r>
            <a:endParaRPr lang="ru-RU" sz="2800" i="1" dirty="0">
              <a:solidFill>
                <a:srgbClr val="00206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Приступив к изучению данной темы, мы решили следовать следующему плану: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i="1" dirty="0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1"/>
            <a:ext cx="7758138" cy="3643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1. Определить самые распространенные и редкие имена в классе.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2.Собрать информацию о значении и происхождении имен учащихся.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3. Выявить знаменитых людей, которые имеют такие же имена.</a:t>
            </a:r>
          </a:p>
          <a:p>
            <a:pPr>
              <a:buNone/>
            </a:pPr>
            <a:endParaRPr lang="ru-RU" i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i="1" dirty="0" smtClean="0">
                <a:solidFill>
                  <a:srgbClr val="00B0F0"/>
                </a:solidFill>
              </a:rPr>
              <a:t>Какие же имена есть в нашем классе?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001056" cy="585791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    </a:t>
            </a:r>
            <a:r>
              <a:rPr lang="ru-RU" sz="2800" b="1" dirty="0" smtClean="0"/>
              <a:t>В нашем классе: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Девочки  </a:t>
            </a:r>
            <a:r>
              <a:rPr lang="ru-RU" sz="2800" b="1" dirty="0" smtClean="0"/>
              <a:t>                       </a:t>
            </a:r>
            <a:r>
              <a:rPr lang="ru-RU" sz="2800" b="1" dirty="0" smtClean="0">
                <a:solidFill>
                  <a:srgbClr val="002060"/>
                </a:solidFill>
              </a:rPr>
              <a:t>Мальчики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800" b="1" dirty="0" smtClean="0"/>
              <a:t>Елизавета – 1                  Владимир  – 2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Полина – 1                       Егор -3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Антонина – 1                   Максим -1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Дарья– 1                           Матвей -1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Арина – 1                         Михаил -1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Алина – 1                          Никита -1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Татьяна - 1                         Павел – 1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Виктория – 1                     Семён – 1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Альбина – 1                      Константин – 1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Ольга– 1                            Алексей– 1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Ирина – 1                          Игорь- 1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 </a:t>
            </a:r>
            <a:r>
              <a:rPr lang="ru-RU" sz="2800" b="1" dirty="0" err="1" smtClean="0"/>
              <a:t>Ульяна</a:t>
            </a:r>
            <a:r>
              <a:rPr lang="ru-RU" sz="2800" b="1" dirty="0" smtClean="0"/>
              <a:t> –  1                       Денис – 1 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                                            Тимофей – 1    </a:t>
            </a:r>
            <a:endParaRPr lang="ru-RU" sz="2800" dirty="0" smtClean="0"/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Вывод 1: в классе два мальчика носят имя «Владимир», трое – «Егор». Остальные имена не повторяются.                 </a:t>
            </a:r>
          </a:p>
          <a:p>
            <a:pPr>
              <a:buNone/>
            </a:pPr>
            <a:endParaRPr lang="ru-RU" sz="2800" i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2700" b="1" i="1" dirty="0" smtClean="0">
                <a:solidFill>
                  <a:srgbClr val="C00000"/>
                </a:solidFill>
              </a:rPr>
              <a:t>Вывод 2: когда мы расставили имена по алфавиту, то оказалось, что имен, начинающихся на буквы  Б, Г, Ж, З, Л, Р, Ф, Х, Ц, Ч, Ш, Щ, Э, Я нет.</a:t>
            </a:r>
            <a:r>
              <a:rPr lang="ru-RU" sz="2700" dirty="0" smtClean="0">
                <a:solidFill>
                  <a:srgbClr val="C00000"/>
                </a:solidFill>
              </a:rPr>
              <a:t/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17 букв русского алфавита являются заглавными в наших именах,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16 букв у нас оказались «не занятыми».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Больше всего имен на букву «А»- 5.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7571184" cy="28400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sz="2800" b="1" dirty="0" smtClean="0">
              <a:solidFill>
                <a:srgbClr val="0070C0"/>
              </a:solidFill>
              <a:latin typeface="Trebuchet MS" pitchFamily="34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70C0"/>
              </a:solidFill>
              <a:latin typeface="Trebuchet MS" pitchFamily="34" charset="0"/>
            </a:endParaRPr>
          </a:p>
          <a:p>
            <a:pPr>
              <a:buNone/>
            </a:pPr>
            <a:endParaRPr lang="ru-RU" sz="28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70C0"/>
                </a:solidFill>
              </a:rPr>
              <a:t>Исследование имен учащихся 3 «А» класса показало, что преобладают греческие и латинские по происхождению варианты:</a:t>
            </a:r>
            <a:r>
              <a:rPr lang="ru-RU" i="1" dirty="0" smtClean="0">
                <a:solidFill>
                  <a:srgbClr val="0070C0"/>
                </a:solidFill>
              </a:rPr>
              <a:t/>
            </a:r>
            <a:br>
              <a:rPr lang="ru-RU" i="1" dirty="0" smtClean="0">
                <a:solidFill>
                  <a:srgbClr val="0070C0"/>
                </a:solidFill>
              </a:rPr>
            </a:b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7615294" cy="5143536"/>
          </a:xfrm>
        </p:spPr>
        <p:txBody>
          <a:bodyPr>
            <a:noAutofit/>
          </a:bodyPr>
          <a:lstStyle/>
          <a:p>
            <a:pPr lvl="0"/>
            <a:r>
              <a:rPr lang="ru-RU" sz="2800" i="1" dirty="0" smtClean="0">
                <a:solidFill>
                  <a:srgbClr val="002060"/>
                </a:solidFill>
                <a:latin typeface="Trebuchet MS" pitchFamily="34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</a:rPr>
              <a:t>Греческие-9 (Алексей, Татьяна, Виктория, Владимир, Ирина, Никита, Денис, Тимофей, Ирина);</a:t>
            </a:r>
          </a:p>
          <a:p>
            <a:pPr lvl="0"/>
            <a:r>
              <a:rPr lang="ru-RU" sz="2800" i="1" dirty="0" smtClean="0">
                <a:solidFill>
                  <a:srgbClr val="002060"/>
                </a:solidFill>
              </a:rPr>
              <a:t>Еврейские – 4 (Елизавета, Михаил, Семён, Матвей);</a:t>
            </a:r>
          </a:p>
          <a:p>
            <a:pPr lvl="0"/>
            <a:r>
              <a:rPr lang="ru-RU" sz="2800" i="1" dirty="0" smtClean="0">
                <a:solidFill>
                  <a:srgbClr val="002060"/>
                </a:solidFill>
              </a:rPr>
              <a:t>Латинские – 6 (Максим, Константин, Наталья, Павел, Алина, </a:t>
            </a:r>
            <a:r>
              <a:rPr lang="ru-RU" sz="2800" i="1" dirty="0" err="1" smtClean="0">
                <a:solidFill>
                  <a:srgbClr val="002060"/>
                </a:solidFill>
              </a:rPr>
              <a:t>Ульяна</a:t>
            </a:r>
            <a:r>
              <a:rPr lang="ru-RU" sz="2800" i="1" dirty="0" smtClean="0">
                <a:solidFill>
                  <a:srgbClr val="002060"/>
                </a:solidFill>
              </a:rPr>
              <a:t>)</a:t>
            </a:r>
          </a:p>
          <a:p>
            <a:pPr lvl="0"/>
            <a:r>
              <a:rPr lang="ru-RU" sz="2800" i="1" dirty="0" smtClean="0">
                <a:solidFill>
                  <a:srgbClr val="002060"/>
                </a:solidFill>
              </a:rPr>
              <a:t>Славянские – 3 (Егор, Арина, Полина);</a:t>
            </a:r>
          </a:p>
          <a:p>
            <a:pPr lvl="0"/>
            <a:r>
              <a:rPr lang="ru-RU" sz="2800" i="1" dirty="0" smtClean="0">
                <a:solidFill>
                  <a:srgbClr val="002060"/>
                </a:solidFill>
              </a:rPr>
              <a:t>Скандинавские  - 2 (Игорь, Ольга)</a:t>
            </a:r>
          </a:p>
          <a:p>
            <a:pPr lvl="0"/>
            <a:r>
              <a:rPr lang="ru-RU" sz="2800" i="1" dirty="0" smtClean="0">
                <a:solidFill>
                  <a:srgbClr val="002060"/>
                </a:solidFill>
              </a:rPr>
              <a:t>Персидское имя 1 (Дарья)</a:t>
            </a:r>
          </a:p>
          <a:p>
            <a:pPr>
              <a:buNone/>
            </a:pPr>
            <a:endParaRPr lang="ru-RU" sz="2800" i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96908"/>
          </a:xfrm>
        </p:spPr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Занимаясь проектом, мы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7758138" cy="537552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познакомились с книгами, в которых узнали о значении и происхождении своего имени, о роли имени в жизни человека; 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познакомились с биографиями знаменитых «тёзок»; оказалось, что многие известные люди названы именами, которые носят и ученики нашего класса;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у нас появился словарь - справочник наших имен; результаты исследований внесены в </a:t>
            </a:r>
            <a:r>
              <a:rPr lang="ru-RU" sz="2800" i="1" dirty="0" err="1" smtClean="0">
                <a:solidFill>
                  <a:srgbClr val="002060"/>
                </a:solidFill>
              </a:rPr>
              <a:t>портфолио</a:t>
            </a:r>
            <a:r>
              <a:rPr lang="ru-RU" sz="2800" i="1" dirty="0" smtClean="0">
                <a:solidFill>
                  <a:srgbClr val="002060"/>
                </a:solidFill>
              </a:rPr>
              <a:t> учеников и </a:t>
            </a:r>
            <a:r>
              <a:rPr lang="ru-RU" sz="2800" i="1" dirty="0" err="1" smtClean="0">
                <a:solidFill>
                  <a:srgbClr val="002060"/>
                </a:solidFill>
              </a:rPr>
              <a:t>портфолио</a:t>
            </a:r>
            <a:r>
              <a:rPr lang="ru-RU" sz="2800" i="1" dirty="0" smtClean="0">
                <a:solidFill>
                  <a:srgbClr val="002060"/>
                </a:solidFill>
              </a:rPr>
              <a:t> класса;</a:t>
            </a:r>
          </a:p>
          <a:p>
            <a:pPr algn="ctr">
              <a:buNone/>
            </a:pPr>
            <a:endParaRPr lang="ru-RU" sz="2400" i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F:\Photos\Captured\Photo009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89"/>
            <a:ext cx="5143536" cy="6381795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</p:pic>
      <p:pic>
        <p:nvPicPr>
          <p:cNvPr id="13315" name="Picture 3" descr="F:\Photos\Captured\Photo0098.jpg"/>
          <p:cNvPicPr>
            <a:picLocks noChangeAspect="1" noChangeArrowheads="1"/>
          </p:cNvPicPr>
          <p:nvPr/>
        </p:nvPicPr>
        <p:blipFill>
          <a:blip r:embed="rId3"/>
          <a:srcRect l="37500" t="22812" r="16875" b="36875"/>
          <a:stretch>
            <a:fillRect/>
          </a:stretch>
        </p:blipFill>
        <p:spPr bwMode="auto">
          <a:xfrm>
            <a:off x="6000760" y="2643182"/>
            <a:ext cx="2789406" cy="3286148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</p:pic>
      <p:pic>
        <p:nvPicPr>
          <p:cNvPr id="9" name="Picture 2" descr="F:\Photos\Captured\Photo01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0"/>
            <a:ext cx="1785942" cy="2396139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F:\Photos\Captured\Photo01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750" t="1250" r="10000" b="9218"/>
          <a:stretch>
            <a:fillRect/>
          </a:stretch>
        </p:blipFill>
        <p:spPr bwMode="auto">
          <a:xfrm>
            <a:off x="3857620" y="35614"/>
            <a:ext cx="4929222" cy="6536658"/>
          </a:xfrm>
          <a:prstGeom prst="rect">
            <a:avLst/>
          </a:prstGeom>
          <a:noFill/>
          <a:ln w="44450">
            <a:solidFill>
              <a:srgbClr val="33CC33"/>
            </a:solidFill>
          </a:ln>
        </p:spPr>
      </p:pic>
      <p:pic>
        <p:nvPicPr>
          <p:cNvPr id="11265" name="Picture 1" descr="F:\Photos\Captured\Photo0103.jpg"/>
          <p:cNvPicPr>
            <a:picLocks noChangeAspect="1" noChangeArrowheads="1"/>
          </p:cNvPicPr>
          <p:nvPr/>
        </p:nvPicPr>
        <p:blipFill>
          <a:blip r:embed="rId3"/>
          <a:srcRect l="15625" t="12500" r="33750" b="49062"/>
          <a:stretch>
            <a:fillRect/>
          </a:stretch>
        </p:blipFill>
        <p:spPr bwMode="auto">
          <a:xfrm>
            <a:off x="285720" y="3286124"/>
            <a:ext cx="3246073" cy="3286148"/>
          </a:xfrm>
          <a:prstGeom prst="rect">
            <a:avLst/>
          </a:prstGeom>
          <a:noFill/>
          <a:ln w="31750">
            <a:solidFill>
              <a:srgbClr val="33CC33"/>
            </a:solidFill>
          </a:ln>
        </p:spPr>
      </p:pic>
      <p:pic>
        <p:nvPicPr>
          <p:cNvPr id="11266" name="Picture 2" descr="F:\Photos\Captured\Photo01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1" y="142852"/>
            <a:ext cx="1650617" cy="2214578"/>
          </a:xfrm>
          <a:prstGeom prst="rect">
            <a:avLst/>
          </a:prstGeom>
          <a:noFill/>
          <a:ln w="31750">
            <a:solidFill>
              <a:srgbClr val="33CC3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Актуальность проекта</a:t>
            </a:r>
            <a:br>
              <a:rPr lang="ru-RU" b="1" i="1" dirty="0" smtClean="0">
                <a:solidFill>
                  <a:srgbClr val="00B0F0"/>
                </a:solidFill>
              </a:rPr>
            </a:b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5286412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Мы узнали много нового об именах.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Большинство учеников нашего класса до проекта не имели чёткого представления о том, что значит имя человека, каково происхождение и значение своего имени, почему нам дали такие имена.</a:t>
            </a:r>
          </a:p>
          <a:p>
            <a:r>
              <a:rPr lang="ru-RU" i="1" dirty="0" smtClean="0">
                <a:solidFill>
                  <a:srgbClr val="001E0E"/>
                </a:solidFill>
              </a:rPr>
              <a:t>Имя человеку даётся один раз, при рождении, и сопутствует ему всю жизнь. Имя и фамилия  записаны в официальных документах. Мы привыкаем считать своё имя самым близким нам словом родного языка.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sz="2400" i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Times New Roman" pitchFamily="18" charset="0"/>
              </a:rPr>
              <a:t>Имена, имена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Times New Roman" pitchFamily="18" charset="0"/>
              </a:rPr>
              <a:t>В нашей речи звучат не случайно.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Times New Roman" pitchFamily="18" charset="0"/>
              </a:rPr>
              <a:t>Как загадочна эта страна,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Times New Roman" pitchFamily="18" charset="0"/>
              </a:rPr>
              <a:t>Так и имя – загадка и тайна.</a:t>
            </a:r>
          </a:p>
          <a:p>
            <a:pPr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Times New Roman" pitchFamily="18" charset="0"/>
              </a:rPr>
              <a:t>                                    </a:t>
            </a:r>
          </a:p>
          <a:p>
            <a:pPr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Times New Roman" pitchFamily="18" charset="0"/>
              </a:rPr>
              <a:t>                                   С. Я. Маршак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Trebuchet MS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B0F0"/>
                </a:solidFill>
              </a:rPr>
              <a:t>Занимаясь  нашим проектом,  мы также собрали </a:t>
            </a:r>
            <a:br>
              <a:rPr lang="ru-RU" sz="2800" b="1" i="1" dirty="0" smtClean="0">
                <a:solidFill>
                  <a:srgbClr val="00B0F0"/>
                </a:solidFill>
              </a:rPr>
            </a:br>
            <a:r>
              <a:rPr lang="ru-RU" sz="2800" b="1" i="1" dirty="0" smtClean="0">
                <a:solidFill>
                  <a:srgbClr val="00B0F0"/>
                </a:solidFill>
              </a:rPr>
              <a:t>дополнительный материал об именах.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i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7758138" cy="54292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u="sng" dirty="0" smtClean="0">
                <a:solidFill>
                  <a:srgbClr val="002060"/>
                </a:solidFill>
              </a:rPr>
              <a:t>Пословицы об именах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Добр Мартын, коли есть алтын;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Худ Роман, коли пуст карман.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Проворна Варвара на чужие карманы.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Наш </a:t>
            </a:r>
            <a:r>
              <a:rPr lang="ru-RU" b="1" dirty="0" err="1" smtClean="0">
                <a:solidFill>
                  <a:srgbClr val="FF0000"/>
                </a:solidFill>
              </a:rPr>
              <a:t>Филат</a:t>
            </a:r>
            <a:r>
              <a:rPr lang="ru-RU" b="1" dirty="0" smtClean="0">
                <a:solidFill>
                  <a:srgbClr val="FF0000"/>
                </a:solidFill>
              </a:rPr>
              <a:t> не бывает виноват.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Друг на дружку, а все на Петрушку.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Загонят — куда Макар телят не гонял.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Каков Пахом, такова и шапка на нем.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По Сеньке шапка. Не по Сеньке шапка.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У всякого Матвея своя затея.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У всякого Мирона свой приемы.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Хитрый </a:t>
            </a:r>
            <a:r>
              <a:rPr lang="ru-RU" b="1" dirty="0" err="1" smtClean="0">
                <a:solidFill>
                  <a:srgbClr val="FF0000"/>
                </a:solidFill>
              </a:rPr>
              <a:t>Митрий</a:t>
            </a:r>
            <a:r>
              <a:rPr lang="ru-RU" b="1" dirty="0" smtClean="0">
                <a:solidFill>
                  <a:srgbClr val="FF0000"/>
                </a:solidFill>
              </a:rPr>
              <a:t>, да и Иван не </a:t>
            </a:r>
            <a:r>
              <a:rPr lang="ru-RU" b="1" dirty="0" err="1" smtClean="0">
                <a:solidFill>
                  <a:srgbClr val="FF0000"/>
                </a:solidFill>
              </a:rPr>
              <a:t>дурак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i="1" dirty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42918"/>
            <a:ext cx="8215370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>
                <a:solidFill>
                  <a:srgbClr val="0070C0"/>
                </a:solidFill>
                <a:latin typeface="Trebuchet MS" pitchFamily="34" charset="0"/>
              </a:rPr>
              <a:t> </a:t>
            </a:r>
            <a:r>
              <a:rPr lang="ru-RU" sz="2800" b="1" u="sng" dirty="0" smtClean="0">
                <a:solidFill>
                  <a:srgbClr val="951B61"/>
                </a:solidFill>
              </a:rPr>
              <a:t>Скороговорки об именах</a:t>
            </a:r>
            <a:endParaRPr lang="ru-RU" sz="2800" dirty="0" smtClean="0">
              <a:solidFill>
                <a:srgbClr val="951B61"/>
              </a:solidFill>
            </a:endParaRPr>
          </a:p>
          <a:p>
            <a:r>
              <a:rPr lang="ru-RU" sz="2800" b="1" dirty="0" smtClean="0">
                <a:solidFill>
                  <a:srgbClr val="008000"/>
                </a:solidFill>
              </a:rPr>
              <a:t>Варя варит, Жора жарит, Петя песенки поет.</a:t>
            </a:r>
            <a:endParaRPr lang="ru-RU" sz="2800" dirty="0" smtClean="0">
              <a:solidFill>
                <a:srgbClr val="008000"/>
              </a:solidFill>
            </a:endParaRPr>
          </a:p>
          <a:p>
            <a:r>
              <a:rPr lang="ru-RU" sz="2800" b="1" dirty="0" smtClean="0">
                <a:solidFill>
                  <a:srgbClr val="008000"/>
                </a:solidFill>
              </a:rPr>
              <a:t> Взял Валерка тарелку,</a:t>
            </a:r>
            <a:endParaRPr lang="ru-RU" sz="2800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8000"/>
                </a:solidFill>
              </a:rPr>
              <a:t>     Взял Валерка поднос.</a:t>
            </a:r>
            <a:endParaRPr lang="ru-RU" sz="2800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8000"/>
                </a:solidFill>
              </a:rPr>
              <a:t>     Мне тарелку Валерка</a:t>
            </a:r>
            <a:endParaRPr lang="ru-RU" sz="2800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8000"/>
                </a:solidFill>
              </a:rPr>
              <a:t>     На подносе принес.</a:t>
            </a:r>
            <a:endParaRPr lang="ru-RU" sz="2800" dirty="0" smtClean="0">
              <a:solidFill>
                <a:srgbClr val="008000"/>
              </a:solidFill>
            </a:endParaRPr>
          </a:p>
          <a:p>
            <a:r>
              <a:rPr lang="ru-RU" sz="2800" b="1" dirty="0" smtClean="0">
                <a:solidFill>
                  <a:srgbClr val="008000"/>
                </a:solidFill>
              </a:rPr>
              <a:t>Вася косит косилкой свежий овес.</a:t>
            </a:r>
            <a:endParaRPr lang="ru-RU" sz="2800" dirty="0" smtClean="0">
              <a:solidFill>
                <a:srgbClr val="008000"/>
              </a:solidFill>
            </a:endParaRPr>
          </a:p>
          <a:p>
            <a:r>
              <a:rPr lang="ru-RU" sz="2800" b="1" dirty="0" smtClean="0">
                <a:solidFill>
                  <a:srgbClr val="008000"/>
                </a:solidFill>
              </a:rPr>
              <a:t>Купила Марусе бусы бабуся.</a:t>
            </a:r>
            <a:endParaRPr lang="ru-RU" sz="2800" dirty="0" smtClean="0">
              <a:solidFill>
                <a:srgbClr val="008000"/>
              </a:solidFill>
            </a:endParaRPr>
          </a:p>
          <a:p>
            <a:pPr>
              <a:buNone/>
            </a:pPr>
            <a:endParaRPr lang="ru-RU" sz="2800" i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Заключение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 smtClean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7715200" cy="4176465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Имя человека - это судьба человека, оно сопровождает человека всю его жизнь.</a:t>
            </a:r>
          </a:p>
          <a:p>
            <a:r>
              <a:rPr lang="ru-RU" b="1" i="1" dirty="0" smtClean="0">
                <a:solidFill>
                  <a:srgbClr val="00B050"/>
                </a:solidFill>
              </a:rPr>
              <a:t>Именно поэтому, знать происхождение имени, его толкование и значение, понимать все тонкости и тайны, которые скрывает имя человека - это так важно и необходимо каждому из нас.</a:t>
            </a:r>
          </a:p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28604"/>
            <a:ext cx="7643192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Важно помнить, что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 имя – это не наряд, который можно надевать по праздникам, можно подарить или выбросить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dirty="0" smtClean="0"/>
              <a:t> </a:t>
            </a:r>
            <a:r>
              <a:rPr lang="ru-RU" sz="4000" b="1" dirty="0" smtClean="0">
                <a:solidFill>
                  <a:srgbClr val="008000"/>
                </a:solidFill>
              </a:rPr>
              <a:t>не имя красит человека,</a:t>
            </a:r>
            <a:endParaRPr lang="ru-RU" sz="4000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8000"/>
                </a:solidFill>
              </a:rPr>
              <a:t>     а человек имя.</a:t>
            </a:r>
            <a:endParaRPr lang="ru-RU" sz="4000" dirty="0" smtClean="0">
              <a:solidFill>
                <a:srgbClr val="008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Источники знаний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35569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Никонов В.А. «Имя и общество».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Суслова А. «О русских именах».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Успенский Л.В. «Слово о словах. Ты и твоё имя».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Хигир</a:t>
            </a:r>
            <a:r>
              <a:rPr lang="ru-RU" dirty="0" smtClean="0">
                <a:solidFill>
                  <a:srgbClr val="0070C0"/>
                </a:solidFill>
              </a:rPr>
              <a:t> А. «Имя, характер, судьба».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Хигир</a:t>
            </a:r>
            <a:r>
              <a:rPr lang="ru-RU" dirty="0" smtClean="0">
                <a:solidFill>
                  <a:srgbClr val="0070C0"/>
                </a:solidFill>
              </a:rPr>
              <a:t> Б.Ю. «Полная энциклопедия имён».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Хигир</a:t>
            </a:r>
            <a:r>
              <a:rPr lang="ru-RU" dirty="0" smtClean="0">
                <a:solidFill>
                  <a:srgbClr val="0070C0"/>
                </a:solidFill>
              </a:rPr>
              <a:t> Б.Ю. «Тайна женского имени».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Советский энциклопедический словарь.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Интернет - сайты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FF0000"/>
                </a:solidFill>
                <a:latin typeface="Trebuchet MS" pitchFamily="34" charset="0"/>
              </a:rPr>
              <a:t>Спасибо</a:t>
            </a:r>
            <a:endParaRPr lang="ru-RU" sz="6000" i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571604" y="2357430"/>
            <a:ext cx="6000792" cy="12858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dirty="0" smtClean="0"/>
              <a:t>   </a:t>
            </a:r>
            <a:r>
              <a:rPr lang="ru-RU" sz="6000" dirty="0" smtClean="0">
                <a:solidFill>
                  <a:srgbClr val="FF0000"/>
                </a:solidFill>
              </a:rPr>
              <a:t>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615262" cy="36828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</a:rPr>
              <a:t>Паспорт проекта</a:t>
            </a:r>
            <a:endParaRPr lang="ru-RU" i="1" dirty="0">
              <a:solidFill>
                <a:srgbClr val="00B0F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0321312"/>
              </p:ext>
            </p:extLst>
          </p:nvPr>
        </p:nvGraphicFramePr>
        <p:xfrm>
          <a:off x="214282" y="571500"/>
          <a:ext cx="8643998" cy="6143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29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912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«Я и моё имя»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72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Разработчики проекта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Ученики 3 класса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школы №6 Г.Рославля. Руководитель проекта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Кобиц Елена Николаевна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1885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Цель и задачи проекта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 – определение происхождения, значения и использования имен.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Задачи: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узнать об истории и происхождении имен;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узнать значения имен учеников  класса;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установить популярность имён среди  учеников класса;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выявить известных людей, которые носят такие же имена.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378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 темы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выбранного проекта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Имя человеку даётся с рождения. Он его не выбирает, за него это делают другие. Очень хочется узнать, историю происхождения и значение имён, совпадают ли наши черты характера со значением наших имён.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2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Тип проекта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Поисково-исследовательский.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615262" cy="285752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00B0F0"/>
                </a:solidFill>
                <a:latin typeface="Trebuchet MS" pitchFamily="34" charset="0"/>
              </a:rPr>
              <a:t>Паспорт проекта</a:t>
            </a:r>
            <a:endParaRPr lang="ru-RU" sz="3200" i="1" dirty="0">
              <a:solidFill>
                <a:srgbClr val="00B0F0"/>
              </a:solidFill>
              <a:latin typeface="Trebuchet MS" pitchFamily="34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2844" y="571500"/>
          <a:ext cx="8858312" cy="4500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64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1829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Форма работы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внеурочная.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829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Продолжительность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долгосрочный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6549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Этапы проекта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I этап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Подготовительный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II этап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 Основной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III этап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Заключительный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IV этап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Презентация результатов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036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Ожидаемые результаты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Узнать значение и происхождение своего имени;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Создать справочник имен, оформить результаты в  </a:t>
                      </a: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портфолио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Определить самые популярные имена девочек и мальчиков нашего класса.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  <a:latin typeface="Trebuchet MS" pitchFamily="34" charset="0"/>
                <a:cs typeface="Times New Roman" pitchFamily="18" charset="0"/>
              </a:rPr>
              <a:t>Мы хотим узнать:</a:t>
            </a:r>
            <a:endParaRPr lang="ru-RU" i="1" dirty="0">
              <a:solidFill>
                <a:srgbClr val="00B0F0"/>
              </a:solidFill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7488832" cy="4929411"/>
          </a:xfrm>
        </p:spPr>
        <p:txBody>
          <a:bodyPr>
            <a:normAutofit/>
          </a:bodyPr>
          <a:lstStyle/>
          <a:p>
            <a:pPr marL="381000" indent="-381000" algn="ctr">
              <a:lnSpc>
                <a:spcPct val="80000"/>
              </a:lnSpc>
              <a:buNone/>
            </a:pPr>
            <a:endParaRPr lang="en-US" sz="2000" i="1" dirty="0" smtClean="0">
              <a:solidFill>
                <a:srgbClr val="0070C0"/>
              </a:solidFill>
              <a:latin typeface="Trebuchet MS" pitchFamily="34" charset="0"/>
            </a:endParaRPr>
          </a:p>
          <a:p>
            <a:pPr marL="381000" indent="-381000">
              <a:lnSpc>
                <a:spcPct val="80000"/>
              </a:lnSpc>
              <a:buClr>
                <a:srgbClr val="33CCFF"/>
              </a:buClr>
              <a:buFont typeface="Wingdings" pitchFamily="2" charset="2"/>
              <a:buAutoNum type="arabicPeriod"/>
            </a:pP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</a:rPr>
              <a:t>выяснить, почему нас назвали такими именами;</a:t>
            </a:r>
          </a:p>
          <a:p>
            <a:pPr marL="381000" indent="-381000">
              <a:lnSpc>
                <a:spcPct val="80000"/>
              </a:lnSpc>
              <a:buClr>
                <a:srgbClr val="33CCFF"/>
              </a:buClr>
              <a:buFont typeface="Wingdings" pitchFamily="2" charset="2"/>
              <a:buAutoNum type="arabicPeriod"/>
            </a:pP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</a:rPr>
              <a:t>узнать о происхождении и значении своего имени;</a:t>
            </a:r>
          </a:p>
          <a:p>
            <a:pPr marL="381000" indent="-381000">
              <a:lnSpc>
                <a:spcPct val="80000"/>
              </a:lnSpc>
              <a:buClr>
                <a:srgbClr val="33CCFF"/>
              </a:buClr>
              <a:buFont typeface="Wingdings" pitchFamily="2" charset="2"/>
              <a:buAutoNum type="arabicPeriod"/>
            </a:pP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</a:rPr>
              <a:t>сделать вывод о том, подходит ли мне моё имя или нет.</a:t>
            </a:r>
          </a:p>
          <a:p>
            <a:pPr marL="381000" indent="-381000">
              <a:lnSpc>
                <a:spcPct val="80000"/>
              </a:lnSpc>
              <a:buClr>
                <a:srgbClr val="33CCFF"/>
              </a:buClr>
              <a:buNone/>
            </a:pPr>
            <a:r>
              <a:rPr lang="ru-RU" sz="2000" b="1" i="1" dirty="0" smtClean="0">
                <a:solidFill>
                  <a:srgbClr val="00B0F0"/>
                </a:solidFill>
                <a:latin typeface="Trebuchet MS" pitchFamily="34" charset="0"/>
              </a:rPr>
              <a:t>     </a:t>
            </a:r>
            <a:r>
              <a:rPr lang="ru-RU" b="1" i="1" dirty="0" smtClean="0">
                <a:solidFill>
                  <a:srgbClr val="00B0F0"/>
                </a:solidFill>
                <a:latin typeface="Trebuchet MS" pitchFamily="34" charset="0"/>
              </a:rPr>
              <a:t>А также:</a:t>
            </a:r>
          </a:p>
          <a:p>
            <a:pPr marL="381000" indent="-381000">
              <a:lnSpc>
                <a:spcPct val="80000"/>
              </a:lnSpc>
              <a:buClr>
                <a:srgbClr val="33CCFF"/>
              </a:buClr>
              <a:buFont typeface="Wingdings" pitchFamily="2" charset="2"/>
              <a:buAutoNum type="arabicPeriod"/>
            </a:pP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</a:rPr>
              <a:t>выяснить, </a:t>
            </a: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  <a:cs typeface="Times New Roman" pitchFamily="18" charset="0"/>
              </a:rPr>
              <a:t>что означают имена моих друзей (одноклассников);</a:t>
            </a:r>
          </a:p>
          <a:p>
            <a:pPr marL="381000" indent="-381000">
              <a:lnSpc>
                <a:spcPct val="80000"/>
              </a:lnSpc>
              <a:buClr>
                <a:srgbClr val="33CCFF"/>
              </a:buClr>
              <a:buFont typeface="Wingdings" pitchFamily="2" charset="2"/>
              <a:buAutoNum type="arabicPeriod"/>
            </a:pP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  <a:cs typeface="Times New Roman" pitchFamily="18" charset="0"/>
              </a:rPr>
              <a:t>выявить самые распространённые имена среди мальчиков и девочек в нашем классе.</a:t>
            </a:r>
            <a:endParaRPr lang="ru-RU" sz="2400" i="1" dirty="0" smtClean="0">
              <a:solidFill>
                <a:srgbClr val="0070C0"/>
              </a:solidFill>
              <a:latin typeface="Trebuchet MS" pitchFamily="34" charset="0"/>
            </a:endParaRPr>
          </a:p>
          <a:p>
            <a:pPr marL="381000" indent="-381000">
              <a:lnSpc>
                <a:spcPct val="80000"/>
              </a:lnSpc>
              <a:buClr>
                <a:srgbClr val="33CCFF"/>
              </a:buClr>
              <a:buFont typeface="Wingdings" pitchFamily="2" charset="2"/>
              <a:buAutoNum type="arabicPeriod"/>
            </a:pPr>
            <a:endParaRPr lang="ru-RU" sz="2400" i="1" dirty="0" smtClean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F0"/>
                </a:solidFill>
                <a:latin typeface="Trebuchet MS" pitchFamily="34" charset="0"/>
              </a:rPr>
              <a:t>Для этого мы</a:t>
            </a:r>
            <a:endParaRPr lang="ru-RU" i="1" dirty="0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12776"/>
            <a:ext cx="7615262" cy="4256171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</a:pP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</a:rPr>
              <a:t>Узнаем у родителей историю выбора моего имени;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</a:rPr>
              <a:t>Узнаем, кто из известных людей носил или носит такие же имена;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</a:rPr>
              <a:t>Изучим происхождение и значение  наших имен;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</a:rPr>
              <a:t>Сравним  свои личные качества с полученными значениями имен;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</a:rPr>
              <a:t>Сделаем вывод;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i="1" dirty="0" smtClean="0">
                <a:solidFill>
                  <a:srgbClr val="0070C0"/>
                </a:solidFill>
                <a:latin typeface="Trebuchet MS" pitchFamily="34" charset="0"/>
              </a:rPr>
              <a:t>Расскажем одноклассникам о своей работе.</a:t>
            </a:r>
          </a:p>
          <a:p>
            <a:endParaRPr lang="ru-RU" i="1" dirty="0"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F0"/>
                </a:solidFill>
                <a:latin typeface="Trebuchet MS" pitchFamily="34" charset="0"/>
              </a:rPr>
              <a:t>Мы  предполагали:</a:t>
            </a:r>
            <a:endParaRPr lang="ru-RU" i="1" dirty="0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1"/>
            <a:ext cx="6858048" cy="275749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что каждый из нас получил своё имя не случайно;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что каждое имя имеет какое-то значение и происхождение;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rebuchet MS" pitchFamily="34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Trebuchet MS" pitchFamily="34" charset="0"/>
              </a:rPr>
            </a:br>
            <a:r>
              <a:rPr lang="ru-RU" dirty="0" smtClean="0">
                <a:solidFill>
                  <a:srgbClr val="00B0F0"/>
                </a:solidFill>
                <a:latin typeface="Trebuchet MS" pitchFamily="34" charset="0"/>
              </a:rPr>
              <a:t>По словарю В. И. Даля</a:t>
            </a:r>
            <a:br>
              <a:rPr lang="ru-RU" dirty="0" smtClean="0">
                <a:solidFill>
                  <a:srgbClr val="00B0F0"/>
                </a:solidFill>
                <a:latin typeface="Trebuchet MS" pitchFamily="34" charset="0"/>
              </a:rPr>
            </a:br>
            <a:r>
              <a:rPr lang="ru-RU" i="1" dirty="0" smtClean="0">
                <a:solidFill>
                  <a:srgbClr val="0070C0"/>
                </a:solidFill>
                <a:latin typeface="Trebuchet MS" pitchFamily="34" charset="0"/>
              </a:rPr>
              <a:t>«Имя - это слово, которым зовут, означают особь, личность»</a:t>
            </a:r>
            <a:br>
              <a:rPr lang="ru-RU" i="1" dirty="0" smtClean="0">
                <a:solidFill>
                  <a:srgbClr val="0070C0"/>
                </a:solidFill>
                <a:latin typeface="Trebuchet MS" pitchFamily="34" charset="0"/>
              </a:rPr>
            </a:br>
            <a:endParaRPr lang="ru-RU" dirty="0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876"/>
            <a:ext cx="7615262" cy="2071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  <a:latin typeface="Trebuchet MS" pitchFamily="34" charset="0"/>
              </a:rPr>
              <a:t>Имя – это  слово, которое мы чаще всего слышим в своей жизни. </a:t>
            </a:r>
          </a:p>
          <a:p>
            <a:endParaRPr lang="ru-RU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  <a:latin typeface="Trebuchet MS" pitchFamily="34" charset="0"/>
              </a:rPr>
              <a:t>Как мы проводили исследования</a:t>
            </a:r>
            <a:endParaRPr lang="ru-RU" i="1" dirty="0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1.Изучение литературы.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2.Беседа с родителями.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3.Поиск информации в Интернете.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4.Собственные наблюдения.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5. Анкетирование, наблюдение, сбор информации из литературных источников.</a:t>
            </a:r>
          </a:p>
          <a:p>
            <a:pPr algn="ctr">
              <a:buNone/>
            </a:pPr>
            <a:endParaRPr lang="ru-RU" sz="2400" dirty="0">
              <a:solidFill>
                <a:srgbClr val="0070C0"/>
              </a:solidFill>
              <a:latin typeface="Trebuchet MS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183527" y="40513120"/>
            <a:ext cx="6872192" cy="5154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515499417a61a4ae18616bec749511e06fb64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1045</TotalTime>
  <Words>1144</Words>
  <Application>Microsoft Office PowerPoint</Application>
  <PresentationFormat>Экран (4:3)</PresentationFormat>
  <Paragraphs>158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Times New Roman</vt:lpstr>
      <vt:lpstr>Trebuchet MS</vt:lpstr>
      <vt:lpstr>Wingdings</vt:lpstr>
      <vt:lpstr>Тема Office</vt:lpstr>
      <vt:lpstr>Проект «Я и моё имя»</vt:lpstr>
      <vt:lpstr>Презентация PowerPoint</vt:lpstr>
      <vt:lpstr>Паспорт проекта</vt:lpstr>
      <vt:lpstr>Паспорт проекта</vt:lpstr>
      <vt:lpstr>Мы хотим узнать:</vt:lpstr>
      <vt:lpstr>Для этого мы</vt:lpstr>
      <vt:lpstr>Мы  предполагали:</vt:lpstr>
      <vt:lpstr> По словарю В. И. Даля «Имя - это слово, которым зовут, означают особь, личность» </vt:lpstr>
      <vt:lpstr>Как мы проводили исследования</vt:lpstr>
      <vt:lpstr>  Перед началом работы нами было проведено анкетирование в нашем классе.  В анкетировании приняли участие 26 человек.   </vt:lpstr>
      <vt:lpstr> Также анкетирование позволило ответить на вопрос – почему или в честь кого называют людей?</vt:lpstr>
      <vt:lpstr>Приступив к изучению данной темы, мы решили следовать следующему плану: </vt:lpstr>
      <vt:lpstr> Какие же имена есть в нашем классе? </vt:lpstr>
      <vt:lpstr>     Вывод 2: когда мы расставили имена по алфавиту, то оказалось, что имен, начинающихся на буквы  Б, Г, Ж, З, Л, Р, Ф, Х, Ц, Ч, Ш, Щ, Э, Я нет. 17 букв русского алфавита являются заглавными в наших именах, 16 букв у нас оказались «не занятыми». Больше всего имен на букву «А»- 5.      </vt:lpstr>
      <vt:lpstr>Исследование имен учащихся 3 «А» класса показало, что преобладают греческие и латинские по происхождению варианты: </vt:lpstr>
      <vt:lpstr>Занимаясь проектом, мы</vt:lpstr>
      <vt:lpstr>Презентация PowerPoint</vt:lpstr>
      <vt:lpstr>Презентация PowerPoint</vt:lpstr>
      <vt:lpstr>Актуальность проекта </vt:lpstr>
      <vt:lpstr>Занимаясь  нашим проектом,  мы также собрали  дополнительный материал об именах. </vt:lpstr>
      <vt:lpstr>Презентация PowerPoint</vt:lpstr>
      <vt:lpstr> Заключение </vt:lpstr>
      <vt:lpstr>Презентация PowerPoint</vt:lpstr>
      <vt:lpstr>Источники знаний</vt:lpstr>
      <vt:lpstr>Спасибо</vt:lpstr>
    </vt:vector>
  </TitlesOfParts>
  <Company>WolfishLair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CrownPC</cp:lastModifiedBy>
  <cp:revision>103</cp:revision>
  <dcterms:created xsi:type="dcterms:W3CDTF">2012-07-04T11:44:02Z</dcterms:created>
  <dcterms:modified xsi:type="dcterms:W3CDTF">2023-04-05T19:12:15Z</dcterms:modified>
</cp:coreProperties>
</file>