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72" r:id="rId3"/>
    <p:sldId id="261" r:id="rId4"/>
    <p:sldId id="274" r:id="rId5"/>
    <p:sldId id="275" r:id="rId6"/>
    <p:sldId id="276" r:id="rId7"/>
    <p:sldId id="266" r:id="rId8"/>
    <p:sldId id="273" r:id="rId9"/>
    <p:sldId id="277" r:id="rId10"/>
    <p:sldId id="271" r:id="rId11"/>
    <p:sldId id="269" r:id="rId12"/>
    <p:sldId id="260" r:id="rId13"/>
    <p:sldId id="278" r:id="rId14"/>
    <p:sldId id="279" r:id="rId15"/>
    <p:sldId id="270" r:id="rId16"/>
    <p:sldId id="284" r:id="rId17"/>
    <p:sldId id="282" r:id="rId18"/>
    <p:sldId id="280" r:id="rId19"/>
    <p:sldId id="285" r:id="rId20"/>
    <p:sldId id="281" r:id="rId21"/>
    <p:sldId id="283" r:id="rId22"/>
    <p:sldId id="286" r:id="rId23"/>
    <p:sldId id="265" r:id="rId24"/>
    <p:sldId id="262" r:id="rId2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1pPr>
    <a:lvl2pPr marL="0" marR="0" indent="2286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2pPr>
    <a:lvl3pPr marL="0" marR="0" indent="4572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3pPr>
    <a:lvl4pPr marL="0" marR="0" indent="6858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4pPr>
    <a:lvl5pPr marL="0" marR="0" indent="9144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5pPr>
    <a:lvl6pPr marL="0" marR="0" indent="11430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6pPr>
    <a:lvl7pPr marL="0" marR="0" indent="13716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7pPr>
    <a:lvl8pPr marL="0" marR="0" indent="16002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8pPr>
    <a:lvl9pPr marL="0" marR="0" indent="182880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07"/>
  </p:normalViewPr>
  <p:slideViewPr>
    <p:cSldViewPr snapToGrid="0" snapToObjects="1">
      <p:cViewPr varScale="1">
        <p:scale>
          <a:sx n="53" d="100"/>
          <a:sy n="53" d="100"/>
        </p:scale>
        <p:origin x="7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xfrm>
            <a:off x="1143000" y="685800"/>
            <a:ext cx="4572000" cy="3429000"/>
          </a:xfrm>
          <a:prstGeom prst="rect">
            <a:avLst/>
          </a:prstGeom>
        </p:spPr>
        <p:txBody>
          <a:bodyPr/>
          <a:lstStyle/>
          <a:p>
            <a:endParaRPr/>
          </a:p>
        </p:txBody>
      </p:sp>
      <p:sp>
        <p:nvSpPr>
          <p:cNvPr id="27" name="Shape 2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Standart Slide">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 name="Title Text"/>
          <p:cNvSpPr txBox="1">
            <a:spLocks noGrp="1"/>
          </p:cNvSpPr>
          <p:nvPr>
            <p:ph type="title"/>
          </p:nvPr>
        </p:nvSpPr>
        <p:spPr>
          <a:prstGeom prst="rect">
            <a:avLst/>
          </a:prstGeom>
        </p:spPr>
        <p:txBody>
          <a:bodyPr/>
          <a:lstStyle/>
          <a:p>
            <a:r>
              <a:t>Title Text</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0" name="Slide Number"/>
          <p:cNvSpPr txBox="1">
            <a:spLocks noGrp="1"/>
          </p:cNvSpPr>
          <p:nvPr>
            <p:ph type="sldNum" sz="quarter" idx="2"/>
          </p:nvPr>
        </p:nvSpPr>
        <p:spPr>
          <a:xfrm>
            <a:off x="21982695" y="12066786"/>
            <a:ext cx="924645" cy="508001"/>
          </a:xfrm>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with Photo">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 name="Title Text"/>
          <p:cNvSpPr txBox="1">
            <a:spLocks noGrp="1"/>
          </p:cNvSpPr>
          <p:nvPr>
            <p:ph type="title"/>
          </p:nvPr>
        </p:nvSpPr>
        <p:spPr>
          <a:prstGeom prst="rect">
            <a:avLst/>
          </a:prstGeom>
        </p:spPr>
        <p:txBody>
          <a:bodyPr/>
          <a:lstStyle/>
          <a:p>
            <a:r>
              <a:t>Title Text</a:t>
            </a:r>
          </a:p>
        </p:txBody>
      </p:sp>
      <p:sp>
        <p:nvSpPr>
          <p:cNvPr id="3" name="Picture Placeholder 2"/>
          <p:cNvSpPr>
            <a:spLocks noGrp="1"/>
          </p:cNvSpPr>
          <p:nvPr>
            <p:ph type="pic" sz="quarter" idx="10"/>
          </p:nvPr>
        </p:nvSpPr>
        <p:spPr>
          <a:xfrm>
            <a:off x="4260276" y="4474521"/>
            <a:ext cx="2393950" cy="2393950"/>
          </a:xfrm>
        </p:spPr>
        <p:txBody>
          <a:bodyPr/>
          <a:lstStyle/>
          <a:p>
            <a:endParaRPr lang="en-US"/>
          </a:p>
        </p:txBody>
      </p:sp>
      <p:sp>
        <p:nvSpPr>
          <p:cNvPr id="6" name="Picture Placeholder 2"/>
          <p:cNvSpPr>
            <a:spLocks noGrp="1"/>
          </p:cNvSpPr>
          <p:nvPr>
            <p:ph type="pic" sz="quarter" idx="11"/>
          </p:nvPr>
        </p:nvSpPr>
        <p:spPr>
          <a:xfrm>
            <a:off x="7039145" y="4474521"/>
            <a:ext cx="2393950" cy="2393950"/>
          </a:xfrm>
        </p:spPr>
        <p:txBody>
          <a:bodyPr/>
          <a:lstStyle/>
          <a:p>
            <a:endParaRPr lang="en-US"/>
          </a:p>
        </p:txBody>
      </p:sp>
      <p:sp>
        <p:nvSpPr>
          <p:cNvPr id="7" name="Picture Placeholder 2"/>
          <p:cNvSpPr>
            <a:spLocks noGrp="1"/>
          </p:cNvSpPr>
          <p:nvPr>
            <p:ph type="pic" sz="quarter" idx="12"/>
          </p:nvPr>
        </p:nvSpPr>
        <p:spPr>
          <a:xfrm>
            <a:off x="9818014" y="4471340"/>
            <a:ext cx="2393950" cy="2393950"/>
          </a:xfrm>
        </p:spPr>
        <p:txBody>
          <a:bodyPr/>
          <a:lstStyle/>
          <a:p>
            <a:endParaRPr lang="en-US"/>
          </a:p>
        </p:txBody>
      </p:sp>
      <p:sp>
        <p:nvSpPr>
          <p:cNvPr id="8" name="Picture Placeholder 2"/>
          <p:cNvSpPr>
            <a:spLocks noGrp="1"/>
          </p:cNvSpPr>
          <p:nvPr>
            <p:ph type="pic" sz="quarter" idx="13"/>
          </p:nvPr>
        </p:nvSpPr>
        <p:spPr>
          <a:xfrm>
            <a:off x="12596883" y="4471340"/>
            <a:ext cx="2393950" cy="2393950"/>
          </a:xfrm>
        </p:spPr>
        <p:txBody>
          <a:bodyPr/>
          <a:lstStyle/>
          <a:p>
            <a:endParaRPr lang="en-US"/>
          </a:p>
        </p:txBody>
      </p:sp>
      <p:sp>
        <p:nvSpPr>
          <p:cNvPr id="9" name="Picture Placeholder 2"/>
          <p:cNvSpPr>
            <a:spLocks noGrp="1"/>
          </p:cNvSpPr>
          <p:nvPr>
            <p:ph type="pic" sz="quarter" idx="14"/>
          </p:nvPr>
        </p:nvSpPr>
        <p:spPr>
          <a:xfrm>
            <a:off x="15375752" y="4471340"/>
            <a:ext cx="2393950" cy="2393950"/>
          </a:xfrm>
        </p:spPr>
        <p:txBody>
          <a:bodyPr/>
          <a:lstStyle/>
          <a:p>
            <a:endParaRPr lang="en-US"/>
          </a:p>
        </p:txBody>
      </p:sp>
      <p:sp>
        <p:nvSpPr>
          <p:cNvPr id="10" name="Picture Placeholder 2"/>
          <p:cNvSpPr>
            <a:spLocks noGrp="1"/>
          </p:cNvSpPr>
          <p:nvPr>
            <p:ph type="pic" sz="quarter" idx="15"/>
          </p:nvPr>
        </p:nvSpPr>
        <p:spPr>
          <a:xfrm>
            <a:off x="18154621" y="4471340"/>
            <a:ext cx="2393950" cy="2393950"/>
          </a:xfrm>
        </p:spPr>
        <p:txBody>
          <a:bodyPr/>
          <a:lstStyle/>
          <a:p>
            <a:endParaRPr lang="en-US"/>
          </a:p>
        </p:txBody>
      </p:sp>
      <p:sp>
        <p:nvSpPr>
          <p:cNvPr id="11" name="Picture Placeholder 2"/>
          <p:cNvSpPr>
            <a:spLocks noGrp="1"/>
          </p:cNvSpPr>
          <p:nvPr>
            <p:ph type="pic" sz="quarter" idx="16"/>
          </p:nvPr>
        </p:nvSpPr>
        <p:spPr>
          <a:xfrm>
            <a:off x="4260276" y="7175568"/>
            <a:ext cx="2393950" cy="2393950"/>
          </a:xfrm>
        </p:spPr>
        <p:txBody>
          <a:bodyPr/>
          <a:lstStyle/>
          <a:p>
            <a:endParaRPr lang="en-US"/>
          </a:p>
        </p:txBody>
      </p:sp>
      <p:sp>
        <p:nvSpPr>
          <p:cNvPr id="14" name="Picture Placeholder 2"/>
          <p:cNvSpPr>
            <a:spLocks noGrp="1"/>
          </p:cNvSpPr>
          <p:nvPr>
            <p:ph type="pic" sz="quarter" idx="17"/>
          </p:nvPr>
        </p:nvSpPr>
        <p:spPr>
          <a:xfrm>
            <a:off x="7039145" y="7175568"/>
            <a:ext cx="2393950" cy="2393950"/>
          </a:xfrm>
        </p:spPr>
        <p:txBody>
          <a:bodyPr/>
          <a:lstStyle/>
          <a:p>
            <a:endParaRPr lang="en-US"/>
          </a:p>
        </p:txBody>
      </p:sp>
      <p:sp>
        <p:nvSpPr>
          <p:cNvPr id="15" name="Picture Placeholder 2"/>
          <p:cNvSpPr>
            <a:spLocks noGrp="1"/>
          </p:cNvSpPr>
          <p:nvPr>
            <p:ph type="pic" sz="quarter" idx="18"/>
          </p:nvPr>
        </p:nvSpPr>
        <p:spPr>
          <a:xfrm>
            <a:off x="9818014" y="7172387"/>
            <a:ext cx="2393950" cy="2393950"/>
          </a:xfrm>
        </p:spPr>
        <p:txBody>
          <a:bodyPr/>
          <a:lstStyle/>
          <a:p>
            <a:endParaRPr lang="en-US"/>
          </a:p>
        </p:txBody>
      </p:sp>
      <p:sp>
        <p:nvSpPr>
          <p:cNvPr id="16" name="Picture Placeholder 2"/>
          <p:cNvSpPr>
            <a:spLocks noGrp="1"/>
          </p:cNvSpPr>
          <p:nvPr>
            <p:ph type="pic" sz="quarter" idx="19"/>
          </p:nvPr>
        </p:nvSpPr>
        <p:spPr>
          <a:xfrm>
            <a:off x="12596883" y="7172387"/>
            <a:ext cx="2393950" cy="2393950"/>
          </a:xfrm>
        </p:spPr>
        <p:txBody>
          <a:bodyPr/>
          <a:lstStyle/>
          <a:p>
            <a:endParaRPr lang="en-US"/>
          </a:p>
        </p:txBody>
      </p:sp>
      <p:sp>
        <p:nvSpPr>
          <p:cNvPr id="17" name="Picture Placeholder 2"/>
          <p:cNvSpPr>
            <a:spLocks noGrp="1"/>
          </p:cNvSpPr>
          <p:nvPr>
            <p:ph type="pic" sz="quarter" idx="20"/>
          </p:nvPr>
        </p:nvSpPr>
        <p:spPr>
          <a:xfrm>
            <a:off x="15375752" y="7172387"/>
            <a:ext cx="2393950" cy="2393950"/>
          </a:xfrm>
        </p:spPr>
        <p:txBody>
          <a:bodyPr/>
          <a:lstStyle/>
          <a:p>
            <a:endParaRPr lang="en-US"/>
          </a:p>
        </p:txBody>
      </p:sp>
      <p:sp>
        <p:nvSpPr>
          <p:cNvPr id="18" name="Picture Placeholder 2"/>
          <p:cNvSpPr>
            <a:spLocks noGrp="1"/>
          </p:cNvSpPr>
          <p:nvPr>
            <p:ph type="pic" sz="quarter" idx="21"/>
          </p:nvPr>
        </p:nvSpPr>
        <p:spPr>
          <a:xfrm>
            <a:off x="18154621" y="7172387"/>
            <a:ext cx="2393950" cy="2393950"/>
          </a:xfrm>
        </p:spPr>
        <p:txBody>
          <a:bodyPr/>
          <a:lstStyle/>
          <a:p>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Number"/>
          <p:cNvSpPr txBox="1">
            <a:spLocks noGrp="1"/>
          </p:cNvSpPr>
          <p:nvPr>
            <p:ph type="sldNum" sz="quarter" idx="2"/>
          </p:nvPr>
        </p:nvSpPr>
        <p:spPr>
          <a:xfrm>
            <a:off x="22147795" y="11965186"/>
            <a:ext cx="924645" cy="508001"/>
          </a:xfrm>
          <a:prstGeom prst="rect">
            <a:avLst/>
          </a:prstGeom>
          <a:ln w="12700">
            <a:miter lim="400000"/>
          </a:ln>
        </p:spPr>
        <p:txBody>
          <a:bodyPr lIns="50800" tIns="50800" rIns="50800" bIns="50800">
            <a:spAutoFit/>
          </a:bodyPr>
          <a:lstStyle>
            <a:lvl1pPr algn="ctr">
              <a:lnSpc>
                <a:spcPct val="100000"/>
              </a:lnSpc>
              <a:defRPr sz="2400" baseline="0">
                <a:solidFill>
                  <a:srgbClr val="3F4347"/>
                </a:solidFill>
                <a:latin typeface="Roboto Bold"/>
                <a:ea typeface="Roboto Bold"/>
                <a:cs typeface="Roboto Bold"/>
                <a:sym typeface="Roboto Bold"/>
              </a:defRPr>
            </a:lvl1pPr>
          </a:lstStyle>
          <a:p>
            <a:fld id="{86CB4B4D-7CA3-9044-876B-883B54F8677D}" type="slidenum">
              <a:t>‹#›</a:t>
            </a:fld>
            <a:endParaRPr/>
          </a:p>
        </p:txBody>
      </p:sp>
      <p:sp>
        <p:nvSpPr>
          <p:cNvPr id="3" name="Title Text"/>
          <p:cNvSpPr txBox="1">
            <a:spLocks noGrp="1"/>
          </p:cNvSpPr>
          <p:nvPr>
            <p:ph type="title"/>
          </p:nvPr>
        </p:nvSpPr>
        <p:spPr>
          <a:xfrm>
            <a:off x="1689100" y="1350488"/>
            <a:ext cx="21005800" cy="2286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4" name="Triangle"/>
          <p:cNvSpPr/>
          <p:nvPr/>
        </p:nvSpPr>
        <p:spPr>
          <a:xfrm rot="10800000">
            <a:off x="23075346" y="11965186"/>
            <a:ext cx="254891" cy="508001"/>
          </a:xfrm>
          <a:custGeom>
            <a:avLst/>
            <a:gdLst/>
            <a:ahLst/>
            <a:cxnLst>
              <a:cxn ang="0">
                <a:pos x="wd2" y="hd2"/>
              </a:cxn>
              <a:cxn ang="5400000">
                <a:pos x="wd2" y="hd2"/>
              </a:cxn>
              <a:cxn ang="10800000">
                <a:pos x="wd2" y="hd2"/>
              </a:cxn>
              <a:cxn ang="16200000">
                <a:pos x="wd2" y="hd2"/>
              </a:cxn>
            </a:cxnLst>
            <a:rect l="0" t="0" r="r" b="b"/>
            <a:pathLst>
              <a:path w="21600" h="21600" extrusionOk="0">
                <a:moveTo>
                  <a:pt x="21468" y="0"/>
                </a:moveTo>
                <a:lnTo>
                  <a:pt x="21600" y="21600"/>
                </a:lnTo>
                <a:lnTo>
                  <a:pt x="0" y="10766"/>
                </a:lnTo>
                <a:lnTo>
                  <a:pt x="21468" y="0"/>
                </a:lnTo>
                <a:close/>
              </a:path>
            </a:pathLst>
          </a:custGeom>
          <a:solidFill>
            <a:srgbClr val="4B90C2"/>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5" name="Body Level One…"/>
          <p:cNvSpPr txBox="1">
            <a:spLocks noGrp="1"/>
          </p:cNvSpPr>
          <p:nvPr>
            <p:ph type="body" idx="1"/>
          </p:nvPr>
        </p:nvSpPr>
        <p:spPr>
          <a:xfrm>
            <a:off x="1689100" y="3238500"/>
            <a:ext cx="21005800" cy="9207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transition spd="med"/>
  <p:txStyles>
    <p:titleStyle>
      <a:lvl1pPr marL="0" marR="0" indent="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1pPr>
      <a:lvl2pPr marL="0" marR="0" indent="2286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2pPr>
      <a:lvl3pPr marL="0" marR="0" indent="4572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3pPr>
      <a:lvl4pPr marL="0" marR="0" indent="6858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4pPr>
      <a:lvl5pPr marL="0" marR="0" indent="9144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5pPr>
      <a:lvl6pPr marL="0" marR="0" indent="11430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6pPr>
      <a:lvl7pPr marL="0" marR="0" indent="13716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7pPr>
      <a:lvl8pPr marL="0" marR="0" indent="16002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8pPr>
      <a:lvl9pPr marL="0" marR="0" indent="1828800" algn="l" defTabSz="825500" rtl="0" latinLnBrk="0">
        <a:lnSpc>
          <a:spcPct val="90000"/>
        </a:lnSpc>
        <a:spcBef>
          <a:spcPts val="0"/>
        </a:spcBef>
        <a:spcAft>
          <a:spcPts val="0"/>
        </a:spcAft>
        <a:buClrTx/>
        <a:buSzTx/>
        <a:buFontTx/>
        <a:buNone/>
        <a:tabLst/>
        <a:defRPr sz="9000" b="0" i="0" u="none" strike="noStrike" cap="none" spc="0" baseline="0">
          <a:ln>
            <a:noFill/>
          </a:ln>
          <a:solidFill>
            <a:srgbClr val="2F3235"/>
          </a:solidFill>
          <a:uFillTx/>
          <a:latin typeface="+mn-lt"/>
          <a:ea typeface="+mn-ea"/>
          <a:cs typeface="+mn-cs"/>
          <a:sym typeface="Roboto Regular"/>
        </a:defRPr>
      </a:lvl9pPr>
    </p:titleStyle>
    <p:bodyStyle>
      <a:lvl1pPr marL="341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1pPr>
      <a:lvl2pPr marL="976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2pPr>
      <a:lvl3pPr marL="1611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3pPr>
      <a:lvl4pPr marL="2246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4pPr>
      <a:lvl5pPr marL="2881923" marR="0" indent="-341923"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5pPr>
      <a:lvl6pPr marL="3516922" marR="0" indent="-341922"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6pPr>
      <a:lvl7pPr marL="4151922" marR="0" indent="-341922"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7pPr>
      <a:lvl8pPr marL="4786922" marR="0" indent="-341922"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8pPr>
      <a:lvl9pPr marL="5421922" marR="0" indent="-341922" algn="l" defTabSz="825500" latinLnBrk="0">
        <a:lnSpc>
          <a:spcPct val="70000"/>
        </a:lnSpc>
        <a:spcBef>
          <a:spcPts val="5200"/>
        </a:spcBef>
        <a:spcAft>
          <a:spcPts val="0"/>
        </a:spcAft>
        <a:buClrTx/>
        <a:buSzPct val="75000"/>
        <a:buFontTx/>
        <a:buChar char="•"/>
        <a:tabLst/>
        <a:defRPr sz="2800" b="0" i="0" u="none" strike="noStrike" cap="none" spc="0" baseline="42857">
          <a:ln>
            <a:noFill/>
          </a:ln>
          <a:solidFill>
            <a:srgbClr val="91969D"/>
          </a:solidFill>
          <a:uFillTx/>
          <a:latin typeface="+mn-lt"/>
          <a:ea typeface="+mn-ea"/>
          <a:cs typeface="+mn-cs"/>
          <a:sym typeface="Roboto Regular"/>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1pPr>
      <a:lvl2pPr marL="0" marR="0" indent="2286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2pPr>
      <a:lvl3pPr marL="0" marR="0" indent="4572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3pPr>
      <a:lvl4pPr marL="0" marR="0" indent="6858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4pPr>
      <a:lvl5pPr marL="0" marR="0" indent="9144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5pPr>
      <a:lvl6pPr marL="0" marR="0" indent="11430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6pPr>
      <a:lvl7pPr marL="0" marR="0" indent="13716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7pPr>
      <a:lvl8pPr marL="0" marR="0" indent="16002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8pPr>
      <a:lvl9pPr marL="0" marR="0" indent="1828800" algn="ctr" defTabSz="8255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Roboto Bold"/>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riangle"/>
          <p:cNvSpPr/>
          <p:nvPr/>
        </p:nvSpPr>
        <p:spPr>
          <a:xfrm>
            <a:off x="-35918" y="-52355"/>
            <a:ext cx="10816168" cy="108781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47"/>
                </a:lnTo>
                <a:lnTo>
                  <a:pt x="54" y="0"/>
                </a:lnTo>
                <a:lnTo>
                  <a:pt x="0" y="21600"/>
                </a:lnTo>
                <a:close/>
              </a:path>
            </a:pathLst>
          </a:custGeom>
          <a:solidFill>
            <a:srgbClr val="EBEBEB"/>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0" name="Shape"/>
          <p:cNvSpPr/>
          <p:nvPr/>
        </p:nvSpPr>
        <p:spPr>
          <a:xfrm>
            <a:off x="-5223" y="-21311"/>
            <a:ext cx="7960864" cy="6862589"/>
          </a:xfrm>
          <a:custGeom>
            <a:avLst/>
            <a:gdLst/>
            <a:ahLst/>
            <a:cxnLst>
              <a:cxn ang="0">
                <a:pos x="wd2" y="hd2"/>
              </a:cxn>
              <a:cxn ang="5400000">
                <a:pos x="wd2" y="hd2"/>
              </a:cxn>
              <a:cxn ang="10800000">
                <a:pos x="wd2" y="hd2"/>
              </a:cxn>
              <a:cxn ang="16200000">
                <a:pos x="wd2" y="hd2"/>
              </a:cxn>
            </a:cxnLst>
            <a:rect l="0" t="0" r="r" b="b"/>
            <a:pathLst>
              <a:path w="21600" h="21600" extrusionOk="0">
                <a:moveTo>
                  <a:pt x="13877" y="18"/>
                </a:moveTo>
                <a:lnTo>
                  <a:pt x="21600" y="8941"/>
                </a:lnTo>
                <a:lnTo>
                  <a:pt x="10631" y="21600"/>
                </a:lnTo>
                <a:lnTo>
                  <a:pt x="0" y="9268"/>
                </a:lnTo>
                <a:lnTo>
                  <a:pt x="0" y="0"/>
                </a:lnTo>
                <a:lnTo>
                  <a:pt x="13877" y="18"/>
                </a:lnTo>
                <a:close/>
              </a:path>
            </a:pathLst>
          </a:custGeom>
          <a:solidFill>
            <a:srgbClr val="5AA4DA"/>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1" name="Shape"/>
          <p:cNvSpPr/>
          <p:nvPr/>
        </p:nvSpPr>
        <p:spPr>
          <a:xfrm>
            <a:off x="-27980" y="6835584"/>
            <a:ext cx="8005580" cy="6921857"/>
          </a:xfrm>
          <a:custGeom>
            <a:avLst/>
            <a:gdLst/>
            <a:ahLst/>
            <a:cxnLst>
              <a:cxn ang="0">
                <a:pos x="wd2" y="hd2"/>
              </a:cxn>
              <a:cxn ang="5400000">
                <a:pos x="wd2" y="hd2"/>
              </a:cxn>
              <a:cxn ang="10800000">
                <a:pos x="wd2" y="hd2"/>
              </a:cxn>
              <a:cxn ang="16200000">
                <a:pos x="wd2" y="hd2"/>
              </a:cxn>
            </a:cxnLst>
            <a:rect l="0" t="0" r="r" b="b"/>
            <a:pathLst>
              <a:path w="21600" h="21600" extrusionOk="0">
                <a:moveTo>
                  <a:pt x="0" y="12392"/>
                </a:moveTo>
                <a:lnTo>
                  <a:pt x="10635" y="0"/>
                </a:lnTo>
                <a:lnTo>
                  <a:pt x="21600" y="12710"/>
                </a:lnTo>
                <a:lnTo>
                  <a:pt x="13715" y="21600"/>
                </a:lnTo>
                <a:lnTo>
                  <a:pt x="19" y="21600"/>
                </a:lnTo>
                <a:lnTo>
                  <a:pt x="0" y="12392"/>
                </a:lnTo>
                <a:close/>
              </a:path>
            </a:pathLst>
          </a:custGeom>
          <a:solidFill>
            <a:srgbClr val="3E4D61"/>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2" name="Triangle"/>
          <p:cNvSpPr/>
          <p:nvPr/>
        </p:nvSpPr>
        <p:spPr>
          <a:xfrm>
            <a:off x="3907383" y="2803987"/>
            <a:ext cx="4064745" cy="8101119"/>
          </a:xfrm>
          <a:custGeom>
            <a:avLst/>
            <a:gdLst/>
            <a:ahLst/>
            <a:cxnLst>
              <a:cxn ang="0">
                <a:pos x="wd2" y="hd2"/>
              </a:cxn>
              <a:cxn ang="5400000">
                <a:pos x="wd2" y="hd2"/>
              </a:cxn>
              <a:cxn ang="10800000">
                <a:pos x="wd2" y="hd2"/>
              </a:cxn>
              <a:cxn ang="16200000">
                <a:pos x="wd2" y="hd2"/>
              </a:cxn>
            </a:cxnLst>
            <a:rect l="0" t="0" r="r" b="b"/>
            <a:pathLst>
              <a:path w="21600" h="21600" extrusionOk="0">
                <a:moveTo>
                  <a:pt x="21468" y="0"/>
                </a:moveTo>
                <a:lnTo>
                  <a:pt x="21600" y="21600"/>
                </a:lnTo>
                <a:lnTo>
                  <a:pt x="0" y="10766"/>
                </a:lnTo>
                <a:lnTo>
                  <a:pt x="21468" y="0"/>
                </a:lnTo>
                <a:close/>
              </a:path>
            </a:pathLst>
          </a:custGeom>
          <a:solidFill>
            <a:srgbClr val="4B90C2"/>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3" name="Triangle"/>
          <p:cNvSpPr/>
          <p:nvPr/>
        </p:nvSpPr>
        <p:spPr>
          <a:xfrm>
            <a:off x="4981241" y="10887670"/>
            <a:ext cx="5902589" cy="2945041"/>
          </a:xfrm>
          <a:custGeom>
            <a:avLst/>
            <a:gdLst/>
            <a:ahLst/>
            <a:cxnLst>
              <a:cxn ang="0">
                <a:pos x="wd2" y="hd2"/>
              </a:cxn>
              <a:cxn ang="5400000">
                <a:pos x="wd2" y="hd2"/>
              </a:cxn>
              <a:cxn ang="10800000">
                <a:pos x="wd2" y="hd2"/>
              </a:cxn>
              <a:cxn ang="16200000">
                <a:pos x="wd2" y="hd2"/>
              </a:cxn>
            </a:cxnLst>
            <a:rect l="0" t="0" r="r" b="b"/>
            <a:pathLst>
              <a:path w="21600" h="21600" extrusionOk="0">
                <a:moveTo>
                  <a:pt x="10905" y="0"/>
                </a:moveTo>
                <a:lnTo>
                  <a:pt x="21600" y="21600"/>
                </a:lnTo>
                <a:lnTo>
                  <a:pt x="0" y="21529"/>
                </a:lnTo>
                <a:lnTo>
                  <a:pt x="10905" y="0"/>
                </a:lnTo>
                <a:close/>
              </a:path>
            </a:pathLst>
          </a:custGeom>
          <a:solidFill>
            <a:srgbClr val="C1C4C7"/>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34" name="Triangle"/>
          <p:cNvSpPr/>
          <p:nvPr/>
        </p:nvSpPr>
        <p:spPr>
          <a:xfrm rot="13500000">
            <a:off x="6262770" y="2167484"/>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46971"/>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5" name="Triangle"/>
          <p:cNvSpPr/>
          <p:nvPr/>
        </p:nvSpPr>
        <p:spPr>
          <a:xfrm rot="13500000">
            <a:off x="5303774" y="3108981"/>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6" name="Triangle"/>
          <p:cNvSpPr/>
          <p:nvPr/>
        </p:nvSpPr>
        <p:spPr>
          <a:xfrm rot="13500000">
            <a:off x="5303774" y="123367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7" name="Triangle"/>
          <p:cNvSpPr/>
          <p:nvPr/>
        </p:nvSpPr>
        <p:spPr>
          <a:xfrm rot="13500000">
            <a:off x="4368834" y="4046633"/>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8" name="Triangle"/>
          <p:cNvSpPr/>
          <p:nvPr/>
        </p:nvSpPr>
        <p:spPr>
          <a:xfrm rot="13500000">
            <a:off x="4368834" y="2171328"/>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 name="Triangle"/>
          <p:cNvSpPr/>
          <p:nvPr/>
        </p:nvSpPr>
        <p:spPr>
          <a:xfrm rot="13500000">
            <a:off x="4368834" y="32060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65466"/>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 name="Triangle"/>
          <p:cNvSpPr/>
          <p:nvPr/>
        </p:nvSpPr>
        <p:spPr>
          <a:xfrm rot="13500000">
            <a:off x="3433893" y="4971994"/>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1" name="Triangle"/>
          <p:cNvSpPr/>
          <p:nvPr/>
        </p:nvSpPr>
        <p:spPr>
          <a:xfrm rot="13500000">
            <a:off x="3433893" y="3096689"/>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65466"/>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2" name="Triangle"/>
          <p:cNvSpPr/>
          <p:nvPr/>
        </p:nvSpPr>
        <p:spPr>
          <a:xfrm rot="13500000">
            <a:off x="3433893" y="1245967"/>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70307"/>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3" name="Triangle"/>
          <p:cNvSpPr/>
          <p:nvPr/>
        </p:nvSpPr>
        <p:spPr>
          <a:xfrm rot="13500000">
            <a:off x="3433893" y="-604755"/>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4" name="Triangle"/>
          <p:cNvSpPr/>
          <p:nvPr/>
        </p:nvSpPr>
        <p:spPr>
          <a:xfrm rot="13500000">
            <a:off x="2474898" y="4034342"/>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5" name="Triangle"/>
          <p:cNvSpPr/>
          <p:nvPr/>
        </p:nvSpPr>
        <p:spPr>
          <a:xfrm rot="13500000">
            <a:off x="2474898" y="2159037"/>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6" name="Triangle"/>
          <p:cNvSpPr/>
          <p:nvPr/>
        </p:nvSpPr>
        <p:spPr>
          <a:xfrm rot="13500000">
            <a:off x="2474898" y="308315"/>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7" name="Triangle"/>
          <p:cNvSpPr/>
          <p:nvPr/>
        </p:nvSpPr>
        <p:spPr>
          <a:xfrm rot="13500000">
            <a:off x="1515902" y="3108981"/>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70307"/>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8" name="Triangle"/>
          <p:cNvSpPr/>
          <p:nvPr/>
        </p:nvSpPr>
        <p:spPr>
          <a:xfrm rot="13500000">
            <a:off x="1515902" y="123367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9" name="Triangle"/>
          <p:cNvSpPr/>
          <p:nvPr/>
        </p:nvSpPr>
        <p:spPr>
          <a:xfrm rot="13500000">
            <a:off x="1515902" y="-61704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70307"/>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0" name="Triangle"/>
          <p:cNvSpPr/>
          <p:nvPr/>
        </p:nvSpPr>
        <p:spPr>
          <a:xfrm rot="13500000">
            <a:off x="579617" y="2158220"/>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10560"/>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1" name="Triangle"/>
          <p:cNvSpPr/>
          <p:nvPr/>
        </p:nvSpPr>
        <p:spPr>
          <a:xfrm rot="13500000">
            <a:off x="579617" y="282915"/>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65466"/>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2" name="Triangle"/>
          <p:cNvSpPr/>
          <p:nvPr/>
        </p:nvSpPr>
        <p:spPr>
          <a:xfrm rot="13500000">
            <a:off x="-402090" y="125907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70307"/>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3" name="Triangle"/>
          <p:cNvSpPr/>
          <p:nvPr/>
        </p:nvSpPr>
        <p:spPr>
          <a:xfrm rot="13500000">
            <a:off x="-402090" y="-57894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4B90C2">
              <a:alpha val="23704"/>
            </a:srgbClr>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54" name="Company…"/>
          <p:cNvSpPr txBox="1">
            <a:spLocks noGrp="1"/>
          </p:cNvSpPr>
          <p:nvPr>
            <p:ph type="title" idx="4294967295"/>
          </p:nvPr>
        </p:nvSpPr>
        <p:spPr>
          <a:xfrm>
            <a:off x="11814110" y="3035325"/>
            <a:ext cx="10358018" cy="2843255"/>
          </a:xfrm>
          <a:prstGeom prst="rect">
            <a:avLst/>
          </a:prstGeom>
          <a:solidFill>
            <a:schemeClr val="accent1">
              <a:lumMod val="20000"/>
              <a:lumOff val="80000"/>
            </a:schemeClr>
          </a:solidFill>
        </p:spPr>
        <p:txBody>
          <a:bodyPr/>
          <a:lstStyle/>
          <a:p>
            <a:r>
              <a:rPr lang="ru-RU" dirty="0">
                <a:solidFill>
                  <a:schemeClr val="accent1"/>
                </a:solidFill>
              </a:rPr>
              <a:t>Профессия и речь</a:t>
            </a:r>
            <a:r>
              <a:rPr lang="ru-RU" dirty="0"/>
              <a:t>	</a:t>
            </a:r>
            <a:endParaRPr dirty="0"/>
          </a:p>
        </p:txBody>
      </p:sp>
      <p:sp>
        <p:nvSpPr>
          <p:cNvPr id="56" name="Line"/>
          <p:cNvSpPr/>
          <p:nvPr/>
        </p:nvSpPr>
        <p:spPr>
          <a:xfrm>
            <a:off x="12105694" y="9657323"/>
            <a:ext cx="7221656" cy="1"/>
          </a:xfrm>
          <a:prstGeom prst="line">
            <a:avLst/>
          </a:prstGeom>
          <a:ln w="25400">
            <a:solidFill>
              <a:srgbClr val="C1C4C7"/>
            </a:solidFill>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 name="TextBox 1">
            <a:extLst>
              <a:ext uri="{FF2B5EF4-FFF2-40B4-BE49-F238E27FC236}">
                <a16:creationId xmlns:a16="http://schemas.microsoft.com/office/drawing/2014/main" id="{6A0FEA55-D73A-4D32-9DFE-B854FC85244F}"/>
              </a:ext>
            </a:extLst>
          </p:cNvPr>
          <p:cNvSpPr txBox="1"/>
          <p:nvPr/>
        </p:nvSpPr>
        <p:spPr>
          <a:xfrm>
            <a:off x="10178564" y="11653017"/>
            <a:ext cx="14085277" cy="7345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ru-RU" sz="4400" i="1" dirty="0" err="1">
                <a:solidFill>
                  <a:schemeClr val="bg2"/>
                </a:solidFill>
              </a:rPr>
              <a:t>Шляхова</a:t>
            </a:r>
            <a:r>
              <a:rPr lang="ru-RU" sz="4400" i="1" dirty="0">
                <a:solidFill>
                  <a:schemeClr val="bg2"/>
                </a:solidFill>
              </a:rPr>
              <a:t> Светлана Александровна (МАОУ «Лицей №11», г. </a:t>
            </a:r>
            <a:r>
              <a:rPr lang="ru-RU" sz="4400" i="1" dirty="0" err="1">
                <a:solidFill>
                  <a:schemeClr val="bg2"/>
                </a:solidFill>
              </a:rPr>
              <a:t>Ростов</a:t>
            </a:r>
            <a:r>
              <a:rPr lang="ru-RU" sz="4400" i="1" dirty="0">
                <a:solidFill>
                  <a:schemeClr val="bg2"/>
                </a:solidFill>
              </a:rPr>
              <a:t>-на-Дону),</a:t>
            </a:r>
            <a:endParaRPr lang="ru-RU" sz="4400" dirty="0">
              <a:solidFill>
                <a:schemeClr val="bg2"/>
              </a:solidFill>
            </a:endParaRPr>
          </a:p>
          <a:p>
            <a:r>
              <a:rPr lang="ru-RU" sz="4400" i="1" dirty="0">
                <a:solidFill>
                  <a:schemeClr val="bg2"/>
                </a:solidFill>
              </a:rPr>
              <a:t>Медведева Людмила Григорьевна (МАОУ «Лицей №11», г. </a:t>
            </a:r>
            <a:r>
              <a:rPr lang="ru-RU" sz="4400" i="1" dirty="0" err="1">
                <a:solidFill>
                  <a:schemeClr val="bg2"/>
                </a:solidFill>
              </a:rPr>
              <a:t>Ростов</a:t>
            </a:r>
            <a:r>
              <a:rPr lang="ru-RU" sz="4400" i="1" dirty="0">
                <a:solidFill>
                  <a:schemeClr val="bg2"/>
                </a:solidFill>
              </a:rPr>
              <a:t>-на-Дону)</a:t>
            </a:r>
            <a:endParaRPr lang="ru-RU" sz="4400" dirty="0">
              <a:solidFill>
                <a:schemeClr val="bg2"/>
              </a:solidFill>
            </a:endParaRPr>
          </a:p>
        </p:txBody>
      </p:sp>
      <p:sp>
        <p:nvSpPr>
          <p:cNvPr id="55" name="TextBox 54">
            <a:extLst>
              <a:ext uri="{FF2B5EF4-FFF2-40B4-BE49-F238E27FC236}">
                <a16:creationId xmlns:a16="http://schemas.microsoft.com/office/drawing/2014/main" id="{BC99185F-2029-4DDC-86E3-2D4141EEB407}"/>
              </a:ext>
            </a:extLst>
          </p:cNvPr>
          <p:cNvSpPr txBox="1"/>
          <p:nvPr/>
        </p:nvSpPr>
        <p:spPr>
          <a:xfrm>
            <a:off x="10883830" y="7064198"/>
            <a:ext cx="13084001" cy="383694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ru-RU" sz="5400" b="1" dirty="0">
                <a:solidFill>
                  <a:schemeClr val="tx2">
                    <a:lumMod val="10000"/>
                  </a:schemeClr>
                </a:solidFill>
              </a:rPr>
              <a:t>Учебный проект: </a:t>
            </a:r>
            <a:r>
              <a:rPr lang="ru-RU" sz="5400" dirty="0">
                <a:solidFill>
                  <a:schemeClr val="tx2">
                    <a:lumMod val="10000"/>
                  </a:schemeClr>
                </a:solidFill>
              </a:rPr>
              <a:t>родной русский язык</a:t>
            </a:r>
          </a:p>
          <a:p>
            <a:endParaRPr lang="ru-RU" sz="5400" dirty="0">
              <a:solidFill>
                <a:schemeClr val="tx2">
                  <a:lumMod val="10000"/>
                </a:schemeClr>
              </a:solidFill>
            </a:endParaRPr>
          </a:p>
          <a:p>
            <a:r>
              <a:rPr lang="ru-RU" sz="5400" b="1" dirty="0">
                <a:solidFill>
                  <a:schemeClr val="tx2">
                    <a:lumMod val="10000"/>
                  </a:schemeClr>
                </a:solidFill>
              </a:rPr>
              <a:t>Предметные области: </a:t>
            </a:r>
            <a:r>
              <a:rPr lang="ru-RU" sz="5400" dirty="0">
                <a:solidFill>
                  <a:schemeClr val="tx2">
                    <a:lumMod val="10000"/>
                  </a:schemeClr>
                </a:solidFill>
              </a:rPr>
              <a:t>русский язык, литература, история, обществознание</a:t>
            </a:r>
          </a:p>
          <a:p>
            <a:endParaRPr lang="ru-RU" sz="5400" dirty="0">
              <a:solidFill>
                <a:schemeClr val="tx2">
                  <a:lumMod val="10000"/>
                </a:schemeClr>
              </a:solidFill>
            </a:endParaRPr>
          </a:p>
          <a:p>
            <a:r>
              <a:rPr lang="ru-RU" sz="5400" b="1" dirty="0">
                <a:solidFill>
                  <a:schemeClr val="tx2">
                    <a:lumMod val="10000"/>
                  </a:schemeClr>
                </a:solidFill>
              </a:rPr>
              <a:t>Тип проекта:</a:t>
            </a:r>
            <a:r>
              <a:rPr lang="ru-RU" sz="5400" dirty="0">
                <a:solidFill>
                  <a:schemeClr val="tx2">
                    <a:lumMod val="10000"/>
                  </a:schemeClr>
                </a:solidFill>
              </a:rPr>
              <a:t> информационно-исследовательский</a:t>
            </a:r>
            <a:endParaRPr lang="ru-RU" sz="5400" b="1" dirty="0">
              <a:solidFill>
                <a:schemeClr val="tx2">
                  <a:lumMod val="10000"/>
                </a:schemeClr>
              </a:solidFill>
            </a:endParaRPr>
          </a:p>
          <a:p>
            <a:endParaRPr lang="ru-RU" sz="5400" b="1" dirty="0">
              <a:solidFill>
                <a:schemeClr val="tx2">
                  <a:lumMod val="10000"/>
                </a:schemeClr>
              </a:solidFill>
            </a:endParaRPr>
          </a:p>
          <a:p>
            <a:r>
              <a:rPr lang="ru-RU" sz="5400" b="1" dirty="0">
                <a:solidFill>
                  <a:schemeClr val="tx2">
                    <a:lumMod val="10000"/>
                  </a:schemeClr>
                </a:solidFill>
              </a:rPr>
              <a:t> Категория обучающихся: </a:t>
            </a:r>
            <a:r>
              <a:rPr lang="ru-RU" sz="5400" dirty="0">
                <a:solidFill>
                  <a:schemeClr val="tx2">
                    <a:lumMod val="10000"/>
                  </a:schemeClr>
                </a:solidFill>
              </a:rPr>
              <a:t>8 классы</a:t>
            </a:r>
            <a:endParaRPr lang="ru-RU" sz="4400" dirty="0">
              <a:solidFill>
                <a:schemeClr val="bg2"/>
              </a:solidFill>
            </a:endParaRPr>
          </a:p>
          <a:p>
            <a:endParaRPr lang="ru-RU" sz="4400" dirty="0">
              <a:solidFill>
                <a:schemeClr val="bg2"/>
              </a:solidFill>
            </a:endParaRPr>
          </a:p>
          <a:p>
            <a:endParaRPr kumimoji="0" lang="ru-RU" sz="4400" b="0" i="0" u="none" strike="noStrike" cap="none" spc="0" normalizeH="0" baseline="42857" dirty="0">
              <a:ln>
                <a:noFill/>
              </a:ln>
              <a:solidFill>
                <a:schemeClr val="bg2"/>
              </a:solidFill>
              <a:effectLst/>
              <a:uFillTx/>
              <a:sym typeface="Roboto Regular"/>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icture Placeholder 19"/>
          <p:cNvSpPr>
            <a:spLocks noGrp="1"/>
          </p:cNvSpPr>
          <p:nvPr>
            <p:ph type="pic" sz="quarter" idx="14"/>
          </p:nvPr>
        </p:nvSpPr>
        <p:spPr>
          <a:xfrm>
            <a:off x="13034097" y="2974885"/>
            <a:ext cx="5694875" cy="7766231"/>
          </a:xfrm>
          <a:solidFill>
            <a:schemeClr val="accent1">
              <a:lumMod val="40000"/>
              <a:lumOff val="60000"/>
            </a:schemeClr>
          </a:solidFill>
        </p:spPr>
      </p:sp>
      <p:sp>
        <p:nvSpPr>
          <p:cNvPr id="36" name="Picture Placeholder 19"/>
          <p:cNvSpPr>
            <a:spLocks noGrp="1"/>
          </p:cNvSpPr>
          <p:nvPr>
            <p:ph type="pic" sz="quarter" idx="14"/>
          </p:nvPr>
        </p:nvSpPr>
        <p:spPr>
          <a:xfrm>
            <a:off x="18728881" y="2974885"/>
            <a:ext cx="5694875" cy="7766231"/>
          </a:xfrm>
          <a:solidFill>
            <a:schemeClr val="accent1">
              <a:lumMod val="60000"/>
              <a:lumOff val="40000"/>
            </a:schemeClr>
          </a:solidFill>
        </p:spPr>
      </p:sp>
      <p:sp>
        <p:nvSpPr>
          <p:cNvPr id="407"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
        <p:nvSpPr>
          <p:cNvPr id="39" name="Picture Placeholder 19"/>
          <p:cNvSpPr>
            <a:spLocks noGrp="1"/>
          </p:cNvSpPr>
          <p:nvPr>
            <p:ph type="pic" sz="quarter" idx="14"/>
          </p:nvPr>
        </p:nvSpPr>
        <p:spPr>
          <a:xfrm>
            <a:off x="7358787" y="2974884"/>
            <a:ext cx="5694875" cy="7766231"/>
          </a:xfrm>
          <a:solidFill>
            <a:schemeClr val="accent1">
              <a:lumMod val="20000"/>
              <a:lumOff val="80000"/>
            </a:schemeClr>
          </a:solidFill>
        </p:spPr>
      </p:sp>
      <p:sp>
        <p:nvSpPr>
          <p:cNvPr id="412" name="Rectangle"/>
          <p:cNvSpPr/>
          <p:nvPr/>
        </p:nvSpPr>
        <p:spPr>
          <a:xfrm>
            <a:off x="-26406" y="1243787"/>
            <a:ext cx="7404939" cy="11228426"/>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13" name="Lorem ipsum dolor adipiscing elit, sed do eiusmod tempor incididunt ut labore et dolore magna commodo consequat."/>
          <p:cNvSpPr txBox="1"/>
          <p:nvPr/>
        </p:nvSpPr>
        <p:spPr>
          <a:xfrm>
            <a:off x="1" y="5470525"/>
            <a:ext cx="7339268" cy="157992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nSpc>
                <a:spcPct val="80000"/>
              </a:lnSpc>
              <a:defRPr sz="4800" baseline="25000">
                <a:solidFill>
                  <a:srgbClr val="FFFFFF"/>
                </a:solidFill>
              </a:defRPr>
            </a:lvl1pPr>
          </a:lstStyle>
          <a:p>
            <a:pPr algn="ctr">
              <a:lnSpc>
                <a:spcPct val="100000"/>
              </a:lnSpc>
            </a:pPr>
            <a:r>
              <a:rPr lang="ru-RU" sz="7200" b="1" dirty="0"/>
              <a:t>ПОДГОТОВИТЕЛЬНЫЙ  ЭТАП</a:t>
            </a:r>
            <a:endParaRPr sz="7200" b="1" dirty="0"/>
          </a:p>
        </p:txBody>
      </p:sp>
      <p:sp>
        <p:nvSpPr>
          <p:cNvPr id="414" name=".01"/>
          <p:cNvSpPr txBox="1"/>
          <p:nvPr/>
        </p:nvSpPr>
        <p:spPr>
          <a:xfrm>
            <a:off x="846087" y="2672333"/>
            <a:ext cx="2240998" cy="218008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nSpc>
                <a:spcPct val="90000"/>
              </a:lnSpc>
              <a:defRPr sz="15000" baseline="0">
                <a:solidFill>
                  <a:srgbClr val="FFFFFF"/>
                </a:solidFill>
              </a:defRPr>
            </a:lvl1pPr>
          </a:lstStyle>
          <a:p>
            <a:r>
              <a:rPr dirty="0"/>
              <a:t>01</a:t>
            </a:r>
          </a:p>
        </p:txBody>
      </p:sp>
      <p:sp>
        <p:nvSpPr>
          <p:cNvPr id="2" name="Прямоугольник 1">
            <a:extLst>
              <a:ext uri="{FF2B5EF4-FFF2-40B4-BE49-F238E27FC236}">
                <a16:creationId xmlns:a16="http://schemas.microsoft.com/office/drawing/2014/main" id="{E6F09DAE-D844-459F-9CF0-B68CFE00E51A}"/>
              </a:ext>
            </a:extLst>
          </p:cNvPr>
          <p:cNvSpPr/>
          <p:nvPr/>
        </p:nvSpPr>
        <p:spPr>
          <a:xfrm>
            <a:off x="7378533" y="3467951"/>
            <a:ext cx="5391427" cy="2001253"/>
          </a:xfrm>
          <a:prstGeom prst="rect">
            <a:avLst/>
          </a:prstGeom>
        </p:spPr>
        <p:txBody>
          <a:bodyPr wrap="square">
            <a:spAutoFit/>
          </a:bodyPr>
          <a:lstStyle/>
          <a:p>
            <a:pPr algn="ctr"/>
            <a:r>
              <a:rPr lang="ru-RU" sz="6600" b="1" dirty="0">
                <a:solidFill>
                  <a:schemeClr val="accent1">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Определяется направление будущего исследования</a:t>
            </a:r>
            <a:endParaRPr lang="ru-RU" sz="6600" dirty="0">
              <a:solidFill>
                <a:schemeClr val="accent1">
                  <a:lumMod val="75000"/>
                </a:schemeClr>
              </a:solidFill>
            </a:endParaRPr>
          </a:p>
        </p:txBody>
      </p:sp>
      <p:sp>
        <p:nvSpPr>
          <p:cNvPr id="3" name="Прямоугольник 2">
            <a:extLst>
              <a:ext uri="{FF2B5EF4-FFF2-40B4-BE49-F238E27FC236}">
                <a16:creationId xmlns:a16="http://schemas.microsoft.com/office/drawing/2014/main" id="{AB6AFB75-AC9C-4031-8A48-A56E9E3757BC}"/>
              </a:ext>
            </a:extLst>
          </p:cNvPr>
          <p:cNvSpPr/>
          <p:nvPr/>
        </p:nvSpPr>
        <p:spPr>
          <a:xfrm>
            <a:off x="7642670" y="6308289"/>
            <a:ext cx="5497501" cy="3593741"/>
          </a:xfrm>
          <a:prstGeom prst="rect">
            <a:avLst/>
          </a:prstGeom>
        </p:spPr>
        <p:txBody>
          <a:bodyPr wrap="square">
            <a:spAutoFit/>
          </a:bodyPr>
          <a:lstStyle/>
          <a:p>
            <a:r>
              <a:rPr lang="ru-RU" sz="54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-Насколько общество заинтересовано в решении этой проблемы, насколько это важно, как это отражается?</a:t>
            </a:r>
            <a:endParaRPr lang="ru-RU" sz="5400" dirty="0">
              <a:solidFill>
                <a:schemeClr val="bg2">
                  <a:lumMod val="50000"/>
                </a:schemeClr>
              </a:solidFill>
              <a:latin typeface="Times New Roman" panose="02020603050405020304" pitchFamily="18" charset="0"/>
              <a:ea typeface="Times New Roman" panose="02020603050405020304" pitchFamily="18" charset="0"/>
            </a:endParaRPr>
          </a:p>
          <a:p>
            <a:endParaRPr lang="ru-RU" sz="54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sz="54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-Есть ли доступные материалы по теме, каково их количество?</a:t>
            </a:r>
            <a:endParaRPr lang="ru-RU" sz="5400" dirty="0">
              <a:solidFill>
                <a:schemeClr val="bg2">
                  <a:lumMod val="50000"/>
                </a:schemeClr>
              </a:solidFill>
              <a:latin typeface="Times New Roman" panose="02020603050405020304" pitchFamily="18" charset="0"/>
              <a:ea typeface="Times New Roman" panose="02020603050405020304" pitchFamily="18" charset="0"/>
            </a:endParaRPr>
          </a:p>
        </p:txBody>
      </p:sp>
      <p:sp>
        <p:nvSpPr>
          <p:cNvPr id="11" name="Прямоугольник 10">
            <a:extLst>
              <a:ext uri="{FF2B5EF4-FFF2-40B4-BE49-F238E27FC236}">
                <a16:creationId xmlns:a16="http://schemas.microsoft.com/office/drawing/2014/main" id="{D23210F1-4A22-43F3-AC82-0CC4CD869B99}"/>
              </a:ext>
            </a:extLst>
          </p:cNvPr>
          <p:cNvSpPr/>
          <p:nvPr/>
        </p:nvSpPr>
        <p:spPr>
          <a:xfrm>
            <a:off x="13205385" y="3500613"/>
            <a:ext cx="5391427" cy="1053302"/>
          </a:xfrm>
          <a:prstGeom prst="rect">
            <a:avLst/>
          </a:prstGeom>
        </p:spPr>
        <p:txBody>
          <a:bodyPr wrap="square">
            <a:spAutoFit/>
          </a:bodyPr>
          <a:lstStyle/>
          <a:p>
            <a:pPr algn="ctr"/>
            <a:r>
              <a:rPr lang="ru-RU" sz="6600" b="1" dirty="0">
                <a:solidFill>
                  <a:schemeClr val="accent5">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Определяется сфера исследования</a:t>
            </a:r>
            <a:endParaRPr lang="ru-RU" sz="6600" dirty="0">
              <a:solidFill>
                <a:schemeClr val="accent5">
                  <a:lumMod val="75000"/>
                </a:schemeClr>
              </a:solidFill>
            </a:endParaRPr>
          </a:p>
        </p:txBody>
      </p:sp>
      <p:sp>
        <p:nvSpPr>
          <p:cNvPr id="12" name="Прямоугольник 11">
            <a:extLst>
              <a:ext uri="{FF2B5EF4-FFF2-40B4-BE49-F238E27FC236}">
                <a16:creationId xmlns:a16="http://schemas.microsoft.com/office/drawing/2014/main" id="{D3674FA7-E14B-468E-9417-5B8CCFC41D68}"/>
              </a:ext>
            </a:extLst>
          </p:cNvPr>
          <p:cNvSpPr/>
          <p:nvPr/>
        </p:nvSpPr>
        <p:spPr>
          <a:xfrm>
            <a:off x="13165345" y="5079643"/>
            <a:ext cx="5497501" cy="5532155"/>
          </a:xfrm>
          <a:prstGeom prst="rect">
            <a:avLst/>
          </a:prstGeom>
        </p:spPr>
        <p:txBody>
          <a:bodyPr wrap="square">
            <a:spAutoFit/>
          </a:bodyPr>
          <a:lstStyle/>
          <a:p>
            <a:r>
              <a:rPr lang="ru-RU" sz="5400" b="1" dirty="0">
                <a:solidFill>
                  <a:schemeClr val="bg2">
                    <a:lumMod val="50000"/>
                  </a:schemeClr>
                </a:solidFill>
              </a:rPr>
              <a:t>объект исследования</a:t>
            </a:r>
            <a:r>
              <a:rPr lang="ru-RU" sz="5400" dirty="0">
                <a:solidFill>
                  <a:schemeClr val="bg2">
                    <a:lumMod val="50000"/>
                  </a:schemeClr>
                </a:solidFill>
              </a:rPr>
              <a:t> – слова-профессионализмы;</a:t>
            </a:r>
          </a:p>
          <a:p>
            <a:pPr marL="685800" indent="-685800">
              <a:buFontTx/>
              <a:buChar char="-"/>
            </a:pPr>
            <a:endParaRPr lang="ru-RU" sz="5400" dirty="0">
              <a:solidFill>
                <a:schemeClr val="bg2">
                  <a:lumMod val="50000"/>
                </a:schemeClr>
              </a:solidFill>
            </a:endParaRPr>
          </a:p>
          <a:p>
            <a:r>
              <a:rPr lang="ru-RU" sz="5400" b="1" dirty="0">
                <a:solidFill>
                  <a:schemeClr val="bg2">
                    <a:lumMod val="50000"/>
                  </a:schemeClr>
                </a:solidFill>
              </a:rPr>
              <a:t>предмет исследования</a:t>
            </a:r>
            <a:r>
              <a:rPr lang="ru-RU" sz="5400" dirty="0">
                <a:solidFill>
                  <a:schemeClr val="bg2">
                    <a:lumMod val="50000"/>
                  </a:schemeClr>
                </a:solidFill>
              </a:rPr>
              <a:t> – среда и  способы применения профессионализмов;</a:t>
            </a:r>
          </a:p>
          <a:p>
            <a:endParaRPr lang="ru-RU" sz="5400" dirty="0">
              <a:solidFill>
                <a:schemeClr val="bg2">
                  <a:lumMod val="50000"/>
                </a:schemeClr>
              </a:solidFill>
            </a:endParaRPr>
          </a:p>
          <a:p>
            <a:r>
              <a:rPr lang="ru-RU" sz="5400" b="1" dirty="0">
                <a:solidFill>
                  <a:schemeClr val="bg2">
                    <a:lumMod val="50000"/>
                  </a:schemeClr>
                </a:solidFill>
              </a:rPr>
              <a:t>объектная область исследования – </a:t>
            </a:r>
            <a:r>
              <a:rPr lang="ru-RU" sz="5400" dirty="0">
                <a:solidFill>
                  <a:schemeClr val="bg2">
                    <a:lumMod val="50000"/>
                  </a:schemeClr>
                </a:solidFill>
              </a:rPr>
              <a:t>русский язык, литература, история, обществознание</a:t>
            </a:r>
            <a:endParaRPr lang="ru-RU" sz="5400" dirty="0">
              <a:solidFill>
                <a:schemeClr val="bg2">
                  <a:lumMod val="50000"/>
                </a:schemeClr>
              </a:solidFill>
              <a:latin typeface="Times New Roman" panose="02020603050405020304" pitchFamily="18" charset="0"/>
              <a:ea typeface="Times New Roman" panose="02020603050405020304" pitchFamily="18" charset="0"/>
            </a:endParaRPr>
          </a:p>
        </p:txBody>
      </p:sp>
      <p:sp>
        <p:nvSpPr>
          <p:cNvPr id="13" name="Прямоугольник 12">
            <a:extLst>
              <a:ext uri="{FF2B5EF4-FFF2-40B4-BE49-F238E27FC236}">
                <a16:creationId xmlns:a16="http://schemas.microsoft.com/office/drawing/2014/main" id="{55A92483-0BAC-4E72-9FD3-60A49497DC33}"/>
              </a:ext>
            </a:extLst>
          </p:cNvPr>
          <p:cNvSpPr/>
          <p:nvPr/>
        </p:nvSpPr>
        <p:spPr>
          <a:xfrm>
            <a:off x="18834955" y="3762375"/>
            <a:ext cx="5391427" cy="7215758"/>
          </a:xfrm>
          <a:prstGeom prst="rect">
            <a:avLst/>
          </a:prstGeom>
        </p:spPr>
        <p:txBody>
          <a:bodyPr wrap="square">
            <a:spAutoFit/>
          </a:bodyPr>
          <a:lstStyle/>
          <a:p>
            <a:pPr marL="857250" indent="-857250">
              <a:buFont typeface="Arial" panose="020B0604020202020204" pitchFamily="34" charset="0"/>
              <a:buChar char="•"/>
            </a:pPr>
            <a:r>
              <a:rPr lang="ru-RU" sz="66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Тема,</a:t>
            </a:r>
          </a:p>
          <a:p>
            <a:pPr marL="857250" indent="-857250">
              <a:buFont typeface="Arial" panose="020B0604020202020204" pitchFamily="34" charset="0"/>
              <a:buChar char="•"/>
            </a:pPr>
            <a:r>
              <a:rPr lang="ru-RU" sz="6600" b="1" dirty="0">
                <a:solidFill>
                  <a:schemeClr val="bg2">
                    <a:lumMod val="50000"/>
                  </a:schemeClr>
                </a:solidFill>
                <a:latin typeface="Times New Roman" panose="02020603050405020304" pitchFamily="18" charset="0"/>
                <a:cs typeface="Times New Roman" panose="02020603050405020304" pitchFamily="18" charset="0"/>
              </a:rPr>
              <a:t>цель,</a:t>
            </a:r>
          </a:p>
          <a:p>
            <a:pPr marL="857250" indent="-857250">
              <a:buFont typeface="Arial" panose="020B0604020202020204" pitchFamily="34" charset="0"/>
              <a:buChar char="•"/>
            </a:pPr>
            <a:r>
              <a:rPr lang="ru-RU" sz="6600" b="1" dirty="0">
                <a:solidFill>
                  <a:schemeClr val="bg2">
                    <a:lumMod val="50000"/>
                  </a:schemeClr>
                </a:solidFill>
                <a:latin typeface="Times New Roman" panose="02020603050405020304" pitchFamily="18" charset="0"/>
                <a:cs typeface="Times New Roman" panose="02020603050405020304" pitchFamily="18" charset="0"/>
              </a:rPr>
              <a:t>задачи,</a:t>
            </a:r>
          </a:p>
          <a:p>
            <a:pPr marL="857250" indent="-857250">
              <a:buFont typeface="Arial" panose="020B0604020202020204" pitchFamily="34" charset="0"/>
              <a:buChar char="•"/>
            </a:pPr>
            <a:r>
              <a:rPr lang="ru-RU" sz="6600" b="1" dirty="0">
                <a:solidFill>
                  <a:schemeClr val="bg2">
                    <a:lumMod val="50000"/>
                  </a:schemeClr>
                </a:solidFill>
                <a:latin typeface="Times New Roman" panose="02020603050405020304" pitchFamily="18" charset="0"/>
                <a:cs typeface="Times New Roman" panose="02020603050405020304" pitchFamily="18" charset="0"/>
              </a:rPr>
              <a:t>гипотеза,</a:t>
            </a:r>
          </a:p>
          <a:p>
            <a:pPr marL="857250" indent="-857250">
              <a:buFont typeface="Arial" panose="020B0604020202020204" pitchFamily="34" charset="0"/>
              <a:buChar char="•"/>
            </a:pPr>
            <a:r>
              <a:rPr lang="ru-RU" sz="6600" b="1" dirty="0">
                <a:solidFill>
                  <a:schemeClr val="bg2">
                    <a:lumMod val="50000"/>
                  </a:schemeClr>
                </a:solidFill>
                <a:latin typeface="Times New Roman" panose="02020603050405020304" pitchFamily="18" charset="0"/>
                <a:cs typeface="Times New Roman" panose="02020603050405020304" pitchFamily="18" charset="0"/>
              </a:rPr>
              <a:t>творческие группы,</a:t>
            </a:r>
          </a:p>
          <a:p>
            <a:pPr marL="857250" indent="-857250">
              <a:buFont typeface="Arial" panose="020B0604020202020204" pitchFamily="34" charset="0"/>
              <a:buChar char="•"/>
            </a:pPr>
            <a:r>
              <a:rPr lang="ru-RU" sz="6600" b="1" dirty="0">
                <a:solidFill>
                  <a:schemeClr val="bg2">
                    <a:lumMod val="50000"/>
                  </a:schemeClr>
                </a:solidFill>
                <a:latin typeface="Times New Roman" panose="02020603050405020304" pitchFamily="18" charset="0"/>
                <a:cs typeface="Times New Roman" panose="02020603050405020304" pitchFamily="18" charset="0"/>
              </a:rPr>
              <a:t>рекомендации, задания для групп,</a:t>
            </a:r>
          </a:p>
          <a:p>
            <a:pPr marL="857250" indent="-857250">
              <a:buFont typeface="Arial" panose="020B0604020202020204" pitchFamily="34" charset="0"/>
              <a:buChar char="•"/>
            </a:pPr>
            <a:r>
              <a:rPr lang="ru-RU" sz="6600" b="1" dirty="0">
                <a:solidFill>
                  <a:schemeClr val="bg2">
                    <a:lumMod val="50000"/>
                  </a:schemeClr>
                </a:solidFill>
                <a:latin typeface="Times New Roman" panose="02020603050405020304" pitchFamily="18" charset="0"/>
                <a:cs typeface="Times New Roman" panose="02020603050405020304" pitchFamily="18" charset="0"/>
              </a:rPr>
              <a:t>подбор языкового материала, </a:t>
            </a:r>
          </a:p>
          <a:p>
            <a:pPr marL="857250" indent="-857250">
              <a:buFont typeface="Arial" panose="020B0604020202020204" pitchFamily="34" charset="0"/>
              <a:buChar char="•"/>
            </a:pPr>
            <a:r>
              <a:rPr lang="ru-RU" sz="6600" b="1" dirty="0">
                <a:solidFill>
                  <a:schemeClr val="bg2">
                    <a:lumMod val="50000"/>
                  </a:schemeClr>
                </a:solidFill>
                <a:latin typeface="Times New Roman" panose="02020603050405020304" pitchFamily="18" charset="0"/>
                <a:cs typeface="Times New Roman" panose="02020603050405020304" pitchFamily="18" charset="0"/>
              </a:rPr>
              <a:t>форма отчёта, проектный продукт</a:t>
            </a:r>
          </a:p>
        </p:txBody>
      </p:sp>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
        <p:nvSpPr>
          <p:cNvPr id="371" name="Circle"/>
          <p:cNvSpPr/>
          <p:nvPr/>
        </p:nvSpPr>
        <p:spPr>
          <a:xfrm>
            <a:off x="727175" y="2665173"/>
            <a:ext cx="4416646" cy="3679112"/>
          </a:xfrm>
          <a:prstGeom prst="ellipse">
            <a:avLst/>
          </a:pr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72" name="01"/>
          <p:cNvSpPr txBox="1"/>
          <p:nvPr/>
        </p:nvSpPr>
        <p:spPr>
          <a:xfrm>
            <a:off x="1068159" y="4134827"/>
            <a:ext cx="3833600" cy="85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9000" baseline="0">
                <a:solidFill>
                  <a:srgbClr val="FFFFFF"/>
                </a:solidFill>
                <a:latin typeface="Roboto Medium"/>
                <a:ea typeface="Roboto Medium"/>
                <a:cs typeface="Roboto Medium"/>
                <a:sym typeface="Roboto Medium"/>
              </a:defRPr>
            </a:lvl1pPr>
          </a:lstStyle>
          <a:p>
            <a:r>
              <a:rPr lang="ru-RU" sz="5400" b="1" dirty="0"/>
              <a:t>Теоретики</a:t>
            </a:r>
            <a:endParaRPr sz="5400" b="1" dirty="0"/>
          </a:p>
        </p:txBody>
      </p:sp>
      <p:sp>
        <p:nvSpPr>
          <p:cNvPr id="377" name="Circle"/>
          <p:cNvSpPr/>
          <p:nvPr/>
        </p:nvSpPr>
        <p:spPr>
          <a:xfrm>
            <a:off x="6568271" y="2816733"/>
            <a:ext cx="4416646" cy="3679112"/>
          </a:xfrm>
          <a:prstGeom prst="ellipse">
            <a:avLst/>
          </a:pr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78" name="02"/>
          <p:cNvSpPr txBox="1"/>
          <p:nvPr/>
        </p:nvSpPr>
        <p:spPr>
          <a:xfrm>
            <a:off x="6448753" y="4273326"/>
            <a:ext cx="4571133" cy="7119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9000" baseline="0">
                <a:solidFill>
                  <a:srgbClr val="FFFFFF"/>
                </a:solidFill>
                <a:latin typeface="Roboto Medium"/>
                <a:ea typeface="Roboto Medium"/>
                <a:cs typeface="Roboto Medium"/>
                <a:sym typeface="Roboto Medium"/>
              </a:defRPr>
            </a:lvl1pPr>
          </a:lstStyle>
          <a:p>
            <a:r>
              <a:rPr lang="ru-RU" sz="4400" b="1" dirty="0"/>
              <a:t>Библиографы</a:t>
            </a:r>
            <a:endParaRPr sz="4400" b="1" dirty="0"/>
          </a:p>
        </p:txBody>
      </p:sp>
      <p:sp>
        <p:nvSpPr>
          <p:cNvPr id="383" name="Circle"/>
          <p:cNvSpPr/>
          <p:nvPr/>
        </p:nvSpPr>
        <p:spPr>
          <a:xfrm>
            <a:off x="12380871" y="2635116"/>
            <a:ext cx="4416646" cy="3679112"/>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84" name="03"/>
          <p:cNvSpPr txBox="1"/>
          <p:nvPr/>
        </p:nvSpPr>
        <p:spPr>
          <a:xfrm>
            <a:off x="12380871" y="4037877"/>
            <a:ext cx="4416646" cy="7673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9000" baseline="0">
                <a:solidFill>
                  <a:srgbClr val="FFFFFF"/>
                </a:solidFill>
                <a:latin typeface="Roboto Medium"/>
                <a:ea typeface="Roboto Medium"/>
                <a:cs typeface="Roboto Medium"/>
                <a:sym typeface="Roboto Medium"/>
              </a:defRPr>
            </a:lvl1pPr>
          </a:lstStyle>
          <a:p>
            <a:r>
              <a:rPr lang="ru-RU" sz="4800" b="1" dirty="0"/>
              <a:t>Грамматисты</a:t>
            </a:r>
            <a:endParaRPr sz="4800" b="1" dirty="0"/>
          </a:p>
        </p:txBody>
      </p:sp>
      <p:sp>
        <p:nvSpPr>
          <p:cNvPr id="18" name="Circle">
            <a:extLst>
              <a:ext uri="{FF2B5EF4-FFF2-40B4-BE49-F238E27FC236}">
                <a16:creationId xmlns:a16="http://schemas.microsoft.com/office/drawing/2014/main" id="{C5E7CF03-DB4D-43A4-880F-EB4A93C6136B}"/>
              </a:ext>
            </a:extLst>
          </p:cNvPr>
          <p:cNvSpPr/>
          <p:nvPr/>
        </p:nvSpPr>
        <p:spPr>
          <a:xfrm>
            <a:off x="18193471" y="2609716"/>
            <a:ext cx="5122370" cy="3679112"/>
          </a:xfrm>
          <a:prstGeom prst="ellipse">
            <a:avLst/>
          </a:pr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9" name="02">
            <a:extLst>
              <a:ext uri="{FF2B5EF4-FFF2-40B4-BE49-F238E27FC236}">
                <a16:creationId xmlns:a16="http://schemas.microsoft.com/office/drawing/2014/main" id="{8E92968D-F264-4DCB-A2EC-014A84EA2D81}"/>
              </a:ext>
            </a:extLst>
          </p:cNvPr>
          <p:cNvSpPr txBox="1"/>
          <p:nvPr/>
        </p:nvSpPr>
        <p:spPr>
          <a:xfrm>
            <a:off x="18354345" y="4148734"/>
            <a:ext cx="4571133" cy="7119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9000" baseline="0">
                <a:solidFill>
                  <a:srgbClr val="FFFFFF"/>
                </a:solidFill>
                <a:latin typeface="Roboto Medium"/>
                <a:ea typeface="Roboto Medium"/>
                <a:cs typeface="Roboto Medium"/>
                <a:sym typeface="Roboto Medium"/>
              </a:defRPr>
            </a:lvl1pPr>
          </a:lstStyle>
          <a:p>
            <a:r>
              <a:rPr lang="ru-RU" sz="4400" b="1" dirty="0"/>
              <a:t>Знатоки РЯ</a:t>
            </a:r>
            <a:endParaRPr sz="4400" b="1" dirty="0"/>
          </a:p>
        </p:txBody>
      </p:sp>
      <p:pic>
        <p:nvPicPr>
          <p:cNvPr id="2050" name="Picture 2" descr="Советские ученые-теоретики» — Окна соцреализма">
            <a:extLst>
              <a:ext uri="{FF2B5EF4-FFF2-40B4-BE49-F238E27FC236}">
                <a16:creationId xmlns:a16="http://schemas.microsoft.com/office/drawing/2014/main" id="{0936A9DA-DFE8-47C7-80FF-5A1A5CDE03A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4890" y="7294832"/>
            <a:ext cx="4416646" cy="5896450"/>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a:extLst>
              <a:ext uri="{FF2B5EF4-FFF2-40B4-BE49-F238E27FC236}">
                <a16:creationId xmlns:a16="http://schemas.microsoft.com/office/drawing/2014/main" id="{81D19959-8BDB-4BFE-BDA7-A13FA1E86D6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90681" y="7371716"/>
            <a:ext cx="7054913" cy="4670353"/>
          </a:xfrm>
          <a:prstGeom prst="rect">
            <a:avLst/>
          </a:prstGeom>
        </p:spPr>
      </p:pic>
      <p:pic>
        <p:nvPicPr>
          <p:cNvPr id="2054" name="Picture 6" descr="Елицы: История слова κανών">
            <a:extLst>
              <a:ext uri="{FF2B5EF4-FFF2-40B4-BE49-F238E27FC236}">
                <a16:creationId xmlns:a16="http://schemas.microsoft.com/office/drawing/2014/main" id="{047B57C7-EA02-4C99-BD16-220F69DCB42D}"/>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192000" y="7361983"/>
            <a:ext cx="5896450" cy="600339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Дополнительная общеразвивающая программа «Знатоки русского языка»">
            <a:extLst>
              <a:ext uri="{FF2B5EF4-FFF2-40B4-BE49-F238E27FC236}">
                <a16:creationId xmlns:a16="http://schemas.microsoft.com/office/drawing/2014/main" id="{F6052B02-DAAE-4BAB-8176-850ECA059F02}"/>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a:off x="18134856" y="7371716"/>
            <a:ext cx="6132499" cy="46148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sp>
        <p:nvSpPr>
          <p:cNvPr id="144" name="Line"/>
          <p:cNvSpPr/>
          <p:nvPr/>
        </p:nvSpPr>
        <p:spPr>
          <a:xfrm>
            <a:off x="6383626" y="1290784"/>
            <a:ext cx="4170914" cy="10222550"/>
          </a:xfrm>
          <a:custGeom>
            <a:avLst/>
            <a:gdLst/>
            <a:ahLst/>
            <a:cxnLst>
              <a:cxn ang="0">
                <a:pos x="wd2" y="hd2"/>
              </a:cxn>
              <a:cxn ang="5400000">
                <a:pos x="wd2" y="hd2"/>
              </a:cxn>
              <a:cxn ang="10800000">
                <a:pos x="wd2" y="hd2"/>
              </a:cxn>
              <a:cxn ang="16200000">
                <a:pos x="wd2" y="hd2"/>
              </a:cxn>
            </a:cxnLst>
            <a:rect l="0" t="0" r="r" b="b"/>
            <a:pathLst>
              <a:path w="19591" h="21600" extrusionOk="0">
                <a:moveTo>
                  <a:pt x="19591" y="0"/>
                </a:moveTo>
                <a:cubicBezTo>
                  <a:pt x="10542" y="1165"/>
                  <a:pt x="3494" y="4366"/>
                  <a:pt x="990" y="8447"/>
                </a:cubicBezTo>
                <a:cubicBezTo>
                  <a:pt x="-2009" y="13336"/>
                  <a:pt x="1942" y="18552"/>
                  <a:pt x="10953" y="2160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5" name="Line"/>
          <p:cNvSpPr/>
          <p:nvPr/>
        </p:nvSpPr>
        <p:spPr>
          <a:xfrm>
            <a:off x="14084076" y="1328464"/>
            <a:ext cx="3919363" cy="10064527"/>
          </a:xfrm>
          <a:custGeom>
            <a:avLst/>
            <a:gdLst/>
            <a:ahLst/>
            <a:cxnLst>
              <a:cxn ang="0">
                <a:pos x="wd2" y="hd2"/>
              </a:cxn>
              <a:cxn ang="5400000">
                <a:pos x="wd2" y="hd2"/>
              </a:cxn>
              <a:cxn ang="10800000">
                <a:pos x="wd2" y="hd2"/>
              </a:cxn>
              <a:cxn ang="16200000">
                <a:pos x="wd2" y="hd2"/>
              </a:cxn>
            </a:cxnLst>
            <a:rect l="0" t="0" r="r" b="b"/>
            <a:pathLst>
              <a:path w="20719" h="21600" extrusionOk="0">
                <a:moveTo>
                  <a:pt x="9270" y="21600"/>
                </a:moveTo>
                <a:cubicBezTo>
                  <a:pt x="17351" y="18957"/>
                  <a:pt x="21600" y="14836"/>
                  <a:pt x="20565" y="10644"/>
                </a:cubicBezTo>
                <a:cubicBezTo>
                  <a:pt x="19365" y="5779"/>
                  <a:pt x="11353" y="1632"/>
                  <a:pt x="0" y="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6" name="Circle"/>
          <p:cNvSpPr/>
          <p:nvPr/>
        </p:nvSpPr>
        <p:spPr>
          <a:xfrm>
            <a:off x="6821661"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7" name="Circle"/>
          <p:cNvSpPr/>
          <p:nvPr/>
        </p:nvSpPr>
        <p:spPr>
          <a:xfrm>
            <a:off x="16141783"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8" name="Circle"/>
          <p:cNvSpPr/>
          <p:nvPr/>
        </p:nvSpPr>
        <p:spPr>
          <a:xfrm>
            <a:off x="5678661" y="6192807"/>
            <a:ext cx="1318509" cy="1318509"/>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49" name="Circle"/>
          <p:cNvSpPr/>
          <p:nvPr/>
        </p:nvSpPr>
        <p:spPr>
          <a:xfrm>
            <a:off x="17284783" y="6192807"/>
            <a:ext cx="1318509" cy="1318509"/>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0" name="Circle"/>
          <p:cNvSpPr/>
          <p:nvPr/>
        </p:nvSpPr>
        <p:spPr>
          <a:xfrm>
            <a:off x="6821661"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1" name="Circle"/>
          <p:cNvSpPr/>
          <p:nvPr/>
        </p:nvSpPr>
        <p:spPr>
          <a:xfrm>
            <a:off x="16141783"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2" name="Lorem ipsum dolor sit adipiscing elit, sed do incididunt ut labore et dolore magna."/>
          <p:cNvSpPr txBox="1"/>
          <p:nvPr/>
        </p:nvSpPr>
        <p:spPr>
          <a:xfrm>
            <a:off x="17889258" y="2494358"/>
            <a:ext cx="5885141" cy="2872581"/>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5400" b="1" dirty="0">
                <a:solidFill>
                  <a:srgbClr val="002060"/>
                </a:solidFill>
              </a:rPr>
              <a:t>Каковы пути и способы  проникновения профессионализмов и слов-терминов в нашу речь?</a:t>
            </a:r>
            <a:endParaRPr sz="5400" b="1" dirty="0">
              <a:solidFill>
                <a:srgbClr val="002060"/>
              </a:solidFill>
            </a:endParaRPr>
          </a:p>
        </p:txBody>
      </p:sp>
      <p:sp>
        <p:nvSpPr>
          <p:cNvPr id="159" name="Lorem ipsum dolor sit adipiscing elit, sed do incididunt ut labore et dolore magna."/>
          <p:cNvSpPr txBox="1"/>
          <p:nvPr/>
        </p:nvSpPr>
        <p:spPr>
          <a:xfrm>
            <a:off x="967154" y="3149729"/>
            <a:ext cx="5527508" cy="1274131"/>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5400" b="1" dirty="0">
                <a:solidFill>
                  <a:srgbClr val="002060"/>
                </a:solidFill>
              </a:rPr>
              <a:t>Какие слова называются профессиональными?</a:t>
            </a:r>
            <a:endParaRPr lang="ru-RU" dirty="0"/>
          </a:p>
        </p:txBody>
      </p:sp>
      <p:sp>
        <p:nvSpPr>
          <p:cNvPr id="160" name="Lorem ipsum dolor sit adipiscing elit, sed do incididunt ut labore et dolore magna."/>
          <p:cNvSpPr txBox="1"/>
          <p:nvPr/>
        </p:nvSpPr>
        <p:spPr>
          <a:xfrm>
            <a:off x="17460292" y="9447258"/>
            <a:ext cx="6377649" cy="2872581"/>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5400" b="1" dirty="0">
                <a:solidFill>
                  <a:srgbClr val="002060"/>
                </a:solidFill>
              </a:rPr>
              <a:t>Всегда ли следует избегать в речи употребления профессиональных слов и слов-терминов слов?</a:t>
            </a:r>
            <a:endParaRPr sz="5400" b="1" dirty="0">
              <a:solidFill>
                <a:srgbClr val="002060"/>
              </a:solidFill>
            </a:endParaRPr>
          </a:p>
        </p:txBody>
      </p:sp>
      <p:sp>
        <p:nvSpPr>
          <p:cNvPr id="2" name="TextBox 1">
            <a:extLst>
              <a:ext uri="{FF2B5EF4-FFF2-40B4-BE49-F238E27FC236}">
                <a16:creationId xmlns:a16="http://schemas.microsoft.com/office/drawing/2014/main" id="{EA8B328A-5C69-41E6-8B88-97BFED936E3D}"/>
              </a:ext>
            </a:extLst>
          </p:cNvPr>
          <p:cNvSpPr txBox="1"/>
          <p:nvPr/>
        </p:nvSpPr>
        <p:spPr>
          <a:xfrm>
            <a:off x="8663228" y="2096107"/>
            <a:ext cx="6963507" cy="38513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r>
              <a:rPr lang="ru-RU" sz="9600" b="1" dirty="0">
                <a:solidFill>
                  <a:srgbClr val="002060"/>
                </a:solidFill>
              </a:rPr>
              <a:t>ТЕОРЕТИКИ</a:t>
            </a:r>
          </a:p>
          <a:p>
            <a:pPr algn="ctr"/>
            <a:endParaRPr lang="ru-RU" sz="6600" b="1" dirty="0">
              <a:solidFill>
                <a:srgbClr val="0070C0"/>
              </a:solidFill>
            </a:endParaRPr>
          </a:p>
          <a:p>
            <a:pPr algn="ctr"/>
            <a:r>
              <a:rPr lang="ru-RU" sz="6600" dirty="0">
                <a:solidFill>
                  <a:srgbClr val="0070C0"/>
                </a:solidFill>
              </a:rPr>
              <a:t>Нужны  ли профессиональные слова и специальные слова-термины?</a:t>
            </a:r>
          </a:p>
          <a:p>
            <a:pPr algn="ctr"/>
            <a:endParaRPr kumimoji="0" lang="ru-RU" sz="9600" b="0" i="0" u="none" strike="noStrike" cap="none" spc="0" normalizeH="0" baseline="42857" dirty="0">
              <a:ln>
                <a:noFill/>
              </a:ln>
              <a:solidFill>
                <a:srgbClr val="91969D"/>
              </a:solidFill>
              <a:effectLst/>
              <a:uFillTx/>
              <a:latin typeface="+mn-lt"/>
              <a:ea typeface="+mn-ea"/>
              <a:cs typeface="+mn-cs"/>
              <a:sym typeface="Roboto Regular"/>
            </a:endParaRPr>
          </a:p>
        </p:txBody>
      </p:sp>
      <p:pic>
        <p:nvPicPr>
          <p:cNvPr id="19" name="Picture 2" descr="Советские ученые-теоретики» — Окна соцреализма">
            <a:extLst>
              <a:ext uri="{FF2B5EF4-FFF2-40B4-BE49-F238E27FC236}">
                <a16:creationId xmlns:a16="http://schemas.microsoft.com/office/drawing/2014/main" id="{E15484B9-4C7B-44F8-A180-AC019279739C}"/>
              </a:ext>
            </a:extLst>
          </p:cNvPr>
          <p:cNvPicPr>
            <a:picLocks noGrp="1" noChangeAspect="1" noChangeArrowheads="1"/>
          </p:cNvPicPr>
          <p:nvPr>
            <p:ph type="pic" sz="quarter" idx="10"/>
          </p:nvPr>
        </p:nvPicPr>
        <p:blipFill>
          <a:blip r:embed="rId2">
            <a:extLst>
              <a:ext uri="{28A0092B-C50C-407E-A947-70E740481C1C}">
                <a14:useLocalDpi xmlns:a14="http://schemas.microsoft.com/office/drawing/2010/main"/>
              </a:ext>
            </a:extLst>
          </a:blip>
          <a:srcRect/>
          <a:stretch>
            <a:fillRect/>
          </a:stretch>
        </p:blipFill>
        <p:spPr bwMode="auto">
          <a:xfrm>
            <a:off x="8862145" y="5152120"/>
            <a:ext cx="6850671" cy="7356425"/>
          </a:xfrm>
          <a:prstGeom prst="rect">
            <a:avLst/>
          </a:prstGeom>
          <a:noFill/>
          <a:extLst>
            <a:ext uri="{909E8E84-426E-40DD-AFC4-6F175D3DCCD1}">
              <a14:hiddenFill xmlns:a14="http://schemas.microsoft.com/office/drawing/2010/main">
                <a:solidFill>
                  <a:srgbClr val="FFFFFF"/>
                </a:solidFill>
              </a14:hiddenFill>
            </a:ext>
          </a:extLst>
        </p:spPr>
      </p:pic>
      <p:sp>
        <p:nvSpPr>
          <p:cNvPr id="20" name="Lorem ipsum dolor sit adipiscing elit, sed do incididunt ut labore et dolore magna.">
            <a:extLst>
              <a:ext uri="{FF2B5EF4-FFF2-40B4-BE49-F238E27FC236}">
                <a16:creationId xmlns:a16="http://schemas.microsoft.com/office/drawing/2014/main" id="{8CDF936F-A47C-4261-B053-322B62C5620D}"/>
              </a:ext>
            </a:extLst>
          </p:cNvPr>
          <p:cNvSpPr txBox="1"/>
          <p:nvPr/>
        </p:nvSpPr>
        <p:spPr>
          <a:xfrm>
            <a:off x="0" y="6192807"/>
            <a:ext cx="6315878" cy="88633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5400" b="1" dirty="0">
                <a:solidFill>
                  <a:srgbClr val="0070C0"/>
                </a:solidFill>
              </a:rPr>
              <a:t>Какие слова называются терминами? </a:t>
            </a:r>
            <a:endParaRPr lang="ru-RU" dirty="0"/>
          </a:p>
        </p:txBody>
      </p:sp>
      <p:sp>
        <p:nvSpPr>
          <p:cNvPr id="4" name="Прямоугольник 3">
            <a:extLst>
              <a:ext uri="{FF2B5EF4-FFF2-40B4-BE49-F238E27FC236}">
                <a16:creationId xmlns:a16="http://schemas.microsoft.com/office/drawing/2014/main" id="{A03BEF92-612C-4BD3-BDAD-11E514D73741}"/>
              </a:ext>
            </a:extLst>
          </p:cNvPr>
          <p:cNvSpPr/>
          <p:nvPr/>
        </p:nvSpPr>
        <p:spPr>
          <a:xfrm>
            <a:off x="323784" y="10316266"/>
            <a:ext cx="6315877" cy="1654748"/>
          </a:xfrm>
          <a:prstGeom prst="rect">
            <a:avLst/>
          </a:prstGeom>
        </p:spPr>
        <p:txBody>
          <a:bodyPr wrap="square">
            <a:spAutoFit/>
          </a:bodyPr>
          <a:lstStyle/>
          <a:p>
            <a:pPr algn="ctr"/>
            <a:r>
              <a:rPr lang="ru-RU" sz="5400" b="1" dirty="0">
                <a:solidFill>
                  <a:srgbClr val="002060"/>
                </a:solidFill>
                <a:latin typeface="Times New Roman" panose="02020603050405020304" pitchFamily="18" charset="0"/>
                <a:ea typeface="Times New Roman" panose="02020603050405020304" pitchFamily="18" charset="0"/>
              </a:rPr>
              <a:t>Почему профессионализмы, слова-термины проникают в общеупотребительную лексику</a:t>
            </a:r>
            <a:endParaRPr lang="ru-RU" dirty="0"/>
          </a:p>
        </p:txBody>
      </p:sp>
    </p:spTree>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sp>
        <p:nvSpPr>
          <p:cNvPr id="144" name="Line"/>
          <p:cNvSpPr/>
          <p:nvPr/>
        </p:nvSpPr>
        <p:spPr>
          <a:xfrm>
            <a:off x="6383626" y="1290784"/>
            <a:ext cx="4170914" cy="10222550"/>
          </a:xfrm>
          <a:custGeom>
            <a:avLst/>
            <a:gdLst/>
            <a:ahLst/>
            <a:cxnLst>
              <a:cxn ang="0">
                <a:pos x="wd2" y="hd2"/>
              </a:cxn>
              <a:cxn ang="5400000">
                <a:pos x="wd2" y="hd2"/>
              </a:cxn>
              <a:cxn ang="10800000">
                <a:pos x="wd2" y="hd2"/>
              </a:cxn>
              <a:cxn ang="16200000">
                <a:pos x="wd2" y="hd2"/>
              </a:cxn>
            </a:cxnLst>
            <a:rect l="0" t="0" r="r" b="b"/>
            <a:pathLst>
              <a:path w="19591" h="21600" extrusionOk="0">
                <a:moveTo>
                  <a:pt x="19591" y="0"/>
                </a:moveTo>
                <a:cubicBezTo>
                  <a:pt x="10542" y="1165"/>
                  <a:pt x="3494" y="4366"/>
                  <a:pt x="990" y="8447"/>
                </a:cubicBezTo>
                <a:cubicBezTo>
                  <a:pt x="-2009" y="13336"/>
                  <a:pt x="1942" y="18552"/>
                  <a:pt x="10953" y="2160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5" name="Line"/>
          <p:cNvSpPr/>
          <p:nvPr/>
        </p:nvSpPr>
        <p:spPr>
          <a:xfrm>
            <a:off x="14084076" y="1328464"/>
            <a:ext cx="3919363" cy="10064527"/>
          </a:xfrm>
          <a:custGeom>
            <a:avLst/>
            <a:gdLst/>
            <a:ahLst/>
            <a:cxnLst>
              <a:cxn ang="0">
                <a:pos x="wd2" y="hd2"/>
              </a:cxn>
              <a:cxn ang="5400000">
                <a:pos x="wd2" y="hd2"/>
              </a:cxn>
              <a:cxn ang="10800000">
                <a:pos x="wd2" y="hd2"/>
              </a:cxn>
              <a:cxn ang="16200000">
                <a:pos x="wd2" y="hd2"/>
              </a:cxn>
            </a:cxnLst>
            <a:rect l="0" t="0" r="r" b="b"/>
            <a:pathLst>
              <a:path w="20719" h="21600" extrusionOk="0">
                <a:moveTo>
                  <a:pt x="9270" y="21600"/>
                </a:moveTo>
                <a:cubicBezTo>
                  <a:pt x="17351" y="18957"/>
                  <a:pt x="21600" y="14836"/>
                  <a:pt x="20565" y="10644"/>
                </a:cubicBezTo>
                <a:cubicBezTo>
                  <a:pt x="19365" y="5779"/>
                  <a:pt x="11353" y="1632"/>
                  <a:pt x="0" y="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6" name="Circle"/>
          <p:cNvSpPr/>
          <p:nvPr/>
        </p:nvSpPr>
        <p:spPr>
          <a:xfrm>
            <a:off x="6821661"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7" name="Circle"/>
          <p:cNvSpPr/>
          <p:nvPr/>
        </p:nvSpPr>
        <p:spPr>
          <a:xfrm>
            <a:off x="16141783"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8" name="Circle"/>
          <p:cNvSpPr/>
          <p:nvPr/>
        </p:nvSpPr>
        <p:spPr>
          <a:xfrm>
            <a:off x="5678661" y="6192807"/>
            <a:ext cx="1318509" cy="1318509"/>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49" name="Circle"/>
          <p:cNvSpPr/>
          <p:nvPr/>
        </p:nvSpPr>
        <p:spPr>
          <a:xfrm>
            <a:off x="17284783" y="6192807"/>
            <a:ext cx="1318509" cy="1318509"/>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0" name="Circle"/>
          <p:cNvSpPr/>
          <p:nvPr/>
        </p:nvSpPr>
        <p:spPr>
          <a:xfrm>
            <a:off x="6821661"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1" name="Circle"/>
          <p:cNvSpPr/>
          <p:nvPr/>
        </p:nvSpPr>
        <p:spPr>
          <a:xfrm>
            <a:off x="16141783"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9" name="Lorem ipsum dolor sit adipiscing elit, sed do incididunt ut labore et dolore magna."/>
          <p:cNvSpPr txBox="1"/>
          <p:nvPr/>
        </p:nvSpPr>
        <p:spPr>
          <a:xfrm>
            <a:off x="967154" y="3149729"/>
            <a:ext cx="5527508" cy="1274131"/>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5400" b="1" dirty="0">
                <a:solidFill>
                  <a:srgbClr val="002060"/>
                </a:solidFill>
              </a:rPr>
              <a:t>Какие толковые словари существуют в наше время?</a:t>
            </a:r>
            <a:endParaRPr lang="ru-RU" dirty="0"/>
          </a:p>
        </p:txBody>
      </p:sp>
      <p:sp>
        <p:nvSpPr>
          <p:cNvPr id="160" name="Lorem ipsum dolor sit adipiscing elit, sed do incididunt ut labore et dolore magna."/>
          <p:cNvSpPr txBox="1"/>
          <p:nvPr/>
        </p:nvSpPr>
        <p:spPr>
          <a:xfrm>
            <a:off x="17460292" y="9447258"/>
            <a:ext cx="6377649" cy="231858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5400" b="1" dirty="0">
                <a:solidFill>
                  <a:srgbClr val="002060"/>
                </a:solidFill>
              </a:rPr>
              <a:t>Каковы источники появления профессиональных слов и слов-терминов?</a:t>
            </a:r>
            <a:endParaRPr sz="5400" b="1" dirty="0">
              <a:solidFill>
                <a:srgbClr val="002060"/>
              </a:solidFill>
            </a:endParaRPr>
          </a:p>
        </p:txBody>
      </p:sp>
      <p:sp>
        <p:nvSpPr>
          <p:cNvPr id="2" name="TextBox 1">
            <a:extLst>
              <a:ext uri="{FF2B5EF4-FFF2-40B4-BE49-F238E27FC236}">
                <a16:creationId xmlns:a16="http://schemas.microsoft.com/office/drawing/2014/main" id="{EA8B328A-5C69-41E6-8B88-97BFED936E3D}"/>
              </a:ext>
            </a:extLst>
          </p:cNvPr>
          <p:cNvSpPr txBox="1"/>
          <p:nvPr/>
        </p:nvSpPr>
        <p:spPr>
          <a:xfrm>
            <a:off x="8628059" y="2333095"/>
            <a:ext cx="6963507" cy="33773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r>
              <a:rPr lang="ru-RU" sz="9600" b="1" dirty="0">
                <a:solidFill>
                  <a:srgbClr val="002060"/>
                </a:solidFill>
              </a:rPr>
              <a:t>БИБЛИОГРАФЫ</a:t>
            </a:r>
            <a:endParaRPr lang="ru-RU" sz="6600" b="1" dirty="0">
              <a:solidFill>
                <a:srgbClr val="002060"/>
              </a:solidFill>
            </a:endParaRPr>
          </a:p>
          <a:p>
            <a:pPr algn="ctr"/>
            <a:endParaRPr lang="ru-RU" sz="6600" dirty="0">
              <a:solidFill>
                <a:srgbClr val="0070C0"/>
              </a:solidFill>
            </a:endParaRPr>
          </a:p>
          <a:p>
            <a:pPr algn="ctr"/>
            <a:r>
              <a:rPr lang="ru-RU" sz="6600" dirty="0">
                <a:solidFill>
                  <a:srgbClr val="0070C0"/>
                </a:solidFill>
              </a:rPr>
              <a:t>О чём может рассказать словарная статья с пометкой СПЕЦ.?</a:t>
            </a:r>
          </a:p>
          <a:p>
            <a:pPr algn="ctr"/>
            <a:endParaRPr kumimoji="0" lang="ru-RU" sz="9600" b="0" i="0" u="none" strike="noStrike" cap="none" spc="0" normalizeH="0" baseline="42857" dirty="0">
              <a:ln>
                <a:noFill/>
              </a:ln>
              <a:solidFill>
                <a:srgbClr val="91969D"/>
              </a:solidFill>
              <a:effectLst/>
              <a:uFillTx/>
              <a:latin typeface="+mn-lt"/>
              <a:ea typeface="+mn-ea"/>
              <a:cs typeface="+mn-cs"/>
              <a:sym typeface="Roboto Regular"/>
            </a:endParaRPr>
          </a:p>
        </p:txBody>
      </p:sp>
      <p:sp>
        <p:nvSpPr>
          <p:cNvPr id="20" name="Lorem ipsum dolor sit adipiscing elit, sed do incididunt ut labore et dolore magna.">
            <a:extLst>
              <a:ext uri="{FF2B5EF4-FFF2-40B4-BE49-F238E27FC236}">
                <a16:creationId xmlns:a16="http://schemas.microsoft.com/office/drawing/2014/main" id="{8CDF936F-A47C-4261-B053-322B62C5620D}"/>
              </a:ext>
            </a:extLst>
          </p:cNvPr>
          <p:cNvSpPr txBox="1"/>
          <p:nvPr/>
        </p:nvSpPr>
        <p:spPr>
          <a:xfrm>
            <a:off x="227405" y="9929205"/>
            <a:ext cx="6315878" cy="1274131"/>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5400" b="1" dirty="0">
                <a:solidFill>
                  <a:schemeClr val="accent1">
                    <a:lumMod val="50000"/>
                  </a:schemeClr>
                </a:solidFill>
              </a:rPr>
              <a:t>Почему важно ознакомиться с предисловием словаря? </a:t>
            </a:r>
            <a:endParaRPr lang="ru-RU" dirty="0">
              <a:solidFill>
                <a:schemeClr val="accent1">
                  <a:lumMod val="50000"/>
                </a:schemeClr>
              </a:solidFill>
            </a:endParaRPr>
          </a:p>
        </p:txBody>
      </p:sp>
      <p:sp>
        <p:nvSpPr>
          <p:cNvPr id="4" name="Прямоугольник 3">
            <a:extLst>
              <a:ext uri="{FF2B5EF4-FFF2-40B4-BE49-F238E27FC236}">
                <a16:creationId xmlns:a16="http://schemas.microsoft.com/office/drawing/2014/main" id="{A03BEF92-612C-4BD3-BDAD-11E514D73741}"/>
              </a:ext>
            </a:extLst>
          </p:cNvPr>
          <p:cNvSpPr/>
          <p:nvPr/>
        </p:nvSpPr>
        <p:spPr>
          <a:xfrm>
            <a:off x="17737268" y="3149729"/>
            <a:ext cx="6315877" cy="921663"/>
          </a:xfrm>
          <a:prstGeom prst="rect">
            <a:avLst/>
          </a:prstGeom>
        </p:spPr>
        <p:txBody>
          <a:bodyPr wrap="square">
            <a:spAutoFit/>
          </a:bodyPr>
          <a:lstStyle/>
          <a:p>
            <a:pPr algn="ctr"/>
            <a:r>
              <a:rPr lang="ru-RU" sz="6000" b="1" dirty="0">
                <a:solidFill>
                  <a:srgbClr val="002060"/>
                </a:solidFill>
                <a:latin typeface="Times New Roman" panose="02020603050405020304" pitchFamily="18" charset="0"/>
                <a:ea typeface="Times New Roman" panose="02020603050405020304" pitchFamily="18" charset="0"/>
              </a:rPr>
              <a:t>Как построена словарная </a:t>
            </a:r>
            <a:r>
              <a:rPr lang="ru-RU" sz="5400" b="1" dirty="0">
                <a:solidFill>
                  <a:srgbClr val="002060"/>
                </a:solidFill>
                <a:latin typeface="Times New Roman" panose="02020603050405020304" pitchFamily="18" charset="0"/>
                <a:ea typeface="Times New Roman" panose="02020603050405020304" pitchFamily="18" charset="0"/>
              </a:rPr>
              <a:t>статья?</a:t>
            </a:r>
            <a:endParaRPr lang="ru-RU" dirty="0"/>
          </a:p>
        </p:txBody>
      </p:sp>
      <p:pic>
        <p:nvPicPr>
          <p:cNvPr id="21" name="Рисунок 20">
            <a:extLst>
              <a:ext uri="{FF2B5EF4-FFF2-40B4-BE49-F238E27FC236}">
                <a16:creationId xmlns:a16="http://schemas.microsoft.com/office/drawing/2014/main" id="{D495AB66-115A-4C6C-B2E4-4D20F742BCE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24367" y="5473442"/>
            <a:ext cx="8205888" cy="5432299"/>
          </a:xfrm>
          <a:prstGeom prst="rect">
            <a:avLst/>
          </a:prstGeom>
        </p:spPr>
      </p:pic>
    </p:spTree>
    <p:extLst>
      <p:ext uri="{BB962C8B-B14F-4D97-AF65-F5344CB8AC3E}">
        <p14:creationId xmlns:p14="http://schemas.microsoft.com/office/powerpoint/2010/main" val="410572741"/>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sp>
        <p:nvSpPr>
          <p:cNvPr id="144" name="Line"/>
          <p:cNvSpPr/>
          <p:nvPr/>
        </p:nvSpPr>
        <p:spPr>
          <a:xfrm>
            <a:off x="6383626" y="1290784"/>
            <a:ext cx="4170914" cy="10222550"/>
          </a:xfrm>
          <a:custGeom>
            <a:avLst/>
            <a:gdLst/>
            <a:ahLst/>
            <a:cxnLst>
              <a:cxn ang="0">
                <a:pos x="wd2" y="hd2"/>
              </a:cxn>
              <a:cxn ang="5400000">
                <a:pos x="wd2" y="hd2"/>
              </a:cxn>
              <a:cxn ang="10800000">
                <a:pos x="wd2" y="hd2"/>
              </a:cxn>
              <a:cxn ang="16200000">
                <a:pos x="wd2" y="hd2"/>
              </a:cxn>
            </a:cxnLst>
            <a:rect l="0" t="0" r="r" b="b"/>
            <a:pathLst>
              <a:path w="19591" h="21600" extrusionOk="0">
                <a:moveTo>
                  <a:pt x="19591" y="0"/>
                </a:moveTo>
                <a:cubicBezTo>
                  <a:pt x="10542" y="1165"/>
                  <a:pt x="3494" y="4366"/>
                  <a:pt x="990" y="8447"/>
                </a:cubicBezTo>
                <a:cubicBezTo>
                  <a:pt x="-2009" y="13336"/>
                  <a:pt x="1942" y="18552"/>
                  <a:pt x="10953" y="2160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5" name="Line"/>
          <p:cNvSpPr/>
          <p:nvPr/>
        </p:nvSpPr>
        <p:spPr>
          <a:xfrm>
            <a:off x="14084076" y="1328464"/>
            <a:ext cx="3919363" cy="10064527"/>
          </a:xfrm>
          <a:custGeom>
            <a:avLst/>
            <a:gdLst/>
            <a:ahLst/>
            <a:cxnLst>
              <a:cxn ang="0">
                <a:pos x="wd2" y="hd2"/>
              </a:cxn>
              <a:cxn ang="5400000">
                <a:pos x="wd2" y="hd2"/>
              </a:cxn>
              <a:cxn ang="10800000">
                <a:pos x="wd2" y="hd2"/>
              </a:cxn>
              <a:cxn ang="16200000">
                <a:pos x="wd2" y="hd2"/>
              </a:cxn>
            </a:cxnLst>
            <a:rect l="0" t="0" r="r" b="b"/>
            <a:pathLst>
              <a:path w="20719" h="21600" extrusionOk="0">
                <a:moveTo>
                  <a:pt x="9270" y="21600"/>
                </a:moveTo>
                <a:cubicBezTo>
                  <a:pt x="17351" y="18957"/>
                  <a:pt x="21600" y="14836"/>
                  <a:pt x="20565" y="10644"/>
                </a:cubicBezTo>
                <a:cubicBezTo>
                  <a:pt x="19365" y="5779"/>
                  <a:pt x="11353" y="1632"/>
                  <a:pt x="0" y="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6" name="Circle"/>
          <p:cNvSpPr/>
          <p:nvPr/>
        </p:nvSpPr>
        <p:spPr>
          <a:xfrm>
            <a:off x="6821661"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7" name="Circle"/>
          <p:cNvSpPr/>
          <p:nvPr/>
        </p:nvSpPr>
        <p:spPr>
          <a:xfrm>
            <a:off x="16141783"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8" name="Circle"/>
          <p:cNvSpPr/>
          <p:nvPr/>
        </p:nvSpPr>
        <p:spPr>
          <a:xfrm>
            <a:off x="5678661" y="6192807"/>
            <a:ext cx="1318509" cy="1318509"/>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49" name="Circle"/>
          <p:cNvSpPr/>
          <p:nvPr/>
        </p:nvSpPr>
        <p:spPr>
          <a:xfrm>
            <a:off x="17284783" y="6192807"/>
            <a:ext cx="1318509" cy="1318509"/>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0" name="Circle"/>
          <p:cNvSpPr/>
          <p:nvPr/>
        </p:nvSpPr>
        <p:spPr>
          <a:xfrm>
            <a:off x="6821661"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1" name="Circle"/>
          <p:cNvSpPr/>
          <p:nvPr/>
        </p:nvSpPr>
        <p:spPr>
          <a:xfrm>
            <a:off x="16141783"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9" name="Lorem ipsum dolor sit adipiscing elit, sed do incididunt ut labore et dolore magna."/>
          <p:cNvSpPr txBox="1"/>
          <p:nvPr/>
        </p:nvSpPr>
        <p:spPr>
          <a:xfrm>
            <a:off x="-28655" y="6500966"/>
            <a:ext cx="6055499" cy="1379737"/>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8800" b="1" dirty="0">
                <a:solidFill>
                  <a:srgbClr val="002060"/>
                </a:solidFill>
              </a:rPr>
              <a:t>Анкета для родителей</a:t>
            </a:r>
            <a:endParaRPr lang="ru-RU" sz="8800" dirty="0"/>
          </a:p>
        </p:txBody>
      </p:sp>
      <p:sp>
        <p:nvSpPr>
          <p:cNvPr id="2" name="TextBox 1">
            <a:extLst>
              <a:ext uri="{FF2B5EF4-FFF2-40B4-BE49-F238E27FC236}">
                <a16:creationId xmlns:a16="http://schemas.microsoft.com/office/drawing/2014/main" id="{EA8B328A-5C69-41E6-8B88-97BFED936E3D}"/>
              </a:ext>
            </a:extLst>
          </p:cNvPr>
          <p:cNvSpPr txBox="1"/>
          <p:nvPr/>
        </p:nvSpPr>
        <p:spPr>
          <a:xfrm>
            <a:off x="8710246" y="3457637"/>
            <a:ext cx="6963507" cy="19554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r>
              <a:rPr lang="ru-RU" sz="9600" b="1" dirty="0">
                <a:solidFill>
                  <a:srgbClr val="002060"/>
                </a:solidFill>
              </a:rPr>
              <a:t>ГРАММАТИСТЫ</a:t>
            </a:r>
          </a:p>
          <a:p>
            <a:pPr algn="ctr"/>
            <a:endParaRPr lang="ru-RU" sz="6600" dirty="0">
              <a:solidFill>
                <a:srgbClr val="0070C0"/>
              </a:solidFill>
            </a:endParaRPr>
          </a:p>
          <a:p>
            <a:pPr algn="ctr"/>
            <a:endParaRPr kumimoji="0" lang="ru-RU" sz="9600" b="0" i="0" u="none" strike="noStrike" cap="none" spc="0" normalizeH="0" baseline="42857" dirty="0">
              <a:ln>
                <a:noFill/>
              </a:ln>
              <a:solidFill>
                <a:srgbClr val="91969D"/>
              </a:solidFill>
              <a:effectLst/>
              <a:uFillTx/>
              <a:latin typeface="+mn-lt"/>
              <a:ea typeface="+mn-ea"/>
              <a:cs typeface="+mn-cs"/>
              <a:sym typeface="Roboto Regular"/>
            </a:endParaRPr>
          </a:p>
        </p:txBody>
      </p:sp>
      <p:pic>
        <p:nvPicPr>
          <p:cNvPr id="21" name="Picture 6" descr="Елицы: История слова κανών">
            <a:extLst>
              <a:ext uri="{FF2B5EF4-FFF2-40B4-BE49-F238E27FC236}">
                <a16:creationId xmlns:a16="http://schemas.microsoft.com/office/drawing/2014/main" id="{FB360EF3-BDCE-4938-BAF1-65A6BCB9BFF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13493" y="4999466"/>
            <a:ext cx="7515253" cy="7651553"/>
          </a:xfrm>
          <a:prstGeom prst="rect">
            <a:avLst/>
          </a:prstGeom>
          <a:noFill/>
          <a:extLst>
            <a:ext uri="{909E8E84-426E-40DD-AFC4-6F175D3DCCD1}">
              <a14:hiddenFill xmlns:a14="http://schemas.microsoft.com/office/drawing/2010/main">
                <a:solidFill>
                  <a:srgbClr val="FFFFFF"/>
                </a:solidFill>
              </a14:hiddenFill>
            </a:ext>
          </a:extLst>
        </p:spPr>
      </p:pic>
      <p:sp>
        <p:nvSpPr>
          <p:cNvPr id="22" name="Lorem ipsum dolor sit adipiscing elit, sed do incididunt ut labore et dolore magna.">
            <a:extLst>
              <a:ext uri="{FF2B5EF4-FFF2-40B4-BE49-F238E27FC236}">
                <a16:creationId xmlns:a16="http://schemas.microsoft.com/office/drawing/2014/main" id="{C3485AE8-70F8-4EDB-B30E-990D29CCDECF}"/>
              </a:ext>
            </a:extLst>
          </p:cNvPr>
          <p:cNvSpPr txBox="1"/>
          <p:nvPr/>
        </p:nvSpPr>
        <p:spPr>
          <a:xfrm>
            <a:off x="18260108" y="6373271"/>
            <a:ext cx="6055499" cy="1437188"/>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9600" b="1" dirty="0">
                <a:solidFill>
                  <a:srgbClr val="002060"/>
                </a:solidFill>
              </a:rPr>
              <a:t>Анкета для </a:t>
            </a:r>
            <a:r>
              <a:rPr lang="ru-RU" sz="8800" b="1" dirty="0">
                <a:solidFill>
                  <a:srgbClr val="002060"/>
                </a:solidFill>
              </a:rPr>
              <a:t>детей</a:t>
            </a:r>
            <a:endParaRPr lang="ru-RU" sz="8800" dirty="0"/>
          </a:p>
        </p:txBody>
      </p:sp>
    </p:spTree>
    <p:extLst>
      <p:ext uri="{BB962C8B-B14F-4D97-AF65-F5344CB8AC3E}">
        <p14:creationId xmlns:p14="http://schemas.microsoft.com/office/powerpoint/2010/main" val="4232600190"/>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Circle"/>
          <p:cNvSpPr/>
          <p:nvPr/>
        </p:nvSpPr>
        <p:spPr>
          <a:xfrm>
            <a:off x="6003950" y="-2190540"/>
            <a:ext cx="3015087" cy="3015087"/>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89" name="Circle"/>
          <p:cNvSpPr/>
          <p:nvPr/>
        </p:nvSpPr>
        <p:spPr>
          <a:xfrm>
            <a:off x="7324751" y="2813260"/>
            <a:ext cx="3015087" cy="3015087"/>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390" name="Circle"/>
          <p:cNvSpPr/>
          <p:nvPr/>
        </p:nvSpPr>
        <p:spPr>
          <a:xfrm>
            <a:off x="4250051" y="9401042"/>
            <a:ext cx="2183923" cy="2183923"/>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1" name="Circle"/>
          <p:cNvSpPr/>
          <p:nvPr/>
        </p:nvSpPr>
        <p:spPr>
          <a:xfrm>
            <a:off x="4605651" y="490160"/>
            <a:ext cx="2183923" cy="2183923"/>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2" name="Circle"/>
          <p:cNvSpPr/>
          <p:nvPr/>
        </p:nvSpPr>
        <p:spPr>
          <a:xfrm>
            <a:off x="1087963" y="10982790"/>
            <a:ext cx="4160262" cy="4160262"/>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3" name="Circle"/>
          <p:cNvSpPr/>
          <p:nvPr/>
        </p:nvSpPr>
        <p:spPr>
          <a:xfrm>
            <a:off x="4394672" y="4531381"/>
            <a:ext cx="6233644" cy="6233645"/>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4"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sp>
        <p:nvSpPr>
          <p:cNvPr id="396" name="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
          <p:cNvSpPr txBox="1"/>
          <p:nvPr/>
        </p:nvSpPr>
        <p:spPr>
          <a:xfrm>
            <a:off x="11201212" y="4441246"/>
            <a:ext cx="12614405" cy="6028317"/>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marL="1143000" lvl="0" indent="-1143000">
              <a:buFont typeface="Wingdings" panose="05000000000000000000" pitchFamily="2" charset="2"/>
              <a:buChar char="Ø"/>
            </a:pPr>
            <a:r>
              <a:rPr lang="ru-RU" sz="9600" dirty="0">
                <a:solidFill>
                  <a:srgbClr val="0070C0"/>
                </a:solidFill>
              </a:rPr>
              <a:t>Укажите Вашу сферу деятельности.</a:t>
            </a:r>
          </a:p>
          <a:p>
            <a:pPr marL="1143000" lvl="0" indent="-1143000">
              <a:buFont typeface="Wingdings" panose="05000000000000000000" pitchFamily="2" charset="2"/>
              <a:buChar char="Ø"/>
            </a:pPr>
            <a:endParaRPr lang="ru-RU" sz="9600" dirty="0">
              <a:solidFill>
                <a:srgbClr val="0070C0"/>
              </a:solidFill>
            </a:endParaRPr>
          </a:p>
          <a:p>
            <a:pPr marL="1143000" lvl="0" indent="-1143000">
              <a:buFont typeface="Wingdings" panose="05000000000000000000" pitchFamily="2" charset="2"/>
              <a:buChar char="Ø"/>
            </a:pPr>
            <a:r>
              <a:rPr lang="ru-RU" sz="9600" dirty="0">
                <a:solidFill>
                  <a:srgbClr val="0070C0"/>
                </a:solidFill>
              </a:rPr>
              <a:t>Укажите Вашу профессию.</a:t>
            </a:r>
          </a:p>
          <a:p>
            <a:pPr marL="1143000" lvl="0" indent="-1143000">
              <a:buFont typeface="Wingdings" panose="05000000000000000000" pitchFamily="2" charset="2"/>
              <a:buChar char="Ø"/>
            </a:pPr>
            <a:endParaRPr lang="ru-RU" sz="9600" dirty="0">
              <a:solidFill>
                <a:srgbClr val="0070C0"/>
              </a:solidFill>
            </a:endParaRPr>
          </a:p>
          <a:p>
            <a:pPr marL="1143000" lvl="0" indent="-1143000">
              <a:buFont typeface="Wingdings" panose="05000000000000000000" pitchFamily="2" charset="2"/>
              <a:buChar char="Ø"/>
            </a:pPr>
            <a:r>
              <a:rPr lang="ru-RU" sz="9600" dirty="0">
                <a:solidFill>
                  <a:srgbClr val="0070C0"/>
                </a:solidFill>
              </a:rPr>
              <a:t>Какие профессиональные слова Вы часто используете в своей речи?</a:t>
            </a:r>
          </a:p>
          <a:p>
            <a:pPr>
              <a:lnSpc>
                <a:spcPct val="100000"/>
              </a:lnSpc>
            </a:pPr>
            <a:endParaRPr sz="4000" dirty="0"/>
          </a:p>
        </p:txBody>
      </p:sp>
      <p:grpSp>
        <p:nvGrpSpPr>
          <p:cNvPr id="399" name="Group"/>
          <p:cNvGrpSpPr/>
          <p:nvPr/>
        </p:nvGrpSpPr>
        <p:grpSpPr>
          <a:xfrm>
            <a:off x="4011525" y="3412043"/>
            <a:ext cx="1306463" cy="1317224"/>
            <a:chOff x="0" y="0"/>
            <a:chExt cx="1306462" cy="1317222"/>
          </a:xfrm>
        </p:grpSpPr>
        <p:sp>
          <p:nvSpPr>
            <p:cNvPr id="397" name="Shape"/>
            <p:cNvSpPr/>
            <p:nvPr/>
          </p:nvSpPr>
          <p:spPr>
            <a:xfrm>
              <a:off x="0" y="0"/>
              <a:ext cx="1306463" cy="1198920"/>
            </a:xfrm>
            <a:custGeom>
              <a:avLst/>
              <a:gdLst/>
              <a:ahLst/>
              <a:cxnLst>
                <a:cxn ang="0">
                  <a:pos x="wd2" y="hd2"/>
                </a:cxn>
                <a:cxn ang="5400000">
                  <a:pos x="wd2" y="hd2"/>
                </a:cxn>
                <a:cxn ang="10800000">
                  <a:pos x="wd2" y="hd2"/>
                </a:cxn>
                <a:cxn ang="16200000">
                  <a:pos x="wd2" y="hd2"/>
                </a:cxn>
              </a:cxnLst>
              <a:rect l="0" t="0" r="r" b="b"/>
              <a:pathLst>
                <a:path w="19679" h="21600" extrusionOk="0">
                  <a:moveTo>
                    <a:pt x="9841" y="0"/>
                  </a:moveTo>
                  <a:cubicBezTo>
                    <a:pt x="7323" y="0"/>
                    <a:pt x="4803" y="1151"/>
                    <a:pt x="2882" y="3449"/>
                  </a:cubicBezTo>
                  <a:cubicBezTo>
                    <a:pt x="-961" y="8045"/>
                    <a:pt x="-961" y="15500"/>
                    <a:pt x="2882" y="20097"/>
                  </a:cubicBezTo>
                  <a:cubicBezTo>
                    <a:pt x="3361" y="20670"/>
                    <a:pt x="3876" y="21170"/>
                    <a:pt x="4420" y="21600"/>
                  </a:cubicBezTo>
                  <a:lnTo>
                    <a:pt x="6291" y="17123"/>
                  </a:lnTo>
                  <a:cubicBezTo>
                    <a:pt x="6119" y="16960"/>
                    <a:pt x="5940" y="16814"/>
                    <a:pt x="5781" y="16624"/>
                  </a:cubicBezTo>
                  <a:cubicBezTo>
                    <a:pt x="3540" y="13944"/>
                    <a:pt x="3540" y="9602"/>
                    <a:pt x="5781" y="6921"/>
                  </a:cubicBezTo>
                  <a:cubicBezTo>
                    <a:pt x="6901" y="5581"/>
                    <a:pt x="8373" y="4909"/>
                    <a:pt x="9841" y="4909"/>
                  </a:cubicBezTo>
                  <a:cubicBezTo>
                    <a:pt x="11309" y="4909"/>
                    <a:pt x="12777" y="5581"/>
                    <a:pt x="13897" y="6921"/>
                  </a:cubicBezTo>
                  <a:cubicBezTo>
                    <a:pt x="16138" y="9602"/>
                    <a:pt x="16138" y="13944"/>
                    <a:pt x="13897" y="16624"/>
                  </a:cubicBezTo>
                  <a:cubicBezTo>
                    <a:pt x="13738" y="16814"/>
                    <a:pt x="13559" y="16960"/>
                    <a:pt x="13387" y="17123"/>
                  </a:cubicBezTo>
                  <a:lnTo>
                    <a:pt x="15258" y="21600"/>
                  </a:lnTo>
                  <a:cubicBezTo>
                    <a:pt x="15802" y="21170"/>
                    <a:pt x="16317" y="20670"/>
                    <a:pt x="16796" y="20097"/>
                  </a:cubicBezTo>
                  <a:cubicBezTo>
                    <a:pt x="20639" y="15500"/>
                    <a:pt x="20639" y="8045"/>
                    <a:pt x="16796" y="3449"/>
                  </a:cubicBezTo>
                  <a:cubicBezTo>
                    <a:pt x="14875" y="1151"/>
                    <a:pt x="12359" y="0"/>
                    <a:pt x="9841" y="0"/>
                  </a:cubicBez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8" name="Triangle"/>
            <p:cNvSpPr/>
            <p:nvPr/>
          </p:nvSpPr>
          <p:spPr>
            <a:xfrm>
              <a:off x="335736" y="682235"/>
              <a:ext cx="634987" cy="6349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grpSp>
      <p:sp>
        <p:nvSpPr>
          <p:cNvPr id="400" name="Circle"/>
          <p:cNvSpPr/>
          <p:nvPr/>
        </p:nvSpPr>
        <p:spPr>
          <a:xfrm>
            <a:off x="8369972" y="484799"/>
            <a:ext cx="924645" cy="924645"/>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1" name="Circle"/>
          <p:cNvSpPr/>
          <p:nvPr/>
        </p:nvSpPr>
        <p:spPr>
          <a:xfrm>
            <a:off x="5235290" y="11756864"/>
            <a:ext cx="924645" cy="924645"/>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2" name="Circle"/>
          <p:cNvSpPr/>
          <p:nvPr/>
        </p:nvSpPr>
        <p:spPr>
          <a:xfrm>
            <a:off x="9249060" y="-908137"/>
            <a:ext cx="1567880" cy="1567881"/>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3" name="Circle"/>
          <p:cNvSpPr/>
          <p:nvPr/>
        </p:nvSpPr>
        <p:spPr>
          <a:xfrm>
            <a:off x="5337460" y="13226079"/>
            <a:ext cx="1567880" cy="1567881"/>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pic>
        <p:nvPicPr>
          <p:cNvPr id="404" name="iphone_mockup.png" descr="iphone_mockup.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95850" y="1334395"/>
            <a:ext cx="6661789" cy="11619399"/>
          </a:xfrm>
          <a:prstGeom prst="rect">
            <a:avLst/>
          </a:prstGeom>
          <a:ln w="12700">
            <a:miter lim="400000"/>
          </a:ln>
        </p:spPr>
      </p:pic>
      <p:sp>
        <p:nvSpPr>
          <p:cNvPr id="22" name="Lorem ipsum dolor sit adipiscing elit, sed do incididunt ut labore et dolore magna.">
            <a:extLst>
              <a:ext uri="{FF2B5EF4-FFF2-40B4-BE49-F238E27FC236}">
                <a16:creationId xmlns:a16="http://schemas.microsoft.com/office/drawing/2014/main" id="{538A670E-83FB-4021-831C-C05076171A66}"/>
              </a:ext>
            </a:extLst>
          </p:cNvPr>
          <p:cNvSpPr txBox="1"/>
          <p:nvPr/>
        </p:nvSpPr>
        <p:spPr>
          <a:xfrm>
            <a:off x="12192000" y="2123391"/>
            <a:ext cx="10632831" cy="835806"/>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10000" b="1" dirty="0">
                <a:solidFill>
                  <a:srgbClr val="002060"/>
                </a:solidFill>
              </a:rPr>
              <a:t>Анкета для родителей</a:t>
            </a:r>
            <a:endParaRPr lang="ru-RU" sz="10000" dirty="0"/>
          </a:p>
        </p:txBody>
      </p:sp>
      <p:pic>
        <p:nvPicPr>
          <p:cNvPr id="1026" name="Picture 2" descr="В Госдуме рассказали, какие преимущества имеют работающие родители">
            <a:extLst>
              <a:ext uri="{FF2B5EF4-FFF2-40B4-BE49-F238E27FC236}">
                <a16:creationId xmlns:a16="http://schemas.microsoft.com/office/drawing/2014/main" id="{D192135A-2DE6-4ADE-A87D-3A4C92F35EB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814072" y="10150557"/>
            <a:ext cx="5171343" cy="34475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Circle"/>
          <p:cNvSpPr/>
          <p:nvPr/>
        </p:nvSpPr>
        <p:spPr>
          <a:xfrm>
            <a:off x="6003950" y="-2190540"/>
            <a:ext cx="3015087" cy="3015087"/>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89" name="Circle"/>
          <p:cNvSpPr/>
          <p:nvPr/>
        </p:nvSpPr>
        <p:spPr>
          <a:xfrm>
            <a:off x="7324751" y="2813260"/>
            <a:ext cx="3015087" cy="3015087"/>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390" name="Circle"/>
          <p:cNvSpPr/>
          <p:nvPr/>
        </p:nvSpPr>
        <p:spPr>
          <a:xfrm>
            <a:off x="4250051" y="9401042"/>
            <a:ext cx="2183923" cy="2183923"/>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1" name="Circle"/>
          <p:cNvSpPr/>
          <p:nvPr/>
        </p:nvSpPr>
        <p:spPr>
          <a:xfrm>
            <a:off x="4605651" y="490160"/>
            <a:ext cx="2183923" cy="2183923"/>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2" name="Circle"/>
          <p:cNvSpPr/>
          <p:nvPr/>
        </p:nvSpPr>
        <p:spPr>
          <a:xfrm>
            <a:off x="1087963" y="10982790"/>
            <a:ext cx="4160262" cy="4160262"/>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3" name="Circle"/>
          <p:cNvSpPr/>
          <p:nvPr/>
        </p:nvSpPr>
        <p:spPr>
          <a:xfrm>
            <a:off x="4394672" y="4531381"/>
            <a:ext cx="6233644" cy="6233645"/>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4"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sp>
        <p:nvSpPr>
          <p:cNvPr id="396" name="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
          <p:cNvSpPr txBox="1"/>
          <p:nvPr/>
        </p:nvSpPr>
        <p:spPr>
          <a:xfrm>
            <a:off x="10500142" y="3033788"/>
            <a:ext cx="13012990" cy="1085425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marL="1143000" lvl="0" indent="-1143000">
              <a:buFont typeface="Wingdings" panose="05000000000000000000" pitchFamily="2" charset="2"/>
              <a:buChar char="Ø"/>
            </a:pPr>
            <a:r>
              <a:rPr lang="ru-RU" sz="9600" dirty="0">
                <a:solidFill>
                  <a:srgbClr val="0070C0"/>
                </a:solidFill>
              </a:rPr>
              <a:t>Кем работают Ваши родители?</a:t>
            </a:r>
          </a:p>
          <a:p>
            <a:pPr marL="1143000" lvl="0" indent="-1143000">
              <a:buFont typeface="Wingdings" panose="05000000000000000000" pitchFamily="2" charset="2"/>
              <a:buChar char="Ø"/>
            </a:pPr>
            <a:endParaRPr lang="ru-RU" sz="9600" dirty="0">
              <a:solidFill>
                <a:srgbClr val="0070C0"/>
              </a:solidFill>
            </a:endParaRPr>
          </a:p>
          <a:p>
            <a:pPr marL="1143000" lvl="0" indent="-1143000">
              <a:buFont typeface="Wingdings" panose="05000000000000000000" pitchFamily="2" charset="2"/>
              <a:buChar char="Ø"/>
            </a:pPr>
            <a:r>
              <a:rPr lang="ru-RU" sz="9600" dirty="0">
                <a:solidFill>
                  <a:srgbClr val="0070C0"/>
                </a:solidFill>
              </a:rPr>
              <a:t>Какие слова часто используют Ваши родители в повседневной жизни?</a:t>
            </a:r>
          </a:p>
          <a:p>
            <a:pPr marL="1143000" lvl="0" indent="-1143000">
              <a:buFont typeface="Wingdings" panose="05000000000000000000" pitchFamily="2" charset="2"/>
              <a:buChar char="Ø"/>
            </a:pPr>
            <a:endParaRPr lang="ru-RU" sz="9600" dirty="0">
              <a:solidFill>
                <a:srgbClr val="0070C0"/>
              </a:solidFill>
            </a:endParaRPr>
          </a:p>
          <a:p>
            <a:pPr marL="1143000" lvl="0" indent="-1143000">
              <a:buFont typeface="Wingdings" panose="05000000000000000000" pitchFamily="2" charset="2"/>
              <a:buChar char="Ø"/>
            </a:pPr>
            <a:r>
              <a:rPr lang="ru-RU" sz="9600" dirty="0">
                <a:solidFill>
                  <a:srgbClr val="0070C0"/>
                </a:solidFill>
              </a:rPr>
              <a:t>Знаете ли Вы лексическое значение слов, употребляемых Вашими родителями?</a:t>
            </a:r>
          </a:p>
          <a:p>
            <a:pPr marL="1143000" lvl="0" indent="-1143000">
              <a:buFont typeface="Wingdings" panose="05000000000000000000" pitchFamily="2" charset="2"/>
              <a:buChar char="Ø"/>
            </a:pPr>
            <a:endParaRPr lang="ru-RU" sz="9600" dirty="0">
              <a:solidFill>
                <a:srgbClr val="0070C0"/>
              </a:solidFill>
            </a:endParaRPr>
          </a:p>
          <a:p>
            <a:pPr marL="1143000" lvl="0" indent="-1143000">
              <a:buFont typeface="Wingdings" panose="05000000000000000000" pitchFamily="2" charset="2"/>
              <a:buChar char="Ø"/>
            </a:pPr>
            <a:r>
              <a:rPr lang="ru-RU" sz="9600" dirty="0">
                <a:solidFill>
                  <a:srgbClr val="0070C0"/>
                </a:solidFill>
              </a:rPr>
              <a:t>Употребляете ли Вы профессиональные слова в разговоре с родителями?</a:t>
            </a:r>
          </a:p>
          <a:p>
            <a:pPr>
              <a:lnSpc>
                <a:spcPct val="100000"/>
              </a:lnSpc>
            </a:pPr>
            <a:endParaRPr sz="4000" dirty="0"/>
          </a:p>
        </p:txBody>
      </p:sp>
      <p:grpSp>
        <p:nvGrpSpPr>
          <p:cNvPr id="399" name="Group"/>
          <p:cNvGrpSpPr/>
          <p:nvPr/>
        </p:nvGrpSpPr>
        <p:grpSpPr>
          <a:xfrm>
            <a:off x="4011525" y="3412043"/>
            <a:ext cx="1306463" cy="1317224"/>
            <a:chOff x="0" y="0"/>
            <a:chExt cx="1306462" cy="1317222"/>
          </a:xfrm>
        </p:grpSpPr>
        <p:sp>
          <p:nvSpPr>
            <p:cNvPr id="397" name="Shape"/>
            <p:cNvSpPr/>
            <p:nvPr/>
          </p:nvSpPr>
          <p:spPr>
            <a:xfrm>
              <a:off x="0" y="0"/>
              <a:ext cx="1306463" cy="1198920"/>
            </a:xfrm>
            <a:custGeom>
              <a:avLst/>
              <a:gdLst/>
              <a:ahLst/>
              <a:cxnLst>
                <a:cxn ang="0">
                  <a:pos x="wd2" y="hd2"/>
                </a:cxn>
                <a:cxn ang="5400000">
                  <a:pos x="wd2" y="hd2"/>
                </a:cxn>
                <a:cxn ang="10800000">
                  <a:pos x="wd2" y="hd2"/>
                </a:cxn>
                <a:cxn ang="16200000">
                  <a:pos x="wd2" y="hd2"/>
                </a:cxn>
              </a:cxnLst>
              <a:rect l="0" t="0" r="r" b="b"/>
              <a:pathLst>
                <a:path w="19679" h="21600" extrusionOk="0">
                  <a:moveTo>
                    <a:pt x="9841" y="0"/>
                  </a:moveTo>
                  <a:cubicBezTo>
                    <a:pt x="7323" y="0"/>
                    <a:pt x="4803" y="1151"/>
                    <a:pt x="2882" y="3449"/>
                  </a:cubicBezTo>
                  <a:cubicBezTo>
                    <a:pt x="-961" y="8045"/>
                    <a:pt x="-961" y="15500"/>
                    <a:pt x="2882" y="20097"/>
                  </a:cubicBezTo>
                  <a:cubicBezTo>
                    <a:pt x="3361" y="20670"/>
                    <a:pt x="3876" y="21170"/>
                    <a:pt x="4420" y="21600"/>
                  </a:cubicBezTo>
                  <a:lnTo>
                    <a:pt x="6291" y="17123"/>
                  </a:lnTo>
                  <a:cubicBezTo>
                    <a:pt x="6119" y="16960"/>
                    <a:pt x="5940" y="16814"/>
                    <a:pt x="5781" y="16624"/>
                  </a:cubicBezTo>
                  <a:cubicBezTo>
                    <a:pt x="3540" y="13944"/>
                    <a:pt x="3540" y="9602"/>
                    <a:pt x="5781" y="6921"/>
                  </a:cubicBezTo>
                  <a:cubicBezTo>
                    <a:pt x="6901" y="5581"/>
                    <a:pt x="8373" y="4909"/>
                    <a:pt x="9841" y="4909"/>
                  </a:cubicBezTo>
                  <a:cubicBezTo>
                    <a:pt x="11309" y="4909"/>
                    <a:pt x="12777" y="5581"/>
                    <a:pt x="13897" y="6921"/>
                  </a:cubicBezTo>
                  <a:cubicBezTo>
                    <a:pt x="16138" y="9602"/>
                    <a:pt x="16138" y="13944"/>
                    <a:pt x="13897" y="16624"/>
                  </a:cubicBezTo>
                  <a:cubicBezTo>
                    <a:pt x="13738" y="16814"/>
                    <a:pt x="13559" y="16960"/>
                    <a:pt x="13387" y="17123"/>
                  </a:cubicBezTo>
                  <a:lnTo>
                    <a:pt x="15258" y="21600"/>
                  </a:lnTo>
                  <a:cubicBezTo>
                    <a:pt x="15802" y="21170"/>
                    <a:pt x="16317" y="20670"/>
                    <a:pt x="16796" y="20097"/>
                  </a:cubicBezTo>
                  <a:cubicBezTo>
                    <a:pt x="20639" y="15500"/>
                    <a:pt x="20639" y="8045"/>
                    <a:pt x="16796" y="3449"/>
                  </a:cubicBezTo>
                  <a:cubicBezTo>
                    <a:pt x="14875" y="1151"/>
                    <a:pt x="12359" y="0"/>
                    <a:pt x="9841" y="0"/>
                  </a:cubicBez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8" name="Triangle"/>
            <p:cNvSpPr/>
            <p:nvPr/>
          </p:nvSpPr>
          <p:spPr>
            <a:xfrm>
              <a:off x="335736" y="682235"/>
              <a:ext cx="634987" cy="6349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grpSp>
      <p:sp>
        <p:nvSpPr>
          <p:cNvPr id="400" name="Circle"/>
          <p:cNvSpPr/>
          <p:nvPr/>
        </p:nvSpPr>
        <p:spPr>
          <a:xfrm>
            <a:off x="8369972" y="484799"/>
            <a:ext cx="924645" cy="924645"/>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1" name="Circle"/>
          <p:cNvSpPr/>
          <p:nvPr/>
        </p:nvSpPr>
        <p:spPr>
          <a:xfrm>
            <a:off x="5235290" y="11756864"/>
            <a:ext cx="924645" cy="924645"/>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2" name="Circle"/>
          <p:cNvSpPr/>
          <p:nvPr/>
        </p:nvSpPr>
        <p:spPr>
          <a:xfrm>
            <a:off x="9249060" y="-908137"/>
            <a:ext cx="1567880" cy="1567881"/>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3" name="Circle"/>
          <p:cNvSpPr/>
          <p:nvPr/>
        </p:nvSpPr>
        <p:spPr>
          <a:xfrm>
            <a:off x="5337460" y="13226079"/>
            <a:ext cx="1567880" cy="1567881"/>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pic>
        <p:nvPicPr>
          <p:cNvPr id="404" name="iphone_mockup.png" descr="iphone_mockup.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95850" y="1334395"/>
            <a:ext cx="6661789" cy="11619399"/>
          </a:xfrm>
          <a:prstGeom prst="rect">
            <a:avLst/>
          </a:prstGeom>
          <a:ln w="12700">
            <a:miter lim="400000"/>
          </a:ln>
        </p:spPr>
      </p:pic>
      <p:sp>
        <p:nvSpPr>
          <p:cNvPr id="22" name="Lorem ipsum dolor sit adipiscing elit, sed do incididunt ut labore et dolore magna.">
            <a:extLst>
              <a:ext uri="{FF2B5EF4-FFF2-40B4-BE49-F238E27FC236}">
                <a16:creationId xmlns:a16="http://schemas.microsoft.com/office/drawing/2014/main" id="{538A670E-83FB-4021-831C-C05076171A66}"/>
              </a:ext>
            </a:extLst>
          </p:cNvPr>
          <p:cNvSpPr txBox="1"/>
          <p:nvPr/>
        </p:nvSpPr>
        <p:spPr>
          <a:xfrm>
            <a:off x="11977286" y="1489278"/>
            <a:ext cx="10632831" cy="835806"/>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10000" b="1" dirty="0">
                <a:solidFill>
                  <a:srgbClr val="002060"/>
                </a:solidFill>
              </a:rPr>
              <a:t>Анкета для детей</a:t>
            </a:r>
            <a:endParaRPr lang="ru-RU" sz="10000" dirty="0"/>
          </a:p>
        </p:txBody>
      </p:sp>
    </p:spTree>
    <p:extLst>
      <p:ext uri="{BB962C8B-B14F-4D97-AF65-F5344CB8AC3E}">
        <p14:creationId xmlns:p14="http://schemas.microsoft.com/office/powerpoint/2010/main" val="1979418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sp>
        <p:nvSpPr>
          <p:cNvPr id="144" name="Line"/>
          <p:cNvSpPr/>
          <p:nvPr/>
        </p:nvSpPr>
        <p:spPr>
          <a:xfrm>
            <a:off x="6383626" y="1290784"/>
            <a:ext cx="4170914" cy="10222550"/>
          </a:xfrm>
          <a:custGeom>
            <a:avLst/>
            <a:gdLst/>
            <a:ahLst/>
            <a:cxnLst>
              <a:cxn ang="0">
                <a:pos x="wd2" y="hd2"/>
              </a:cxn>
              <a:cxn ang="5400000">
                <a:pos x="wd2" y="hd2"/>
              </a:cxn>
              <a:cxn ang="10800000">
                <a:pos x="wd2" y="hd2"/>
              </a:cxn>
              <a:cxn ang="16200000">
                <a:pos x="wd2" y="hd2"/>
              </a:cxn>
            </a:cxnLst>
            <a:rect l="0" t="0" r="r" b="b"/>
            <a:pathLst>
              <a:path w="19591" h="21600" extrusionOk="0">
                <a:moveTo>
                  <a:pt x="19591" y="0"/>
                </a:moveTo>
                <a:cubicBezTo>
                  <a:pt x="10542" y="1165"/>
                  <a:pt x="3494" y="4366"/>
                  <a:pt x="990" y="8447"/>
                </a:cubicBezTo>
                <a:cubicBezTo>
                  <a:pt x="-2009" y="13336"/>
                  <a:pt x="1942" y="18552"/>
                  <a:pt x="10953" y="2160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5" name="Line"/>
          <p:cNvSpPr/>
          <p:nvPr/>
        </p:nvSpPr>
        <p:spPr>
          <a:xfrm>
            <a:off x="14084076" y="1328464"/>
            <a:ext cx="3919363" cy="10064527"/>
          </a:xfrm>
          <a:custGeom>
            <a:avLst/>
            <a:gdLst/>
            <a:ahLst/>
            <a:cxnLst>
              <a:cxn ang="0">
                <a:pos x="wd2" y="hd2"/>
              </a:cxn>
              <a:cxn ang="5400000">
                <a:pos x="wd2" y="hd2"/>
              </a:cxn>
              <a:cxn ang="10800000">
                <a:pos x="wd2" y="hd2"/>
              </a:cxn>
              <a:cxn ang="16200000">
                <a:pos x="wd2" y="hd2"/>
              </a:cxn>
            </a:cxnLst>
            <a:rect l="0" t="0" r="r" b="b"/>
            <a:pathLst>
              <a:path w="20719" h="21600" extrusionOk="0">
                <a:moveTo>
                  <a:pt x="9270" y="21600"/>
                </a:moveTo>
                <a:cubicBezTo>
                  <a:pt x="17351" y="18957"/>
                  <a:pt x="21600" y="14836"/>
                  <a:pt x="20565" y="10644"/>
                </a:cubicBezTo>
                <a:cubicBezTo>
                  <a:pt x="19365" y="5779"/>
                  <a:pt x="11353" y="1632"/>
                  <a:pt x="0" y="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6" name="Circle"/>
          <p:cNvSpPr/>
          <p:nvPr/>
        </p:nvSpPr>
        <p:spPr>
          <a:xfrm>
            <a:off x="6821661"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7" name="Circle"/>
          <p:cNvSpPr/>
          <p:nvPr/>
        </p:nvSpPr>
        <p:spPr>
          <a:xfrm>
            <a:off x="16141783"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8" name="Circle"/>
          <p:cNvSpPr/>
          <p:nvPr/>
        </p:nvSpPr>
        <p:spPr>
          <a:xfrm>
            <a:off x="5678661" y="6192807"/>
            <a:ext cx="1318509" cy="1318509"/>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49" name="Circle"/>
          <p:cNvSpPr/>
          <p:nvPr/>
        </p:nvSpPr>
        <p:spPr>
          <a:xfrm>
            <a:off x="17284783" y="6192807"/>
            <a:ext cx="1318509" cy="1318509"/>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0" name="Circle"/>
          <p:cNvSpPr/>
          <p:nvPr/>
        </p:nvSpPr>
        <p:spPr>
          <a:xfrm>
            <a:off x="6821661"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1" name="Circle"/>
          <p:cNvSpPr/>
          <p:nvPr/>
        </p:nvSpPr>
        <p:spPr>
          <a:xfrm>
            <a:off x="16141783"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2" name="Lorem ipsum dolor sit adipiscing elit, sed do incididunt ut labore et dolore magna."/>
          <p:cNvSpPr txBox="1"/>
          <p:nvPr/>
        </p:nvSpPr>
        <p:spPr>
          <a:xfrm>
            <a:off x="17732697" y="2308472"/>
            <a:ext cx="5885141" cy="3426579"/>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5400" b="1" dirty="0">
                <a:solidFill>
                  <a:srgbClr val="002060"/>
                </a:solidFill>
              </a:rPr>
              <a:t>Какие орфоэпические нормы нужно знать современному человеку при использовании профессионализмов и слов-терминов?</a:t>
            </a:r>
            <a:endParaRPr sz="5400" b="1" dirty="0">
              <a:solidFill>
                <a:srgbClr val="002060"/>
              </a:solidFill>
            </a:endParaRPr>
          </a:p>
        </p:txBody>
      </p:sp>
      <p:sp>
        <p:nvSpPr>
          <p:cNvPr id="159" name="Lorem ipsum dolor sit adipiscing elit, sed do incididunt ut labore et dolore magna."/>
          <p:cNvSpPr txBox="1"/>
          <p:nvPr/>
        </p:nvSpPr>
        <p:spPr>
          <a:xfrm>
            <a:off x="766162" y="2771769"/>
            <a:ext cx="6055499" cy="166193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5400" b="1" dirty="0">
                <a:solidFill>
                  <a:srgbClr val="002060"/>
                </a:solidFill>
              </a:rPr>
              <a:t>Почему в русском языке общеупотребительными становятся профессионализмы?</a:t>
            </a:r>
            <a:endParaRPr lang="ru-RU" dirty="0"/>
          </a:p>
        </p:txBody>
      </p:sp>
      <p:sp>
        <p:nvSpPr>
          <p:cNvPr id="160" name="Lorem ipsum dolor sit adipiscing elit, sed do incididunt ut labore et dolore magna."/>
          <p:cNvSpPr txBox="1"/>
          <p:nvPr/>
        </p:nvSpPr>
        <p:spPr>
          <a:xfrm>
            <a:off x="17460292" y="9447258"/>
            <a:ext cx="6377649" cy="2872581"/>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5400" b="1" dirty="0">
                <a:solidFill>
                  <a:srgbClr val="002060"/>
                </a:solidFill>
              </a:rPr>
              <a:t>Какие вы знаете наиболее часто употребляемые в русском языке профессионализмы и слова-термины?</a:t>
            </a:r>
            <a:endParaRPr sz="5400" b="1" dirty="0">
              <a:solidFill>
                <a:srgbClr val="002060"/>
              </a:solidFill>
            </a:endParaRPr>
          </a:p>
        </p:txBody>
      </p:sp>
      <p:sp>
        <p:nvSpPr>
          <p:cNvPr id="2" name="TextBox 1">
            <a:extLst>
              <a:ext uri="{FF2B5EF4-FFF2-40B4-BE49-F238E27FC236}">
                <a16:creationId xmlns:a16="http://schemas.microsoft.com/office/drawing/2014/main" id="{EA8B328A-5C69-41E6-8B88-97BFED936E3D}"/>
              </a:ext>
            </a:extLst>
          </p:cNvPr>
          <p:cNvSpPr txBox="1"/>
          <p:nvPr/>
        </p:nvSpPr>
        <p:spPr>
          <a:xfrm>
            <a:off x="8628059" y="2096107"/>
            <a:ext cx="6963507" cy="38513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r>
              <a:rPr lang="ru-RU" sz="9600" b="1" dirty="0">
                <a:solidFill>
                  <a:srgbClr val="002060"/>
                </a:solidFill>
              </a:rPr>
              <a:t>ГРАММАТИСТЫ</a:t>
            </a:r>
          </a:p>
          <a:p>
            <a:pPr algn="ctr"/>
            <a:endParaRPr lang="ru-RU" sz="6600" b="1" dirty="0">
              <a:solidFill>
                <a:srgbClr val="0070C0"/>
              </a:solidFill>
            </a:endParaRPr>
          </a:p>
          <a:p>
            <a:pPr algn="ctr"/>
            <a:r>
              <a:rPr lang="ru-RU" sz="6600" dirty="0">
                <a:solidFill>
                  <a:srgbClr val="0070C0"/>
                </a:solidFill>
              </a:rPr>
              <a:t>Что надо знать, чтобы грамотно использовать в своей речи слова-термины?</a:t>
            </a:r>
          </a:p>
          <a:p>
            <a:pPr algn="ctr"/>
            <a:endParaRPr kumimoji="0" lang="ru-RU" sz="9600" b="0" i="0" u="none" strike="noStrike" cap="none" spc="0" normalizeH="0" baseline="42857" dirty="0">
              <a:ln>
                <a:noFill/>
              </a:ln>
              <a:solidFill>
                <a:srgbClr val="91969D"/>
              </a:solidFill>
              <a:effectLst/>
              <a:uFillTx/>
              <a:latin typeface="+mn-lt"/>
              <a:ea typeface="+mn-ea"/>
              <a:cs typeface="+mn-cs"/>
              <a:sym typeface="Roboto Regular"/>
            </a:endParaRPr>
          </a:p>
        </p:txBody>
      </p:sp>
      <p:sp>
        <p:nvSpPr>
          <p:cNvPr id="20" name="Lorem ipsum dolor sit adipiscing elit, sed do incididunt ut labore et dolore magna.">
            <a:extLst>
              <a:ext uri="{FF2B5EF4-FFF2-40B4-BE49-F238E27FC236}">
                <a16:creationId xmlns:a16="http://schemas.microsoft.com/office/drawing/2014/main" id="{8CDF936F-A47C-4261-B053-322B62C5620D}"/>
              </a:ext>
            </a:extLst>
          </p:cNvPr>
          <p:cNvSpPr txBox="1"/>
          <p:nvPr/>
        </p:nvSpPr>
        <p:spPr>
          <a:xfrm>
            <a:off x="-284734" y="5891513"/>
            <a:ext cx="6315878" cy="166193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5400" b="1" dirty="0">
                <a:solidFill>
                  <a:srgbClr val="0070C0"/>
                </a:solidFill>
              </a:rPr>
              <a:t>Как избежать речевых ошибок в использовании профессионализмов и слов-терминов? </a:t>
            </a:r>
            <a:endParaRPr lang="ru-RU" dirty="0"/>
          </a:p>
        </p:txBody>
      </p:sp>
      <p:sp>
        <p:nvSpPr>
          <p:cNvPr id="4" name="Прямоугольник 3">
            <a:extLst>
              <a:ext uri="{FF2B5EF4-FFF2-40B4-BE49-F238E27FC236}">
                <a16:creationId xmlns:a16="http://schemas.microsoft.com/office/drawing/2014/main" id="{A03BEF92-612C-4BD3-BDAD-11E514D73741}"/>
              </a:ext>
            </a:extLst>
          </p:cNvPr>
          <p:cNvSpPr/>
          <p:nvPr/>
        </p:nvSpPr>
        <p:spPr>
          <a:xfrm>
            <a:off x="323784" y="10316266"/>
            <a:ext cx="6315877" cy="1394036"/>
          </a:xfrm>
          <a:prstGeom prst="rect">
            <a:avLst/>
          </a:prstGeom>
        </p:spPr>
        <p:txBody>
          <a:bodyPr wrap="square">
            <a:spAutoFit/>
          </a:bodyPr>
          <a:lstStyle/>
          <a:p>
            <a:pPr algn="ctr"/>
            <a:r>
              <a:rPr lang="ru-RU" sz="6000" b="1" dirty="0">
                <a:solidFill>
                  <a:srgbClr val="002060"/>
                </a:solidFill>
              </a:rPr>
              <a:t>Можно ли обойтись без профессионализмов и слов-терминов в речи?</a:t>
            </a:r>
          </a:p>
        </p:txBody>
      </p:sp>
      <p:pic>
        <p:nvPicPr>
          <p:cNvPr id="21" name="Picture 6" descr="Елицы: История слова κανών">
            <a:extLst>
              <a:ext uri="{FF2B5EF4-FFF2-40B4-BE49-F238E27FC236}">
                <a16:creationId xmlns:a16="http://schemas.microsoft.com/office/drawing/2014/main" id="{FB360EF3-BDCE-4938-BAF1-65A6BCB9BFF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13494" y="5539191"/>
            <a:ext cx="6985142" cy="7111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1029315"/>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sp>
        <p:nvSpPr>
          <p:cNvPr id="144" name="Line"/>
          <p:cNvSpPr/>
          <p:nvPr/>
        </p:nvSpPr>
        <p:spPr>
          <a:xfrm>
            <a:off x="6383626" y="1290784"/>
            <a:ext cx="4170914" cy="10222550"/>
          </a:xfrm>
          <a:custGeom>
            <a:avLst/>
            <a:gdLst/>
            <a:ahLst/>
            <a:cxnLst>
              <a:cxn ang="0">
                <a:pos x="wd2" y="hd2"/>
              </a:cxn>
              <a:cxn ang="5400000">
                <a:pos x="wd2" y="hd2"/>
              </a:cxn>
              <a:cxn ang="10800000">
                <a:pos x="wd2" y="hd2"/>
              </a:cxn>
              <a:cxn ang="16200000">
                <a:pos x="wd2" y="hd2"/>
              </a:cxn>
            </a:cxnLst>
            <a:rect l="0" t="0" r="r" b="b"/>
            <a:pathLst>
              <a:path w="19591" h="21600" extrusionOk="0">
                <a:moveTo>
                  <a:pt x="19591" y="0"/>
                </a:moveTo>
                <a:cubicBezTo>
                  <a:pt x="10542" y="1165"/>
                  <a:pt x="3494" y="4366"/>
                  <a:pt x="990" y="8447"/>
                </a:cubicBezTo>
                <a:cubicBezTo>
                  <a:pt x="-2009" y="13336"/>
                  <a:pt x="1942" y="18552"/>
                  <a:pt x="10953" y="2160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5" name="Line"/>
          <p:cNvSpPr/>
          <p:nvPr/>
        </p:nvSpPr>
        <p:spPr>
          <a:xfrm>
            <a:off x="14084076" y="1328464"/>
            <a:ext cx="3919363" cy="10064527"/>
          </a:xfrm>
          <a:custGeom>
            <a:avLst/>
            <a:gdLst/>
            <a:ahLst/>
            <a:cxnLst>
              <a:cxn ang="0">
                <a:pos x="wd2" y="hd2"/>
              </a:cxn>
              <a:cxn ang="5400000">
                <a:pos x="wd2" y="hd2"/>
              </a:cxn>
              <a:cxn ang="10800000">
                <a:pos x="wd2" y="hd2"/>
              </a:cxn>
              <a:cxn ang="16200000">
                <a:pos x="wd2" y="hd2"/>
              </a:cxn>
            </a:cxnLst>
            <a:rect l="0" t="0" r="r" b="b"/>
            <a:pathLst>
              <a:path w="20719" h="21600" extrusionOk="0">
                <a:moveTo>
                  <a:pt x="9270" y="21600"/>
                </a:moveTo>
                <a:cubicBezTo>
                  <a:pt x="17351" y="18957"/>
                  <a:pt x="21600" y="14836"/>
                  <a:pt x="20565" y="10644"/>
                </a:cubicBezTo>
                <a:cubicBezTo>
                  <a:pt x="19365" y="5779"/>
                  <a:pt x="11353" y="1632"/>
                  <a:pt x="0" y="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6" name="Circle"/>
          <p:cNvSpPr/>
          <p:nvPr/>
        </p:nvSpPr>
        <p:spPr>
          <a:xfrm>
            <a:off x="6821661"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7" name="Circle"/>
          <p:cNvSpPr/>
          <p:nvPr/>
        </p:nvSpPr>
        <p:spPr>
          <a:xfrm>
            <a:off x="16141783"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8" name="Circle"/>
          <p:cNvSpPr/>
          <p:nvPr/>
        </p:nvSpPr>
        <p:spPr>
          <a:xfrm>
            <a:off x="5678661" y="6192807"/>
            <a:ext cx="1318509" cy="1318509"/>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49" name="Circle"/>
          <p:cNvSpPr/>
          <p:nvPr/>
        </p:nvSpPr>
        <p:spPr>
          <a:xfrm>
            <a:off x="17284783" y="6192807"/>
            <a:ext cx="1318509" cy="1318509"/>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0" name="Circle"/>
          <p:cNvSpPr/>
          <p:nvPr/>
        </p:nvSpPr>
        <p:spPr>
          <a:xfrm>
            <a:off x="6821661"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1" name="Circle"/>
          <p:cNvSpPr/>
          <p:nvPr/>
        </p:nvSpPr>
        <p:spPr>
          <a:xfrm>
            <a:off x="16141783"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2" name="Lorem ipsum dolor sit adipiscing elit, sed do incididunt ut labore et dolore magna."/>
          <p:cNvSpPr txBox="1"/>
          <p:nvPr/>
        </p:nvSpPr>
        <p:spPr>
          <a:xfrm>
            <a:off x="17732697" y="2308472"/>
            <a:ext cx="5885141" cy="1764586"/>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5400" b="1" dirty="0">
                <a:solidFill>
                  <a:srgbClr val="002060"/>
                </a:solidFill>
              </a:rPr>
              <a:t>Легко ли произносить профессионализмы и слова-термины?</a:t>
            </a:r>
            <a:endParaRPr sz="5400" b="1" dirty="0">
              <a:solidFill>
                <a:srgbClr val="002060"/>
              </a:solidFill>
            </a:endParaRPr>
          </a:p>
        </p:txBody>
      </p:sp>
      <p:sp>
        <p:nvSpPr>
          <p:cNvPr id="159" name="Lorem ipsum dolor sit adipiscing elit, sed do incididunt ut labore et dolore magna."/>
          <p:cNvSpPr txBox="1"/>
          <p:nvPr/>
        </p:nvSpPr>
        <p:spPr>
          <a:xfrm>
            <a:off x="766162" y="2771769"/>
            <a:ext cx="6055499" cy="2049728"/>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5400" b="1" dirty="0">
                <a:solidFill>
                  <a:srgbClr val="002060"/>
                </a:solidFill>
              </a:rPr>
              <a:t>Можно ли считать профессионализмы и слова-термины богатством русского языка?</a:t>
            </a:r>
            <a:endParaRPr lang="ru-RU" dirty="0"/>
          </a:p>
        </p:txBody>
      </p:sp>
      <p:sp>
        <p:nvSpPr>
          <p:cNvPr id="160" name="Lorem ipsum dolor sit adipiscing elit, sed do incididunt ut labore et dolore magna."/>
          <p:cNvSpPr txBox="1"/>
          <p:nvPr/>
        </p:nvSpPr>
        <p:spPr>
          <a:xfrm>
            <a:off x="17460292" y="9447258"/>
            <a:ext cx="6377649" cy="231858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5400" b="1" dirty="0">
                <a:solidFill>
                  <a:srgbClr val="002060"/>
                </a:solidFill>
              </a:rPr>
              <a:t>Когда уместно использовать профессионализмы и слова-термины?</a:t>
            </a:r>
            <a:endParaRPr sz="5400" b="1" dirty="0">
              <a:solidFill>
                <a:srgbClr val="002060"/>
              </a:solidFill>
            </a:endParaRPr>
          </a:p>
        </p:txBody>
      </p:sp>
      <p:sp>
        <p:nvSpPr>
          <p:cNvPr id="2" name="TextBox 1">
            <a:extLst>
              <a:ext uri="{FF2B5EF4-FFF2-40B4-BE49-F238E27FC236}">
                <a16:creationId xmlns:a16="http://schemas.microsoft.com/office/drawing/2014/main" id="{EA8B328A-5C69-41E6-8B88-97BFED936E3D}"/>
              </a:ext>
            </a:extLst>
          </p:cNvPr>
          <p:cNvSpPr txBox="1"/>
          <p:nvPr/>
        </p:nvSpPr>
        <p:spPr>
          <a:xfrm>
            <a:off x="8628059" y="2096107"/>
            <a:ext cx="6963507" cy="38513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r>
              <a:rPr lang="ru-RU" sz="9600" b="1" dirty="0">
                <a:solidFill>
                  <a:srgbClr val="002060"/>
                </a:solidFill>
              </a:rPr>
              <a:t>ЗНАТОКИ РЯ</a:t>
            </a:r>
          </a:p>
          <a:p>
            <a:pPr algn="ctr"/>
            <a:endParaRPr lang="ru-RU" sz="6600" dirty="0">
              <a:solidFill>
                <a:srgbClr val="0070C0"/>
              </a:solidFill>
            </a:endParaRPr>
          </a:p>
          <a:p>
            <a:pPr algn="ctr"/>
            <a:r>
              <a:rPr lang="ru-RU" sz="6600" dirty="0">
                <a:solidFill>
                  <a:srgbClr val="0070C0"/>
                </a:solidFill>
              </a:rPr>
              <a:t>Уместно ли использование профессионализмов и слов-терминов в речи?</a:t>
            </a:r>
          </a:p>
          <a:p>
            <a:pPr algn="ctr"/>
            <a:endParaRPr kumimoji="0" lang="ru-RU" sz="9600" b="0" i="0" u="none" strike="noStrike" cap="none" spc="0" normalizeH="0" baseline="42857" dirty="0">
              <a:ln>
                <a:noFill/>
              </a:ln>
              <a:solidFill>
                <a:srgbClr val="91969D"/>
              </a:solidFill>
              <a:effectLst/>
              <a:uFillTx/>
              <a:latin typeface="+mn-lt"/>
              <a:ea typeface="+mn-ea"/>
              <a:cs typeface="+mn-cs"/>
              <a:sym typeface="Roboto Regular"/>
            </a:endParaRPr>
          </a:p>
        </p:txBody>
      </p:sp>
      <p:sp>
        <p:nvSpPr>
          <p:cNvPr id="20" name="Lorem ipsum dolor sit adipiscing elit, sed do incididunt ut labore et dolore magna.">
            <a:extLst>
              <a:ext uri="{FF2B5EF4-FFF2-40B4-BE49-F238E27FC236}">
                <a16:creationId xmlns:a16="http://schemas.microsoft.com/office/drawing/2014/main" id="{8CDF936F-A47C-4261-B053-322B62C5620D}"/>
              </a:ext>
            </a:extLst>
          </p:cNvPr>
          <p:cNvSpPr txBox="1"/>
          <p:nvPr/>
        </p:nvSpPr>
        <p:spPr>
          <a:xfrm>
            <a:off x="-284734" y="5891513"/>
            <a:ext cx="6315878" cy="166193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5400" b="1" dirty="0">
                <a:solidFill>
                  <a:srgbClr val="0070C0"/>
                </a:solidFill>
              </a:rPr>
              <a:t>Не засоряют ли профессионализмы и слова-термины русскую речь? </a:t>
            </a:r>
            <a:endParaRPr lang="ru-RU" dirty="0"/>
          </a:p>
        </p:txBody>
      </p:sp>
      <p:sp>
        <p:nvSpPr>
          <p:cNvPr id="4" name="Прямоугольник 3">
            <a:extLst>
              <a:ext uri="{FF2B5EF4-FFF2-40B4-BE49-F238E27FC236}">
                <a16:creationId xmlns:a16="http://schemas.microsoft.com/office/drawing/2014/main" id="{A03BEF92-612C-4BD3-BDAD-11E514D73741}"/>
              </a:ext>
            </a:extLst>
          </p:cNvPr>
          <p:cNvSpPr/>
          <p:nvPr/>
        </p:nvSpPr>
        <p:spPr>
          <a:xfrm>
            <a:off x="323784" y="10316266"/>
            <a:ext cx="6315877" cy="1394036"/>
          </a:xfrm>
          <a:prstGeom prst="rect">
            <a:avLst/>
          </a:prstGeom>
        </p:spPr>
        <p:txBody>
          <a:bodyPr wrap="square">
            <a:spAutoFit/>
          </a:bodyPr>
          <a:lstStyle/>
          <a:p>
            <a:pPr algn="ctr"/>
            <a:r>
              <a:rPr lang="ru-RU" sz="6000" b="1" dirty="0">
                <a:solidFill>
                  <a:srgbClr val="002060"/>
                </a:solidFill>
              </a:rPr>
              <a:t>Знаем ли мы значение профессионализмов и слов-терминов?</a:t>
            </a:r>
          </a:p>
        </p:txBody>
      </p:sp>
      <p:pic>
        <p:nvPicPr>
          <p:cNvPr id="18" name="Picture 10" descr="Дополнительная общеразвивающая программа «Знатоки русского языка»">
            <a:extLst>
              <a:ext uri="{FF2B5EF4-FFF2-40B4-BE49-F238E27FC236}">
                <a16:creationId xmlns:a16="http://schemas.microsoft.com/office/drawing/2014/main" id="{CB8829B4-5EF4-4DEF-8363-EB8CDA958595}"/>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a:stretch/>
        </p:blipFill>
        <p:spPr bwMode="auto">
          <a:xfrm>
            <a:off x="8436728" y="6008701"/>
            <a:ext cx="7154906" cy="5384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258439"/>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Picture Placeholder 19"/>
          <p:cNvSpPr>
            <a:spLocks noGrp="1"/>
          </p:cNvSpPr>
          <p:nvPr>
            <p:ph type="pic" sz="quarter" idx="14"/>
          </p:nvPr>
        </p:nvSpPr>
        <p:spPr>
          <a:xfrm>
            <a:off x="18728881" y="2974885"/>
            <a:ext cx="5694875" cy="7766231"/>
          </a:xfrm>
          <a:solidFill>
            <a:schemeClr val="accent5">
              <a:lumMod val="60000"/>
              <a:lumOff val="40000"/>
            </a:schemeClr>
          </a:solidFill>
        </p:spPr>
      </p:sp>
      <p:sp>
        <p:nvSpPr>
          <p:cNvPr id="407"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sp>
        <p:nvSpPr>
          <p:cNvPr id="39" name="Picture Placeholder 19"/>
          <p:cNvSpPr>
            <a:spLocks noGrp="1"/>
          </p:cNvSpPr>
          <p:nvPr>
            <p:ph type="pic" sz="quarter" idx="14"/>
          </p:nvPr>
        </p:nvSpPr>
        <p:spPr>
          <a:xfrm>
            <a:off x="7093351" y="2974884"/>
            <a:ext cx="5694875" cy="7766231"/>
          </a:xfrm>
          <a:solidFill>
            <a:schemeClr val="accent1">
              <a:lumMod val="20000"/>
              <a:lumOff val="80000"/>
            </a:schemeClr>
          </a:solidFill>
        </p:spPr>
      </p:sp>
      <p:sp>
        <p:nvSpPr>
          <p:cNvPr id="412" name="Rectangle"/>
          <p:cNvSpPr/>
          <p:nvPr/>
        </p:nvSpPr>
        <p:spPr>
          <a:xfrm>
            <a:off x="-26405" y="1243787"/>
            <a:ext cx="7101310" cy="11228426"/>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13" name="Lorem ipsum dolor adipiscing elit, sed do eiusmod tempor incididunt ut labore et dolore magna commodo consequat."/>
          <p:cNvSpPr txBox="1"/>
          <p:nvPr/>
        </p:nvSpPr>
        <p:spPr>
          <a:xfrm>
            <a:off x="-310289" y="5470525"/>
            <a:ext cx="7649558" cy="2133918"/>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nSpc>
                <a:spcPct val="80000"/>
              </a:lnSpc>
              <a:defRPr sz="4800" baseline="25000">
                <a:solidFill>
                  <a:srgbClr val="FFFFFF"/>
                </a:solidFill>
              </a:defRPr>
            </a:lvl1pPr>
          </a:lstStyle>
          <a:p>
            <a:pPr algn="ctr">
              <a:lnSpc>
                <a:spcPct val="100000"/>
              </a:lnSpc>
            </a:pPr>
            <a:r>
              <a:rPr lang="ru-RU" sz="6600" b="1" dirty="0"/>
              <a:t>ПОИСКОВО-ИССЛЕДОВАТЕЛЬСКИЙ  ЭТАП</a:t>
            </a:r>
            <a:endParaRPr sz="6600" b="1" dirty="0"/>
          </a:p>
        </p:txBody>
      </p:sp>
      <p:sp>
        <p:nvSpPr>
          <p:cNvPr id="414" name=".01"/>
          <p:cNvSpPr txBox="1"/>
          <p:nvPr/>
        </p:nvSpPr>
        <p:spPr>
          <a:xfrm>
            <a:off x="846087" y="2672333"/>
            <a:ext cx="2240998" cy="218008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nSpc>
                <a:spcPct val="90000"/>
              </a:lnSpc>
              <a:defRPr sz="15000" baseline="0">
                <a:solidFill>
                  <a:srgbClr val="FFFFFF"/>
                </a:solidFill>
              </a:defRPr>
            </a:lvl1pPr>
          </a:lstStyle>
          <a:p>
            <a:r>
              <a:rPr dirty="0"/>
              <a:t>0</a:t>
            </a:r>
            <a:r>
              <a:rPr lang="ru-RU" dirty="0"/>
              <a:t>2</a:t>
            </a:r>
            <a:endParaRPr dirty="0"/>
          </a:p>
        </p:txBody>
      </p:sp>
      <p:sp>
        <p:nvSpPr>
          <p:cNvPr id="2" name="Прямоугольник 1">
            <a:extLst>
              <a:ext uri="{FF2B5EF4-FFF2-40B4-BE49-F238E27FC236}">
                <a16:creationId xmlns:a16="http://schemas.microsoft.com/office/drawing/2014/main" id="{E6F09DAE-D844-459F-9CF0-B68CFE00E51A}"/>
              </a:ext>
            </a:extLst>
          </p:cNvPr>
          <p:cNvSpPr/>
          <p:nvPr/>
        </p:nvSpPr>
        <p:spPr>
          <a:xfrm>
            <a:off x="7378533" y="3467951"/>
            <a:ext cx="5391427" cy="1257139"/>
          </a:xfrm>
          <a:prstGeom prst="rect">
            <a:avLst/>
          </a:prstGeom>
        </p:spPr>
        <p:txBody>
          <a:bodyPr wrap="square">
            <a:spAutoFit/>
          </a:bodyPr>
          <a:lstStyle/>
          <a:p>
            <a:pPr algn="ctr"/>
            <a:r>
              <a:rPr lang="ru-RU" sz="8000"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Деятельность учителя</a:t>
            </a:r>
            <a:endParaRPr lang="ru-RU" sz="8000" dirty="0">
              <a:solidFill>
                <a:srgbClr val="7030A0"/>
              </a:solidFill>
            </a:endParaRPr>
          </a:p>
        </p:txBody>
      </p:sp>
      <p:sp>
        <p:nvSpPr>
          <p:cNvPr id="3" name="Прямоугольник 2">
            <a:extLst>
              <a:ext uri="{FF2B5EF4-FFF2-40B4-BE49-F238E27FC236}">
                <a16:creationId xmlns:a16="http://schemas.microsoft.com/office/drawing/2014/main" id="{AB6AFB75-AC9C-4031-8A48-A56E9E3757BC}"/>
              </a:ext>
            </a:extLst>
          </p:cNvPr>
          <p:cNvSpPr/>
          <p:nvPr/>
        </p:nvSpPr>
        <p:spPr>
          <a:xfrm>
            <a:off x="7418300" y="5120482"/>
            <a:ext cx="5497501" cy="5661999"/>
          </a:xfrm>
          <a:prstGeom prst="rect">
            <a:avLst/>
          </a:prstGeom>
        </p:spPr>
        <p:txBody>
          <a:bodyPr wrap="square">
            <a:spAutoFit/>
          </a:bodyPr>
          <a:lstStyle/>
          <a:p>
            <a:pPr marL="1143000" indent="-1143000">
              <a:buFont typeface="Wingdings" panose="05000000000000000000" pitchFamily="2" charset="2"/>
              <a:buChar char="ü"/>
            </a:pPr>
            <a:r>
              <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Наблюдать </a:t>
            </a:r>
          </a:p>
          <a:p>
            <a:pPr marL="1143000" indent="-1143000">
              <a:buFont typeface="Wingdings" panose="05000000000000000000" pitchFamily="2" charset="2"/>
              <a:buChar char="ü"/>
            </a:pPr>
            <a:endPar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Организовать консультации</a:t>
            </a:r>
          </a:p>
          <a:p>
            <a:pPr marL="1143000" indent="-1143000">
              <a:buFont typeface="Wingdings" panose="05000000000000000000" pitchFamily="2" charset="2"/>
              <a:buChar char="ü"/>
            </a:pPr>
            <a:endPar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Направить</a:t>
            </a:r>
          </a:p>
          <a:p>
            <a:pPr marL="1143000" indent="-1143000">
              <a:buFont typeface="Wingdings" panose="05000000000000000000" pitchFamily="2" charset="2"/>
              <a:buChar char="ü"/>
            </a:pPr>
            <a:endPar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Подсказать</a:t>
            </a:r>
          </a:p>
          <a:p>
            <a:pPr marL="1143000" indent="-1143000">
              <a:buFont typeface="Wingdings" panose="05000000000000000000" pitchFamily="2" charset="2"/>
              <a:buChar char="ü"/>
            </a:pPr>
            <a:endPar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Дать советы</a:t>
            </a:r>
            <a:endParaRPr lang="ru-RU" sz="7200" dirty="0">
              <a:solidFill>
                <a:schemeClr val="bg2">
                  <a:lumMod val="50000"/>
                </a:schemeClr>
              </a:solidFill>
              <a:latin typeface="Times New Roman" panose="02020603050405020304" pitchFamily="18" charset="0"/>
              <a:ea typeface="Times New Roman" panose="02020603050405020304" pitchFamily="18" charset="0"/>
            </a:endParaRPr>
          </a:p>
          <a:p>
            <a:endParaRPr lang="ru-RU" sz="5400" dirty="0">
              <a:solidFill>
                <a:schemeClr val="bg2">
                  <a:lumMod val="50000"/>
                </a:schemeClr>
              </a:solidFill>
              <a:latin typeface="Times New Roman" panose="02020603050405020304" pitchFamily="18" charset="0"/>
              <a:ea typeface="Times New Roman" panose="02020603050405020304" pitchFamily="18" charset="0"/>
            </a:endParaRPr>
          </a:p>
        </p:txBody>
      </p:sp>
      <p:sp>
        <p:nvSpPr>
          <p:cNvPr id="13" name="Прямоугольник 12">
            <a:extLst>
              <a:ext uri="{FF2B5EF4-FFF2-40B4-BE49-F238E27FC236}">
                <a16:creationId xmlns:a16="http://schemas.microsoft.com/office/drawing/2014/main" id="{55A92483-0BAC-4E72-9FD3-60A49497DC33}"/>
              </a:ext>
            </a:extLst>
          </p:cNvPr>
          <p:cNvSpPr/>
          <p:nvPr/>
        </p:nvSpPr>
        <p:spPr>
          <a:xfrm>
            <a:off x="18748446" y="5387287"/>
            <a:ext cx="5391427" cy="2475999"/>
          </a:xfrm>
          <a:prstGeom prst="rect">
            <a:avLst/>
          </a:prstGeom>
        </p:spPr>
        <p:txBody>
          <a:bodyPr wrap="square">
            <a:spAutoFit/>
          </a:bodyPr>
          <a:lstStyle/>
          <a:p>
            <a:pPr marL="857250" indent="-857250" algn="ctr">
              <a:buFont typeface="Wingdings" panose="05000000000000000000" pitchFamily="2" charset="2"/>
              <a:buChar char="ü"/>
            </a:pPr>
            <a:r>
              <a:rPr lang="ru-RU" sz="6600" b="1" dirty="0">
                <a:solidFill>
                  <a:schemeClr val="bg2">
                    <a:lumMod val="50000"/>
                  </a:schemeClr>
                </a:solidFill>
                <a:latin typeface="Times New Roman" panose="02020603050405020304" pitchFamily="18" charset="0"/>
                <a:cs typeface="Times New Roman" panose="02020603050405020304" pitchFamily="18" charset="0"/>
              </a:rPr>
              <a:t>Выполнять</a:t>
            </a:r>
          </a:p>
          <a:p>
            <a:pPr marL="857250" indent="-857250" algn="ctr">
              <a:buFont typeface="Wingdings" panose="05000000000000000000" pitchFamily="2" charset="2"/>
              <a:buChar char="ü"/>
            </a:pPr>
            <a:endParaRPr lang="ru-RU" sz="66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lgn="ctr">
              <a:buFont typeface="Wingdings" panose="05000000000000000000" pitchFamily="2" charset="2"/>
              <a:buChar char="ü"/>
            </a:pPr>
            <a:r>
              <a:rPr lang="ru-RU" sz="6600" b="1" dirty="0">
                <a:solidFill>
                  <a:schemeClr val="bg2">
                    <a:lumMod val="50000"/>
                  </a:schemeClr>
                </a:solidFill>
                <a:latin typeface="Times New Roman" panose="02020603050405020304" pitchFamily="18" charset="0"/>
                <a:cs typeface="Times New Roman" panose="02020603050405020304" pitchFamily="18" charset="0"/>
              </a:rPr>
              <a:t>Советоваться</a:t>
            </a:r>
          </a:p>
          <a:p>
            <a:pPr marL="857250" indent="-857250" algn="ctr">
              <a:buFont typeface="Wingdings" panose="05000000000000000000" pitchFamily="2" charset="2"/>
              <a:buChar char="ü"/>
            </a:pPr>
            <a:endParaRPr lang="ru-RU" sz="66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lgn="ctr">
              <a:buFont typeface="Wingdings" panose="05000000000000000000" pitchFamily="2" charset="2"/>
              <a:buChar char="ü"/>
            </a:pPr>
            <a:r>
              <a:rPr lang="ru-RU" sz="6600" b="1" dirty="0">
                <a:solidFill>
                  <a:schemeClr val="bg2">
                    <a:lumMod val="50000"/>
                  </a:schemeClr>
                </a:solidFill>
                <a:latin typeface="Times New Roman" panose="02020603050405020304" pitchFamily="18" charset="0"/>
                <a:cs typeface="Times New Roman" panose="02020603050405020304" pitchFamily="18" charset="0"/>
              </a:rPr>
              <a:t>Накапливать </a:t>
            </a:r>
          </a:p>
        </p:txBody>
      </p:sp>
      <p:sp>
        <p:nvSpPr>
          <p:cNvPr id="14" name="Прямоугольник 13">
            <a:extLst>
              <a:ext uri="{FF2B5EF4-FFF2-40B4-BE49-F238E27FC236}">
                <a16:creationId xmlns:a16="http://schemas.microsoft.com/office/drawing/2014/main" id="{EF8570A0-C5A2-46C4-BFC6-C56D3263FFB1}"/>
              </a:ext>
            </a:extLst>
          </p:cNvPr>
          <p:cNvSpPr/>
          <p:nvPr/>
        </p:nvSpPr>
        <p:spPr>
          <a:xfrm>
            <a:off x="18866742" y="3467951"/>
            <a:ext cx="5391427" cy="1257139"/>
          </a:xfrm>
          <a:prstGeom prst="rect">
            <a:avLst/>
          </a:prstGeom>
        </p:spPr>
        <p:txBody>
          <a:bodyPr wrap="square">
            <a:spAutoFit/>
          </a:bodyPr>
          <a:lstStyle/>
          <a:p>
            <a:pPr algn="ctr"/>
            <a:r>
              <a:rPr lang="ru-RU" sz="80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Деятельность учеников</a:t>
            </a:r>
            <a:endParaRPr lang="ru-RU" sz="8000" dirty="0">
              <a:solidFill>
                <a:srgbClr val="FFFF00"/>
              </a:solidFill>
            </a:endParaRPr>
          </a:p>
        </p:txBody>
      </p:sp>
      <p:pic>
        <p:nvPicPr>
          <p:cNvPr id="2050" name="Picture 2" descr="Как должен вести себя учитель с учениками - Педагогический портал «О  детстве»">
            <a:extLst>
              <a:ext uri="{FF2B5EF4-FFF2-40B4-BE49-F238E27FC236}">
                <a16:creationId xmlns:a16="http://schemas.microsoft.com/office/drawing/2014/main" id="{F544E6A6-D05B-4666-ACC0-4EAF30052A9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592050" y="5020127"/>
            <a:ext cx="6628667" cy="42381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77926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sp>
        <p:nvSpPr>
          <p:cNvPr id="63" name="Text information page"/>
          <p:cNvSpPr txBox="1">
            <a:spLocks noGrp="1"/>
          </p:cNvSpPr>
          <p:nvPr>
            <p:ph type="title"/>
          </p:nvPr>
        </p:nvSpPr>
        <p:spPr>
          <a:xfrm>
            <a:off x="2072501" y="852980"/>
            <a:ext cx="21005801" cy="2286001"/>
          </a:xfrm>
          <a:prstGeom prst="rect">
            <a:avLst/>
          </a:prstGeom>
          <a:solidFill>
            <a:schemeClr val="accent1">
              <a:lumMod val="20000"/>
              <a:lumOff val="80000"/>
            </a:schemeClr>
          </a:solidFill>
        </p:spPr>
        <p:txBody>
          <a:bodyPr/>
          <a:lstStyle/>
          <a:p>
            <a:pPr algn="ctr"/>
            <a:r>
              <a:rPr lang="ru-RU" b="1" dirty="0">
                <a:solidFill>
                  <a:schemeClr val="accent1"/>
                </a:solidFill>
              </a:rPr>
              <a:t>Актуальность проекта</a:t>
            </a:r>
            <a:endParaRPr b="1" dirty="0">
              <a:solidFill>
                <a:schemeClr val="accent1"/>
              </a:solidFill>
            </a:endParaRPr>
          </a:p>
        </p:txBody>
      </p:sp>
      <p:sp>
        <p:nvSpPr>
          <p:cNvPr id="64" name="Lorem ipsum dolor sit amet, consectetur adipiscing elit, sed do eiusmod tempor incididunt ut labore et dolore magna aliqua. Ut enim ad minim veniam, quis nostrud exercitation ullamco laboris nisi ut aliquip ex ea commodo consequat.…"/>
          <p:cNvSpPr txBox="1"/>
          <p:nvPr/>
        </p:nvSpPr>
        <p:spPr>
          <a:xfrm>
            <a:off x="826478" y="4871588"/>
            <a:ext cx="22701738" cy="7716280"/>
          </a:xfrm>
          <a:prstGeom prst="rect">
            <a:avLst/>
          </a:prstGeom>
          <a:noFill/>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r>
              <a:rPr lang="ru-RU" sz="8800" dirty="0">
                <a:solidFill>
                  <a:schemeClr val="accent1">
                    <a:lumMod val="50000"/>
                  </a:schemeClr>
                </a:solidFill>
              </a:rPr>
              <a:t>Современная жизнь требует приобретения метапредметных  коммуникативных умений и навыков, т.е. умения работать в разнообразных группах, исполняя разные социальные роли. </a:t>
            </a:r>
          </a:p>
          <a:p>
            <a:endParaRPr lang="ru-RU" sz="8800" dirty="0">
              <a:solidFill>
                <a:schemeClr val="accent1">
                  <a:lumMod val="50000"/>
                </a:schemeClr>
              </a:solidFill>
            </a:endParaRPr>
          </a:p>
          <a:p>
            <a:r>
              <a:rPr lang="ru-RU" sz="8800" dirty="0">
                <a:solidFill>
                  <a:schemeClr val="accent1">
                    <a:lumMod val="50000"/>
                  </a:schemeClr>
                </a:solidFill>
              </a:rPr>
              <a:t>Широко востребованы  многообразные человеческие контакты, знакомства с разными точками зрения на одну проблему. </a:t>
            </a:r>
          </a:p>
          <a:p>
            <a:endParaRPr lang="ru-RU" sz="8800" dirty="0">
              <a:solidFill>
                <a:schemeClr val="accent1">
                  <a:lumMod val="50000"/>
                </a:schemeClr>
              </a:solidFill>
            </a:endParaRPr>
          </a:p>
          <a:p>
            <a:r>
              <a:rPr lang="ru-RU" sz="8800" dirty="0">
                <a:solidFill>
                  <a:schemeClr val="accent1">
                    <a:lumMod val="50000"/>
                  </a:schemeClr>
                </a:solidFill>
              </a:rPr>
              <a:t>Значимы для развития обучающихся умения пользоваться исследовательскими методами, собирать необходимую информацию, уметь анализировать факты, выдвигать гипотезы, делать выводы и заключения.</a:t>
            </a:r>
            <a:endParaRPr lang="ru-RU" sz="6000" dirty="0">
              <a:solidFill>
                <a:schemeClr val="accent1">
                  <a:lumMod val="50000"/>
                </a:schemeClr>
              </a:solidFill>
            </a:endParaRPr>
          </a:p>
        </p:txBody>
      </p:sp>
    </p:spTree>
    <p:extLst>
      <p:ext uri="{BB962C8B-B14F-4D97-AF65-F5344CB8AC3E}">
        <p14:creationId xmlns:p14="http://schemas.microsoft.com/office/powerpoint/2010/main" val="42582533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Circle"/>
          <p:cNvSpPr/>
          <p:nvPr/>
        </p:nvSpPr>
        <p:spPr>
          <a:xfrm>
            <a:off x="6003950" y="-2190540"/>
            <a:ext cx="3015087" cy="3015087"/>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89" name="Circle"/>
          <p:cNvSpPr/>
          <p:nvPr/>
        </p:nvSpPr>
        <p:spPr>
          <a:xfrm>
            <a:off x="6545046" y="1633026"/>
            <a:ext cx="3015087" cy="3015087"/>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0" name="Circle"/>
          <p:cNvSpPr/>
          <p:nvPr/>
        </p:nvSpPr>
        <p:spPr>
          <a:xfrm>
            <a:off x="4250051" y="9401042"/>
            <a:ext cx="2183923" cy="2183923"/>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1" name="Circle"/>
          <p:cNvSpPr/>
          <p:nvPr/>
        </p:nvSpPr>
        <p:spPr>
          <a:xfrm>
            <a:off x="4605651" y="490160"/>
            <a:ext cx="2183923" cy="2183923"/>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2" name="Circle"/>
          <p:cNvSpPr/>
          <p:nvPr/>
        </p:nvSpPr>
        <p:spPr>
          <a:xfrm>
            <a:off x="1087963" y="10982790"/>
            <a:ext cx="4160262" cy="4160262"/>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3" name="Circle"/>
          <p:cNvSpPr/>
          <p:nvPr/>
        </p:nvSpPr>
        <p:spPr>
          <a:xfrm>
            <a:off x="-1298300" y="1446806"/>
            <a:ext cx="6233644" cy="6233645"/>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4"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grpSp>
        <p:nvGrpSpPr>
          <p:cNvPr id="399" name="Group"/>
          <p:cNvGrpSpPr/>
          <p:nvPr/>
        </p:nvGrpSpPr>
        <p:grpSpPr>
          <a:xfrm>
            <a:off x="4011525" y="3412043"/>
            <a:ext cx="1306463" cy="1317224"/>
            <a:chOff x="0" y="0"/>
            <a:chExt cx="1306462" cy="1317222"/>
          </a:xfrm>
        </p:grpSpPr>
        <p:sp>
          <p:nvSpPr>
            <p:cNvPr id="397" name="Shape"/>
            <p:cNvSpPr/>
            <p:nvPr/>
          </p:nvSpPr>
          <p:spPr>
            <a:xfrm>
              <a:off x="0" y="0"/>
              <a:ext cx="1306463" cy="1198920"/>
            </a:xfrm>
            <a:custGeom>
              <a:avLst/>
              <a:gdLst/>
              <a:ahLst/>
              <a:cxnLst>
                <a:cxn ang="0">
                  <a:pos x="wd2" y="hd2"/>
                </a:cxn>
                <a:cxn ang="5400000">
                  <a:pos x="wd2" y="hd2"/>
                </a:cxn>
                <a:cxn ang="10800000">
                  <a:pos x="wd2" y="hd2"/>
                </a:cxn>
                <a:cxn ang="16200000">
                  <a:pos x="wd2" y="hd2"/>
                </a:cxn>
              </a:cxnLst>
              <a:rect l="0" t="0" r="r" b="b"/>
              <a:pathLst>
                <a:path w="19679" h="21600" extrusionOk="0">
                  <a:moveTo>
                    <a:pt x="9841" y="0"/>
                  </a:moveTo>
                  <a:cubicBezTo>
                    <a:pt x="7323" y="0"/>
                    <a:pt x="4803" y="1151"/>
                    <a:pt x="2882" y="3449"/>
                  </a:cubicBezTo>
                  <a:cubicBezTo>
                    <a:pt x="-961" y="8045"/>
                    <a:pt x="-961" y="15500"/>
                    <a:pt x="2882" y="20097"/>
                  </a:cubicBezTo>
                  <a:cubicBezTo>
                    <a:pt x="3361" y="20670"/>
                    <a:pt x="3876" y="21170"/>
                    <a:pt x="4420" y="21600"/>
                  </a:cubicBezTo>
                  <a:lnTo>
                    <a:pt x="6291" y="17123"/>
                  </a:lnTo>
                  <a:cubicBezTo>
                    <a:pt x="6119" y="16960"/>
                    <a:pt x="5940" y="16814"/>
                    <a:pt x="5781" y="16624"/>
                  </a:cubicBezTo>
                  <a:cubicBezTo>
                    <a:pt x="3540" y="13944"/>
                    <a:pt x="3540" y="9602"/>
                    <a:pt x="5781" y="6921"/>
                  </a:cubicBezTo>
                  <a:cubicBezTo>
                    <a:pt x="6901" y="5581"/>
                    <a:pt x="8373" y="4909"/>
                    <a:pt x="9841" y="4909"/>
                  </a:cubicBezTo>
                  <a:cubicBezTo>
                    <a:pt x="11309" y="4909"/>
                    <a:pt x="12777" y="5581"/>
                    <a:pt x="13897" y="6921"/>
                  </a:cubicBezTo>
                  <a:cubicBezTo>
                    <a:pt x="16138" y="9602"/>
                    <a:pt x="16138" y="13944"/>
                    <a:pt x="13897" y="16624"/>
                  </a:cubicBezTo>
                  <a:cubicBezTo>
                    <a:pt x="13738" y="16814"/>
                    <a:pt x="13559" y="16960"/>
                    <a:pt x="13387" y="17123"/>
                  </a:cubicBezTo>
                  <a:lnTo>
                    <a:pt x="15258" y="21600"/>
                  </a:lnTo>
                  <a:cubicBezTo>
                    <a:pt x="15802" y="21170"/>
                    <a:pt x="16317" y="20670"/>
                    <a:pt x="16796" y="20097"/>
                  </a:cubicBezTo>
                  <a:cubicBezTo>
                    <a:pt x="20639" y="15500"/>
                    <a:pt x="20639" y="8045"/>
                    <a:pt x="16796" y="3449"/>
                  </a:cubicBezTo>
                  <a:cubicBezTo>
                    <a:pt x="14875" y="1151"/>
                    <a:pt x="12359" y="0"/>
                    <a:pt x="9841" y="0"/>
                  </a:cubicBez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98" name="Triangle"/>
            <p:cNvSpPr/>
            <p:nvPr/>
          </p:nvSpPr>
          <p:spPr>
            <a:xfrm>
              <a:off x="335736" y="682235"/>
              <a:ext cx="634987" cy="6349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grpSp>
      <p:sp>
        <p:nvSpPr>
          <p:cNvPr id="400" name="Circle"/>
          <p:cNvSpPr/>
          <p:nvPr/>
        </p:nvSpPr>
        <p:spPr>
          <a:xfrm>
            <a:off x="8369972" y="484799"/>
            <a:ext cx="924645" cy="924645"/>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1" name="Circle"/>
          <p:cNvSpPr/>
          <p:nvPr/>
        </p:nvSpPr>
        <p:spPr>
          <a:xfrm>
            <a:off x="5235290" y="11756864"/>
            <a:ext cx="924645" cy="924645"/>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2" name="Circle"/>
          <p:cNvSpPr/>
          <p:nvPr/>
        </p:nvSpPr>
        <p:spPr>
          <a:xfrm>
            <a:off x="9249060" y="-908137"/>
            <a:ext cx="1567880" cy="1567881"/>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03" name="Circle"/>
          <p:cNvSpPr/>
          <p:nvPr/>
        </p:nvSpPr>
        <p:spPr>
          <a:xfrm>
            <a:off x="5337460" y="13226079"/>
            <a:ext cx="1567880" cy="1567881"/>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2" name="Lorem ipsum dolor sit adipiscing elit, sed do incididunt ut labore et dolore magna.">
            <a:extLst>
              <a:ext uri="{FF2B5EF4-FFF2-40B4-BE49-F238E27FC236}">
                <a16:creationId xmlns:a16="http://schemas.microsoft.com/office/drawing/2014/main" id="{498D5B92-496B-449E-9FC7-C2659FC7B827}"/>
              </a:ext>
            </a:extLst>
          </p:cNvPr>
          <p:cNvSpPr txBox="1"/>
          <p:nvPr/>
        </p:nvSpPr>
        <p:spPr>
          <a:xfrm>
            <a:off x="12196449" y="1353576"/>
            <a:ext cx="10632831" cy="120238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r>
              <a:rPr lang="ru-RU" sz="15000" b="1" dirty="0">
                <a:solidFill>
                  <a:srgbClr val="002060"/>
                </a:solidFill>
              </a:rPr>
              <a:t>Выводы</a:t>
            </a:r>
            <a:endParaRPr lang="ru-RU" sz="15000" dirty="0"/>
          </a:p>
        </p:txBody>
      </p:sp>
      <p:sp>
        <p:nvSpPr>
          <p:cNvPr id="23" name="Duis aute irure dolor in reprehenderit in voluptate velit esse cillum dolore eu fugiat nulla pariatur. Excepteur sint occaecat cupidatat non proident, sunt in culpa qui officia deserunt mollit anim id est laborum. Sed ut perspiciatis unde omnis iste natus error sit voluptatem accusantium doloremque laudantium, totam rem aperiam, eaque ipsa quae ab illo inventore veritatis et quasi architecto beatae vitae dicta sunt">
            <a:extLst>
              <a:ext uri="{FF2B5EF4-FFF2-40B4-BE49-F238E27FC236}">
                <a16:creationId xmlns:a16="http://schemas.microsoft.com/office/drawing/2014/main" id="{E96E77FD-38E1-4D60-A048-66152EB9EA74}"/>
              </a:ext>
            </a:extLst>
          </p:cNvPr>
          <p:cNvSpPr txBox="1"/>
          <p:nvPr/>
        </p:nvSpPr>
        <p:spPr>
          <a:xfrm>
            <a:off x="11435361" y="3101941"/>
            <a:ext cx="12614405" cy="10164834"/>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marL="1143000" lvl="0" indent="-1143000">
              <a:buFont typeface="Wingdings" panose="05000000000000000000" pitchFamily="2" charset="2"/>
              <a:buChar char="Ø"/>
            </a:pPr>
            <a:r>
              <a:rPr lang="ru-RU" sz="9600" dirty="0">
                <a:solidFill>
                  <a:srgbClr val="0070C0"/>
                </a:solidFill>
              </a:rPr>
              <a:t>Использование профессионализмов и слов-терминов – естественный процесс языкового развития.</a:t>
            </a:r>
          </a:p>
          <a:p>
            <a:pPr marL="1143000" lvl="0" indent="-1143000">
              <a:buFont typeface="Wingdings" panose="05000000000000000000" pitchFamily="2" charset="2"/>
              <a:buChar char="Ø"/>
            </a:pPr>
            <a:endParaRPr lang="ru-RU" sz="9600" dirty="0">
              <a:solidFill>
                <a:srgbClr val="0070C0"/>
              </a:solidFill>
            </a:endParaRPr>
          </a:p>
          <a:p>
            <a:pPr marL="1143000" lvl="0" indent="-1143000">
              <a:buFont typeface="Wingdings" panose="05000000000000000000" pitchFamily="2" charset="2"/>
              <a:buChar char="Ø"/>
            </a:pPr>
            <a:r>
              <a:rPr lang="ru-RU" sz="9600" dirty="0">
                <a:solidFill>
                  <a:srgbClr val="0070C0"/>
                </a:solidFill>
              </a:rPr>
              <a:t>Использование профессионализмов и слов-терминов обогащает язык и не вредит его самобытности.</a:t>
            </a:r>
          </a:p>
          <a:p>
            <a:pPr marL="1143000" lvl="0" indent="-1143000">
              <a:buFont typeface="Wingdings" panose="05000000000000000000" pitchFamily="2" charset="2"/>
              <a:buChar char="Ø"/>
            </a:pPr>
            <a:endParaRPr lang="ru-RU" sz="9600" dirty="0">
              <a:solidFill>
                <a:srgbClr val="0070C0"/>
              </a:solidFill>
            </a:endParaRPr>
          </a:p>
          <a:p>
            <a:pPr marL="1143000" lvl="0" indent="-1143000">
              <a:buFont typeface="Wingdings" panose="05000000000000000000" pitchFamily="2" charset="2"/>
              <a:buChar char="Ø"/>
            </a:pPr>
            <a:r>
              <a:rPr lang="ru-RU" sz="9600" dirty="0">
                <a:solidFill>
                  <a:srgbClr val="0070C0"/>
                </a:solidFill>
              </a:rPr>
              <a:t>Лишь необоснованное использование профессионализмов и слов-терминов засоряет наш язык.</a:t>
            </a:r>
          </a:p>
          <a:p>
            <a:pPr>
              <a:lnSpc>
                <a:spcPct val="100000"/>
              </a:lnSpc>
            </a:pPr>
            <a:endParaRPr sz="4000" dirty="0"/>
          </a:p>
        </p:txBody>
      </p:sp>
      <p:pic>
        <p:nvPicPr>
          <p:cNvPr id="7" name="Рисунок 6">
            <a:extLst>
              <a:ext uri="{FF2B5EF4-FFF2-40B4-BE49-F238E27FC236}">
                <a16:creationId xmlns:a16="http://schemas.microsoft.com/office/drawing/2014/main" id="{97CDC8B8-F629-439B-B497-F62BA6B5528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120161" y="3298859"/>
            <a:ext cx="7315200" cy="7315200"/>
          </a:xfrm>
          <a:prstGeom prst="rect">
            <a:avLst/>
          </a:prstGeom>
        </p:spPr>
      </p:pic>
      <p:pic>
        <p:nvPicPr>
          <p:cNvPr id="29" name="iphone_mockup.png" descr="iphone_mockup.png">
            <a:extLst>
              <a:ext uri="{FF2B5EF4-FFF2-40B4-BE49-F238E27FC236}">
                <a16:creationId xmlns:a16="http://schemas.microsoft.com/office/drawing/2014/main" id="{4C8CB1E5-AF2F-4A3F-BF05-888B34C2BFB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3458" y="1259583"/>
            <a:ext cx="6661789" cy="11619399"/>
          </a:xfrm>
          <a:prstGeom prst="rect">
            <a:avLst/>
          </a:prstGeom>
          <a:ln w="12700">
            <a:miter lim="400000"/>
          </a:ln>
        </p:spPr>
      </p:pic>
    </p:spTree>
    <p:extLst>
      <p:ext uri="{BB962C8B-B14F-4D97-AF65-F5344CB8AC3E}">
        <p14:creationId xmlns:p14="http://schemas.microsoft.com/office/powerpoint/2010/main" val="267027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Picture Placeholder 19"/>
          <p:cNvSpPr>
            <a:spLocks noGrp="1"/>
          </p:cNvSpPr>
          <p:nvPr>
            <p:ph type="pic" sz="quarter" idx="14"/>
          </p:nvPr>
        </p:nvSpPr>
        <p:spPr>
          <a:xfrm>
            <a:off x="18345151" y="2974885"/>
            <a:ext cx="6078606" cy="7766231"/>
          </a:xfrm>
          <a:solidFill>
            <a:schemeClr val="accent5">
              <a:lumMod val="60000"/>
              <a:lumOff val="40000"/>
            </a:schemeClr>
          </a:solidFill>
        </p:spPr>
      </p:sp>
      <p:sp>
        <p:nvSpPr>
          <p:cNvPr id="407"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21</a:t>
            </a:fld>
            <a:endParaRPr/>
          </a:p>
        </p:txBody>
      </p:sp>
      <p:sp>
        <p:nvSpPr>
          <p:cNvPr id="39" name="Picture Placeholder 19"/>
          <p:cNvSpPr>
            <a:spLocks noGrp="1"/>
          </p:cNvSpPr>
          <p:nvPr>
            <p:ph type="pic" sz="quarter" idx="14"/>
          </p:nvPr>
        </p:nvSpPr>
        <p:spPr>
          <a:xfrm>
            <a:off x="6369579" y="2930616"/>
            <a:ext cx="5694875" cy="7766231"/>
          </a:xfrm>
          <a:solidFill>
            <a:schemeClr val="accent1">
              <a:lumMod val="20000"/>
              <a:lumOff val="80000"/>
            </a:schemeClr>
          </a:solidFill>
        </p:spPr>
      </p:sp>
      <p:sp>
        <p:nvSpPr>
          <p:cNvPr id="412" name="Rectangle"/>
          <p:cNvSpPr/>
          <p:nvPr/>
        </p:nvSpPr>
        <p:spPr>
          <a:xfrm>
            <a:off x="-26404" y="1243787"/>
            <a:ext cx="6370596" cy="11228426"/>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13" name="Lorem ipsum dolor adipiscing elit, sed do eiusmod tempor incididunt ut labore et dolore magna commodo consequat."/>
          <p:cNvSpPr txBox="1"/>
          <p:nvPr/>
        </p:nvSpPr>
        <p:spPr>
          <a:xfrm>
            <a:off x="-737694" y="5501134"/>
            <a:ext cx="7649558" cy="2133918"/>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nSpc>
                <a:spcPct val="80000"/>
              </a:lnSpc>
              <a:defRPr sz="4800" baseline="25000">
                <a:solidFill>
                  <a:srgbClr val="FFFFFF"/>
                </a:solidFill>
              </a:defRPr>
            </a:lvl1pPr>
          </a:lstStyle>
          <a:p>
            <a:pPr algn="ctr">
              <a:lnSpc>
                <a:spcPct val="100000"/>
              </a:lnSpc>
            </a:pPr>
            <a:r>
              <a:rPr lang="ru-RU" sz="6600" b="1" dirty="0"/>
              <a:t>ОТЧЁТНО-ОФОРМИТЕЛЬСКИЙ</a:t>
            </a:r>
          </a:p>
          <a:p>
            <a:pPr algn="ctr">
              <a:lnSpc>
                <a:spcPct val="100000"/>
              </a:lnSpc>
            </a:pPr>
            <a:r>
              <a:rPr lang="ru-RU" sz="6600" b="1" dirty="0"/>
              <a:t>  ЭТАП</a:t>
            </a:r>
            <a:endParaRPr sz="6600" b="1" dirty="0"/>
          </a:p>
        </p:txBody>
      </p:sp>
      <p:sp>
        <p:nvSpPr>
          <p:cNvPr id="414" name=".01"/>
          <p:cNvSpPr txBox="1"/>
          <p:nvPr/>
        </p:nvSpPr>
        <p:spPr>
          <a:xfrm>
            <a:off x="846087" y="2672333"/>
            <a:ext cx="2240998" cy="218008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nSpc>
                <a:spcPct val="90000"/>
              </a:lnSpc>
              <a:defRPr sz="15000" baseline="0">
                <a:solidFill>
                  <a:srgbClr val="FFFFFF"/>
                </a:solidFill>
              </a:defRPr>
            </a:lvl1pPr>
          </a:lstStyle>
          <a:p>
            <a:r>
              <a:rPr dirty="0"/>
              <a:t>0</a:t>
            </a:r>
            <a:r>
              <a:rPr lang="ru-RU" dirty="0"/>
              <a:t>3</a:t>
            </a:r>
            <a:endParaRPr dirty="0"/>
          </a:p>
        </p:txBody>
      </p:sp>
      <p:sp>
        <p:nvSpPr>
          <p:cNvPr id="2" name="Прямоугольник 1">
            <a:extLst>
              <a:ext uri="{FF2B5EF4-FFF2-40B4-BE49-F238E27FC236}">
                <a16:creationId xmlns:a16="http://schemas.microsoft.com/office/drawing/2014/main" id="{E6F09DAE-D844-459F-9CF0-B68CFE00E51A}"/>
              </a:ext>
            </a:extLst>
          </p:cNvPr>
          <p:cNvSpPr/>
          <p:nvPr/>
        </p:nvSpPr>
        <p:spPr>
          <a:xfrm>
            <a:off x="6397228" y="3505644"/>
            <a:ext cx="5391427" cy="1257139"/>
          </a:xfrm>
          <a:prstGeom prst="rect">
            <a:avLst/>
          </a:prstGeom>
        </p:spPr>
        <p:txBody>
          <a:bodyPr wrap="square">
            <a:spAutoFit/>
          </a:bodyPr>
          <a:lstStyle/>
          <a:p>
            <a:pPr algn="ctr"/>
            <a:r>
              <a:rPr lang="ru-RU" sz="8000"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Деятельность учителя</a:t>
            </a:r>
            <a:endParaRPr lang="ru-RU" sz="8000" dirty="0">
              <a:solidFill>
                <a:srgbClr val="7030A0"/>
              </a:solidFill>
            </a:endParaRPr>
          </a:p>
        </p:txBody>
      </p:sp>
      <p:sp>
        <p:nvSpPr>
          <p:cNvPr id="3" name="Прямоугольник 2">
            <a:extLst>
              <a:ext uri="{FF2B5EF4-FFF2-40B4-BE49-F238E27FC236}">
                <a16:creationId xmlns:a16="http://schemas.microsoft.com/office/drawing/2014/main" id="{AB6AFB75-AC9C-4031-8A48-A56E9E3757BC}"/>
              </a:ext>
            </a:extLst>
          </p:cNvPr>
          <p:cNvSpPr/>
          <p:nvPr/>
        </p:nvSpPr>
        <p:spPr>
          <a:xfrm>
            <a:off x="6344192" y="5031450"/>
            <a:ext cx="5497501" cy="4110805"/>
          </a:xfrm>
          <a:prstGeom prst="rect">
            <a:avLst/>
          </a:prstGeom>
        </p:spPr>
        <p:txBody>
          <a:bodyPr wrap="square">
            <a:spAutoFit/>
          </a:bodyPr>
          <a:lstStyle/>
          <a:p>
            <a:pPr marL="1143000" indent="-1143000">
              <a:buFont typeface="Wingdings" panose="05000000000000000000" pitchFamily="2" charset="2"/>
              <a:buChar char="ü"/>
            </a:pPr>
            <a:r>
              <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Помогает </a:t>
            </a:r>
          </a:p>
          <a:p>
            <a:pPr marL="1143000" indent="-1143000">
              <a:buFont typeface="Wingdings" panose="05000000000000000000" pitchFamily="2" charset="2"/>
              <a:buChar char="ü"/>
            </a:pPr>
            <a:endPar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Корректирует </a:t>
            </a:r>
          </a:p>
          <a:p>
            <a:pPr marL="1143000" indent="-1143000">
              <a:buFont typeface="Wingdings" panose="05000000000000000000" pitchFamily="2" charset="2"/>
              <a:buChar char="ü"/>
            </a:pPr>
            <a:endPar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Участвует в оценке</a:t>
            </a:r>
          </a:p>
          <a:p>
            <a:pPr marL="1143000" indent="-1143000">
              <a:buFont typeface="Wingdings" panose="05000000000000000000" pitchFamily="2" charset="2"/>
              <a:buChar char="ü"/>
            </a:pPr>
            <a:endPar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ru-RU" sz="5400" dirty="0">
              <a:solidFill>
                <a:schemeClr val="bg2">
                  <a:lumMod val="50000"/>
                </a:schemeClr>
              </a:solidFill>
              <a:latin typeface="Times New Roman" panose="02020603050405020304" pitchFamily="18" charset="0"/>
              <a:ea typeface="Times New Roman" panose="02020603050405020304" pitchFamily="18" charset="0"/>
            </a:endParaRPr>
          </a:p>
        </p:txBody>
      </p:sp>
      <p:sp>
        <p:nvSpPr>
          <p:cNvPr id="13" name="Прямоугольник 12">
            <a:extLst>
              <a:ext uri="{FF2B5EF4-FFF2-40B4-BE49-F238E27FC236}">
                <a16:creationId xmlns:a16="http://schemas.microsoft.com/office/drawing/2014/main" id="{55A92483-0BAC-4E72-9FD3-60A49497DC33}"/>
              </a:ext>
            </a:extLst>
          </p:cNvPr>
          <p:cNvSpPr/>
          <p:nvPr/>
        </p:nvSpPr>
        <p:spPr>
          <a:xfrm>
            <a:off x="18591020" y="4725090"/>
            <a:ext cx="5391427" cy="6827959"/>
          </a:xfrm>
          <a:prstGeom prst="rect">
            <a:avLst/>
          </a:prstGeom>
        </p:spPr>
        <p:txBody>
          <a:bodyPr wrap="square">
            <a:spAutoFit/>
          </a:bodyPr>
          <a:lstStyle/>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Знакомят с результатами</a:t>
            </a:r>
          </a:p>
          <a:p>
            <a:pPr marL="857250" indent="-857250">
              <a:buFont typeface="Wingdings" panose="05000000000000000000" pitchFamily="2" charset="2"/>
              <a:buChar char="ü"/>
            </a:pPr>
            <a:endParaRPr lang="ru-RU" sz="54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Анализирует </a:t>
            </a:r>
          </a:p>
          <a:p>
            <a:pPr marL="857250" indent="-857250">
              <a:buFont typeface="Wingdings" panose="05000000000000000000" pitchFamily="2" charset="2"/>
              <a:buChar char="ü"/>
            </a:pPr>
            <a:endParaRPr lang="ru-RU" sz="54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Выясняют недостатки</a:t>
            </a:r>
          </a:p>
          <a:p>
            <a:pPr marL="857250" indent="-857250">
              <a:buFont typeface="Wingdings" panose="05000000000000000000" pitchFamily="2" charset="2"/>
              <a:buChar char="ü"/>
            </a:pPr>
            <a:endParaRPr lang="ru-RU" sz="54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Оценивают полученный продукт</a:t>
            </a:r>
          </a:p>
          <a:p>
            <a:pPr marL="857250" indent="-857250">
              <a:buFont typeface="Wingdings" panose="05000000000000000000" pitchFamily="2" charset="2"/>
              <a:buChar char="ü"/>
            </a:pPr>
            <a:endParaRPr lang="ru-RU" sz="54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Составляют список</a:t>
            </a:r>
          </a:p>
          <a:p>
            <a:pPr marL="857250" indent="-857250">
              <a:buFont typeface="Wingdings" panose="05000000000000000000" pitchFamily="2" charset="2"/>
              <a:buChar char="ü"/>
            </a:pPr>
            <a:endParaRPr lang="ru-RU" sz="54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Готовят </a:t>
            </a:r>
            <a:r>
              <a:rPr lang="ru-RU" sz="6000" b="1" dirty="0">
                <a:solidFill>
                  <a:schemeClr val="bg2">
                    <a:lumMod val="50000"/>
                  </a:schemeClr>
                </a:solidFill>
                <a:latin typeface="Times New Roman" panose="02020603050405020304" pitchFamily="18" charset="0"/>
                <a:cs typeface="Times New Roman" panose="02020603050405020304" pitchFamily="18" charset="0"/>
              </a:rPr>
              <a:t>выступление</a:t>
            </a:r>
          </a:p>
          <a:p>
            <a:pPr algn="ctr"/>
            <a:endParaRPr lang="ru-RU" sz="66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15" name="Прямоугольник 14">
            <a:extLst>
              <a:ext uri="{FF2B5EF4-FFF2-40B4-BE49-F238E27FC236}">
                <a16:creationId xmlns:a16="http://schemas.microsoft.com/office/drawing/2014/main" id="{636EC8DF-0691-4DEC-8E0F-571A0C00B804}"/>
              </a:ext>
            </a:extLst>
          </p:cNvPr>
          <p:cNvSpPr/>
          <p:nvPr/>
        </p:nvSpPr>
        <p:spPr>
          <a:xfrm>
            <a:off x="18866742" y="3467951"/>
            <a:ext cx="5391427" cy="1257139"/>
          </a:xfrm>
          <a:prstGeom prst="rect">
            <a:avLst/>
          </a:prstGeom>
        </p:spPr>
        <p:txBody>
          <a:bodyPr wrap="square">
            <a:spAutoFit/>
          </a:bodyPr>
          <a:lstStyle/>
          <a:p>
            <a:pPr algn="ctr"/>
            <a:r>
              <a:rPr lang="ru-RU" sz="80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Деятельность учеников</a:t>
            </a:r>
            <a:endParaRPr lang="ru-RU" sz="8000" dirty="0">
              <a:solidFill>
                <a:srgbClr val="FFFF00"/>
              </a:solidFill>
            </a:endParaRPr>
          </a:p>
        </p:txBody>
      </p:sp>
      <p:pic>
        <p:nvPicPr>
          <p:cNvPr id="5122" name="Picture 2" descr="Как вести себя с учителем? | Обучение | ШколаЖизни.ру">
            <a:extLst>
              <a:ext uri="{FF2B5EF4-FFF2-40B4-BE49-F238E27FC236}">
                <a16:creationId xmlns:a16="http://schemas.microsoft.com/office/drawing/2014/main" id="{AA157AED-A628-4475-B952-3412E3F3647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658600" y="4725090"/>
            <a:ext cx="6991841" cy="4658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8193971"/>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Picture Placeholder 19"/>
          <p:cNvSpPr>
            <a:spLocks noGrp="1"/>
          </p:cNvSpPr>
          <p:nvPr>
            <p:ph type="pic" sz="quarter" idx="14"/>
          </p:nvPr>
        </p:nvSpPr>
        <p:spPr>
          <a:xfrm>
            <a:off x="18345151" y="2974885"/>
            <a:ext cx="6078606" cy="7766231"/>
          </a:xfrm>
          <a:solidFill>
            <a:schemeClr val="accent5">
              <a:lumMod val="60000"/>
              <a:lumOff val="40000"/>
            </a:schemeClr>
          </a:solidFill>
        </p:spPr>
      </p:sp>
      <p:sp>
        <p:nvSpPr>
          <p:cNvPr id="407"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22</a:t>
            </a:fld>
            <a:endParaRPr/>
          </a:p>
        </p:txBody>
      </p:sp>
      <p:sp>
        <p:nvSpPr>
          <p:cNvPr id="39" name="Picture Placeholder 19"/>
          <p:cNvSpPr>
            <a:spLocks noGrp="1"/>
          </p:cNvSpPr>
          <p:nvPr>
            <p:ph type="pic" sz="quarter" idx="14"/>
          </p:nvPr>
        </p:nvSpPr>
        <p:spPr>
          <a:xfrm>
            <a:off x="6369579" y="2930616"/>
            <a:ext cx="5694875" cy="7766231"/>
          </a:xfrm>
          <a:solidFill>
            <a:schemeClr val="accent1">
              <a:lumMod val="20000"/>
              <a:lumOff val="80000"/>
            </a:schemeClr>
          </a:solidFill>
        </p:spPr>
      </p:sp>
      <p:sp>
        <p:nvSpPr>
          <p:cNvPr id="412" name="Rectangle"/>
          <p:cNvSpPr/>
          <p:nvPr/>
        </p:nvSpPr>
        <p:spPr>
          <a:xfrm>
            <a:off x="-26404" y="1243787"/>
            <a:ext cx="6370596" cy="11228426"/>
          </a:xfrm>
          <a:prstGeom prst="rect">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413" name="Lorem ipsum dolor adipiscing elit, sed do eiusmod tempor incididunt ut labore et dolore magna commodo consequat."/>
          <p:cNvSpPr txBox="1"/>
          <p:nvPr/>
        </p:nvSpPr>
        <p:spPr>
          <a:xfrm>
            <a:off x="-737694" y="5501134"/>
            <a:ext cx="7649558" cy="2133918"/>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nSpc>
                <a:spcPct val="80000"/>
              </a:lnSpc>
              <a:defRPr sz="4800" baseline="25000">
                <a:solidFill>
                  <a:srgbClr val="FFFFFF"/>
                </a:solidFill>
              </a:defRPr>
            </a:lvl1pPr>
          </a:lstStyle>
          <a:p>
            <a:pPr algn="ctr">
              <a:lnSpc>
                <a:spcPct val="100000"/>
              </a:lnSpc>
            </a:pPr>
            <a:r>
              <a:rPr lang="ru-RU" sz="6600" b="1" dirty="0"/>
              <a:t>ИНФОРМАЦИОННО-ПРЕЗЕНТАТИВНЫЙ</a:t>
            </a:r>
          </a:p>
          <a:p>
            <a:pPr algn="ctr">
              <a:lnSpc>
                <a:spcPct val="100000"/>
              </a:lnSpc>
            </a:pPr>
            <a:r>
              <a:rPr lang="ru-RU" sz="6600" b="1" dirty="0"/>
              <a:t>  ЭТАП</a:t>
            </a:r>
            <a:endParaRPr sz="6600" b="1" dirty="0"/>
          </a:p>
        </p:txBody>
      </p:sp>
      <p:sp>
        <p:nvSpPr>
          <p:cNvPr id="414" name=".01"/>
          <p:cNvSpPr txBox="1"/>
          <p:nvPr/>
        </p:nvSpPr>
        <p:spPr>
          <a:xfrm>
            <a:off x="846087" y="2672333"/>
            <a:ext cx="2240998" cy="218008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nSpc>
                <a:spcPct val="90000"/>
              </a:lnSpc>
              <a:defRPr sz="15000" baseline="0">
                <a:solidFill>
                  <a:srgbClr val="FFFFFF"/>
                </a:solidFill>
              </a:defRPr>
            </a:lvl1pPr>
          </a:lstStyle>
          <a:p>
            <a:r>
              <a:rPr dirty="0"/>
              <a:t>0</a:t>
            </a:r>
            <a:r>
              <a:rPr lang="ru-RU" dirty="0"/>
              <a:t>4</a:t>
            </a:r>
            <a:endParaRPr dirty="0"/>
          </a:p>
        </p:txBody>
      </p:sp>
      <p:sp>
        <p:nvSpPr>
          <p:cNvPr id="2" name="Прямоугольник 1">
            <a:extLst>
              <a:ext uri="{FF2B5EF4-FFF2-40B4-BE49-F238E27FC236}">
                <a16:creationId xmlns:a16="http://schemas.microsoft.com/office/drawing/2014/main" id="{E6F09DAE-D844-459F-9CF0-B68CFE00E51A}"/>
              </a:ext>
            </a:extLst>
          </p:cNvPr>
          <p:cNvSpPr/>
          <p:nvPr/>
        </p:nvSpPr>
        <p:spPr>
          <a:xfrm>
            <a:off x="6397229" y="3352464"/>
            <a:ext cx="5391427" cy="1257139"/>
          </a:xfrm>
          <a:prstGeom prst="rect">
            <a:avLst/>
          </a:prstGeom>
        </p:spPr>
        <p:txBody>
          <a:bodyPr wrap="square">
            <a:spAutoFit/>
          </a:bodyPr>
          <a:lstStyle/>
          <a:p>
            <a:pPr algn="ctr"/>
            <a:r>
              <a:rPr lang="ru-RU" sz="8000"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Деятельность учителя</a:t>
            </a:r>
            <a:endParaRPr lang="ru-RU" sz="8000" dirty="0">
              <a:solidFill>
                <a:srgbClr val="7030A0"/>
              </a:solidFill>
            </a:endParaRPr>
          </a:p>
        </p:txBody>
      </p:sp>
      <p:sp>
        <p:nvSpPr>
          <p:cNvPr id="3" name="Прямоугольник 2">
            <a:extLst>
              <a:ext uri="{FF2B5EF4-FFF2-40B4-BE49-F238E27FC236}">
                <a16:creationId xmlns:a16="http://schemas.microsoft.com/office/drawing/2014/main" id="{AB6AFB75-AC9C-4031-8A48-A56E9E3757BC}"/>
              </a:ext>
            </a:extLst>
          </p:cNvPr>
          <p:cNvSpPr/>
          <p:nvPr/>
        </p:nvSpPr>
        <p:spPr>
          <a:xfrm>
            <a:off x="6344192" y="5031450"/>
            <a:ext cx="5497501" cy="6265241"/>
          </a:xfrm>
          <a:prstGeom prst="rect">
            <a:avLst/>
          </a:prstGeom>
        </p:spPr>
        <p:txBody>
          <a:bodyPr wrap="square">
            <a:spAutoFit/>
          </a:bodyPr>
          <a:lstStyle/>
          <a:p>
            <a:pPr marL="1143000" indent="-1143000">
              <a:buFont typeface="Wingdings" panose="05000000000000000000" pitchFamily="2" charset="2"/>
              <a:buChar char="ü"/>
            </a:pPr>
            <a:r>
              <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Слушает </a:t>
            </a:r>
          </a:p>
          <a:p>
            <a:pPr marL="1143000" indent="-1143000">
              <a:buFont typeface="Wingdings" panose="05000000000000000000" pitchFamily="2" charset="2"/>
              <a:buChar char="ü"/>
            </a:pPr>
            <a:endPar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Задаёт вопросы </a:t>
            </a:r>
          </a:p>
          <a:p>
            <a:pPr marL="1143000" indent="-1143000">
              <a:buFont typeface="Wingdings" panose="05000000000000000000" pitchFamily="2" charset="2"/>
              <a:buChar char="ü"/>
            </a:pPr>
            <a:endPar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Оценивает </a:t>
            </a:r>
          </a:p>
          <a:p>
            <a:pPr marL="1143000" indent="-1143000">
              <a:buFont typeface="Wingdings" panose="05000000000000000000" pitchFamily="2" charset="2"/>
              <a:buChar char="ü"/>
            </a:pPr>
            <a:endPar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Резюмирует</a:t>
            </a:r>
          </a:p>
          <a:p>
            <a:pPr marL="1143000" indent="-1143000">
              <a:buFont typeface="Wingdings" panose="05000000000000000000" pitchFamily="2" charset="2"/>
              <a:buChar char="ü"/>
            </a:pPr>
            <a:endPar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Подводит итоги</a:t>
            </a:r>
          </a:p>
          <a:p>
            <a:pPr marL="1143000" indent="-1143000">
              <a:buFont typeface="Wingdings" panose="05000000000000000000" pitchFamily="2" charset="2"/>
              <a:buChar char="ü"/>
            </a:pPr>
            <a:endPar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r>
              <a:rPr lang="ru-RU" sz="60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Выставляет отметки</a:t>
            </a:r>
            <a:endPar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marL="1143000" indent="-1143000">
              <a:buFont typeface="Wingdings" panose="05000000000000000000" pitchFamily="2" charset="2"/>
              <a:buChar char="ü"/>
            </a:pPr>
            <a:endParaRPr lang="ru-RU" sz="7200" b="1" dirty="0">
              <a:solidFill>
                <a:schemeClr val="bg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ru-RU" sz="5400" dirty="0">
              <a:solidFill>
                <a:schemeClr val="bg2">
                  <a:lumMod val="50000"/>
                </a:schemeClr>
              </a:solidFill>
              <a:latin typeface="Times New Roman" panose="02020603050405020304" pitchFamily="18" charset="0"/>
              <a:ea typeface="Times New Roman" panose="02020603050405020304" pitchFamily="18" charset="0"/>
            </a:endParaRPr>
          </a:p>
        </p:txBody>
      </p:sp>
      <p:sp>
        <p:nvSpPr>
          <p:cNvPr id="13" name="Прямоугольник 12">
            <a:extLst>
              <a:ext uri="{FF2B5EF4-FFF2-40B4-BE49-F238E27FC236}">
                <a16:creationId xmlns:a16="http://schemas.microsoft.com/office/drawing/2014/main" id="{55A92483-0BAC-4E72-9FD3-60A49497DC33}"/>
              </a:ext>
            </a:extLst>
          </p:cNvPr>
          <p:cNvSpPr/>
          <p:nvPr/>
        </p:nvSpPr>
        <p:spPr>
          <a:xfrm>
            <a:off x="18650441" y="5218156"/>
            <a:ext cx="5391427" cy="3593741"/>
          </a:xfrm>
          <a:prstGeom prst="rect">
            <a:avLst/>
          </a:prstGeom>
        </p:spPr>
        <p:txBody>
          <a:bodyPr wrap="square">
            <a:spAutoFit/>
          </a:bodyPr>
          <a:lstStyle/>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Выступают </a:t>
            </a:r>
          </a:p>
          <a:p>
            <a:pPr marL="857250" indent="-857250">
              <a:buFont typeface="Wingdings" panose="05000000000000000000" pitchFamily="2" charset="2"/>
              <a:buChar char="ü"/>
            </a:pPr>
            <a:endParaRPr lang="ru-RU" sz="54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Презентуют работу</a:t>
            </a:r>
          </a:p>
          <a:p>
            <a:pPr marL="857250" indent="-857250">
              <a:buFont typeface="Wingdings" panose="05000000000000000000" pitchFamily="2" charset="2"/>
              <a:buChar char="ü"/>
            </a:pPr>
            <a:endParaRPr lang="ru-RU" sz="54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Отвечают на вопросы </a:t>
            </a:r>
          </a:p>
          <a:p>
            <a:pPr marL="857250" indent="-857250">
              <a:buFont typeface="Wingdings" panose="05000000000000000000" pitchFamily="2" charset="2"/>
              <a:buChar char="ü"/>
            </a:pPr>
            <a:endParaRPr lang="ru-RU" sz="5400" b="1" dirty="0">
              <a:solidFill>
                <a:schemeClr val="bg2">
                  <a:lumMod val="50000"/>
                </a:schemeClr>
              </a:solidFill>
              <a:latin typeface="Times New Roman" panose="02020603050405020304" pitchFamily="18" charset="0"/>
              <a:cs typeface="Times New Roman" panose="02020603050405020304" pitchFamily="18" charset="0"/>
            </a:endParaRPr>
          </a:p>
          <a:p>
            <a:pPr marL="857250" indent="-857250">
              <a:buFont typeface="Wingdings" panose="05000000000000000000" pitchFamily="2" charset="2"/>
              <a:buChar char="ü"/>
            </a:pPr>
            <a:r>
              <a:rPr lang="ru-RU" sz="5400" b="1" dirty="0">
                <a:solidFill>
                  <a:schemeClr val="bg2">
                    <a:lumMod val="50000"/>
                  </a:schemeClr>
                </a:solidFill>
                <a:latin typeface="Times New Roman" panose="02020603050405020304" pitchFamily="18" charset="0"/>
                <a:cs typeface="Times New Roman" panose="02020603050405020304" pitchFamily="18" charset="0"/>
              </a:rPr>
              <a:t>Анализируют </a:t>
            </a:r>
          </a:p>
          <a:p>
            <a:endParaRPr lang="ru-RU" sz="54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15" name="Прямоугольник 14">
            <a:extLst>
              <a:ext uri="{FF2B5EF4-FFF2-40B4-BE49-F238E27FC236}">
                <a16:creationId xmlns:a16="http://schemas.microsoft.com/office/drawing/2014/main" id="{636EC8DF-0691-4DEC-8E0F-571A0C00B804}"/>
              </a:ext>
            </a:extLst>
          </p:cNvPr>
          <p:cNvSpPr/>
          <p:nvPr/>
        </p:nvSpPr>
        <p:spPr>
          <a:xfrm>
            <a:off x="18866742" y="3467951"/>
            <a:ext cx="5391427" cy="1257139"/>
          </a:xfrm>
          <a:prstGeom prst="rect">
            <a:avLst/>
          </a:prstGeom>
        </p:spPr>
        <p:txBody>
          <a:bodyPr wrap="square">
            <a:spAutoFit/>
          </a:bodyPr>
          <a:lstStyle/>
          <a:p>
            <a:pPr algn="ctr"/>
            <a:r>
              <a:rPr lang="ru-RU" sz="8000" b="1" dirty="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Деятельность учеников</a:t>
            </a:r>
            <a:endParaRPr lang="ru-RU" sz="8000" dirty="0">
              <a:solidFill>
                <a:srgbClr val="FFFF00"/>
              </a:solidFill>
            </a:endParaRPr>
          </a:p>
        </p:txBody>
      </p:sp>
      <p:pic>
        <p:nvPicPr>
          <p:cNvPr id="6146" name="Picture 2" descr="Проектная деятельность » Лицей №12 г.Стерлитамак РБ">
            <a:extLst>
              <a:ext uri="{FF2B5EF4-FFF2-40B4-BE49-F238E27FC236}">
                <a16:creationId xmlns:a16="http://schemas.microsoft.com/office/drawing/2014/main" id="{4AF3BA81-7D04-435F-8864-C2EF73A680D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412285" y="4335967"/>
            <a:ext cx="7193662" cy="5395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0231085"/>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23</a:t>
            </a:fld>
            <a:endParaRPr/>
          </a:p>
        </p:txBody>
      </p:sp>
      <p:sp>
        <p:nvSpPr>
          <p:cNvPr id="284" name="Shape"/>
          <p:cNvSpPr/>
          <p:nvPr/>
        </p:nvSpPr>
        <p:spPr>
          <a:xfrm>
            <a:off x="15437062" y="2710400"/>
            <a:ext cx="5005771" cy="2886604"/>
          </a:xfrm>
          <a:custGeom>
            <a:avLst/>
            <a:gdLst/>
            <a:ahLst/>
            <a:cxnLst>
              <a:cxn ang="0">
                <a:pos x="wd2" y="hd2"/>
              </a:cxn>
              <a:cxn ang="5400000">
                <a:pos x="wd2" y="hd2"/>
              </a:cxn>
              <a:cxn ang="10800000">
                <a:pos x="wd2" y="hd2"/>
              </a:cxn>
              <a:cxn ang="16200000">
                <a:pos x="wd2" y="hd2"/>
              </a:cxn>
            </a:cxnLst>
            <a:rect l="0" t="0" r="r" b="b"/>
            <a:pathLst>
              <a:path w="21591" h="21575" extrusionOk="0">
                <a:moveTo>
                  <a:pt x="10462" y="77"/>
                </a:moveTo>
                <a:cubicBezTo>
                  <a:pt x="10332" y="138"/>
                  <a:pt x="10208" y="234"/>
                  <a:pt x="10095" y="362"/>
                </a:cubicBezTo>
                <a:lnTo>
                  <a:pt x="704" y="9694"/>
                </a:lnTo>
                <a:cubicBezTo>
                  <a:pt x="483" y="9935"/>
                  <a:pt x="301" y="10273"/>
                  <a:pt x="177" y="10673"/>
                </a:cubicBezTo>
                <a:cubicBezTo>
                  <a:pt x="63" y="11046"/>
                  <a:pt x="2" y="11461"/>
                  <a:pt x="0" y="11883"/>
                </a:cubicBezTo>
                <a:lnTo>
                  <a:pt x="0" y="19249"/>
                </a:lnTo>
                <a:cubicBezTo>
                  <a:pt x="-5" y="19551"/>
                  <a:pt x="86" y="19833"/>
                  <a:pt x="236" y="19985"/>
                </a:cubicBezTo>
                <a:cubicBezTo>
                  <a:pt x="381" y="20132"/>
                  <a:pt x="560" y="20134"/>
                  <a:pt x="707" y="19992"/>
                </a:cubicBezTo>
                <a:lnTo>
                  <a:pt x="4080" y="16533"/>
                </a:lnTo>
                <a:cubicBezTo>
                  <a:pt x="4355" y="16248"/>
                  <a:pt x="4670" y="16102"/>
                  <a:pt x="4991" y="16111"/>
                </a:cubicBezTo>
                <a:cubicBezTo>
                  <a:pt x="5292" y="16119"/>
                  <a:pt x="5587" y="16265"/>
                  <a:pt x="5846" y="16533"/>
                </a:cubicBezTo>
                <a:lnTo>
                  <a:pt x="10783" y="21575"/>
                </a:lnTo>
                <a:lnTo>
                  <a:pt x="15743" y="16533"/>
                </a:lnTo>
                <a:cubicBezTo>
                  <a:pt x="16002" y="16265"/>
                  <a:pt x="16297" y="16119"/>
                  <a:pt x="16598" y="16111"/>
                </a:cubicBezTo>
                <a:cubicBezTo>
                  <a:pt x="16919" y="16102"/>
                  <a:pt x="17234" y="16248"/>
                  <a:pt x="17509" y="16533"/>
                </a:cubicBezTo>
                <a:lnTo>
                  <a:pt x="20882" y="19992"/>
                </a:lnTo>
                <a:cubicBezTo>
                  <a:pt x="21029" y="20134"/>
                  <a:pt x="21208" y="20131"/>
                  <a:pt x="21353" y="19985"/>
                </a:cubicBezTo>
                <a:cubicBezTo>
                  <a:pt x="21504" y="19833"/>
                  <a:pt x="21595" y="19551"/>
                  <a:pt x="21590" y="19249"/>
                </a:cubicBezTo>
                <a:lnTo>
                  <a:pt x="21590" y="11883"/>
                </a:lnTo>
                <a:cubicBezTo>
                  <a:pt x="21589" y="11461"/>
                  <a:pt x="21527" y="11046"/>
                  <a:pt x="21412" y="10673"/>
                </a:cubicBezTo>
                <a:cubicBezTo>
                  <a:pt x="21288" y="10273"/>
                  <a:pt x="21107" y="9936"/>
                  <a:pt x="20885" y="9694"/>
                </a:cubicBezTo>
                <a:lnTo>
                  <a:pt x="11494" y="362"/>
                </a:lnTo>
                <a:cubicBezTo>
                  <a:pt x="11381" y="234"/>
                  <a:pt x="11258" y="138"/>
                  <a:pt x="11128" y="77"/>
                </a:cubicBezTo>
                <a:cubicBezTo>
                  <a:pt x="10910" y="-25"/>
                  <a:pt x="10680" y="-25"/>
                  <a:pt x="10462" y="77"/>
                </a:cubicBezTo>
                <a:close/>
              </a:path>
            </a:pathLst>
          </a:custGeom>
          <a:solidFill>
            <a:srgbClr val="C1C4C7"/>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5" name="Shape"/>
          <p:cNvSpPr/>
          <p:nvPr/>
        </p:nvSpPr>
        <p:spPr>
          <a:xfrm rot="7190936">
            <a:off x="18422490" y="6926172"/>
            <a:ext cx="5005771" cy="3792038"/>
          </a:xfrm>
          <a:custGeom>
            <a:avLst/>
            <a:gdLst/>
            <a:ahLst/>
            <a:cxnLst>
              <a:cxn ang="0">
                <a:pos x="wd2" y="hd2"/>
              </a:cxn>
              <a:cxn ang="5400000">
                <a:pos x="wd2" y="hd2"/>
              </a:cxn>
              <a:cxn ang="10800000">
                <a:pos x="wd2" y="hd2"/>
              </a:cxn>
              <a:cxn ang="16200000">
                <a:pos x="wd2" y="hd2"/>
              </a:cxn>
            </a:cxnLst>
            <a:rect l="0" t="0" r="r" b="b"/>
            <a:pathLst>
              <a:path w="21591" h="21575" extrusionOk="0">
                <a:moveTo>
                  <a:pt x="10462" y="77"/>
                </a:moveTo>
                <a:cubicBezTo>
                  <a:pt x="10332" y="138"/>
                  <a:pt x="10208" y="234"/>
                  <a:pt x="10095" y="362"/>
                </a:cubicBezTo>
                <a:lnTo>
                  <a:pt x="704" y="9694"/>
                </a:lnTo>
                <a:cubicBezTo>
                  <a:pt x="483" y="9935"/>
                  <a:pt x="301" y="10273"/>
                  <a:pt x="177" y="10673"/>
                </a:cubicBezTo>
                <a:cubicBezTo>
                  <a:pt x="63" y="11046"/>
                  <a:pt x="2" y="11461"/>
                  <a:pt x="0" y="11883"/>
                </a:cubicBezTo>
                <a:lnTo>
                  <a:pt x="0" y="19249"/>
                </a:lnTo>
                <a:cubicBezTo>
                  <a:pt x="-5" y="19551"/>
                  <a:pt x="86" y="19833"/>
                  <a:pt x="236" y="19985"/>
                </a:cubicBezTo>
                <a:cubicBezTo>
                  <a:pt x="381" y="20132"/>
                  <a:pt x="560" y="20134"/>
                  <a:pt x="707" y="19992"/>
                </a:cubicBezTo>
                <a:lnTo>
                  <a:pt x="4080" y="16533"/>
                </a:lnTo>
                <a:cubicBezTo>
                  <a:pt x="4355" y="16248"/>
                  <a:pt x="4670" y="16102"/>
                  <a:pt x="4991" y="16111"/>
                </a:cubicBezTo>
                <a:cubicBezTo>
                  <a:pt x="5292" y="16119"/>
                  <a:pt x="5587" y="16265"/>
                  <a:pt x="5846" y="16533"/>
                </a:cubicBezTo>
                <a:lnTo>
                  <a:pt x="10783" y="21575"/>
                </a:lnTo>
                <a:lnTo>
                  <a:pt x="15743" y="16533"/>
                </a:lnTo>
                <a:cubicBezTo>
                  <a:pt x="16002" y="16265"/>
                  <a:pt x="16297" y="16119"/>
                  <a:pt x="16598" y="16111"/>
                </a:cubicBezTo>
                <a:cubicBezTo>
                  <a:pt x="16919" y="16102"/>
                  <a:pt x="17234" y="16248"/>
                  <a:pt x="17509" y="16533"/>
                </a:cubicBezTo>
                <a:lnTo>
                  <a:pt x="20882" y="19992"/>
                </a:lnTo>
                <a:cubicBezTo>
                  <a:pt x="21029" y="20134"/>
                  <a:pt x="21208" y="20131"/>
                  <a:pt x="21353" y="19985"/>
                </a:cubicBezTo>
                <a:cubicBezTo>
                  <a:pt x="21504" y="19833"/>
                  <a:pt x="21595" y="19551"/>
                  <a:pt x="21590" y="19249"/>
                </a:cubicBezTo>
                <a:lnTo>
                  <a:pt x="21590" y="11883"/>
                </a:lnTo>
                <a:cubicBezTo>
                  <a:pt x="21589" y="11461"/>
                  <a:pt x="21527" y="11046"/>
                  <a:pt x="21412" y="10673"/>
                </a:cubicBezTo>
                <a:cubicBezTo>
                  <a:pt x="21288" y="10273"/>
                  <a:pt x="21107" y="9936"/>
                  <a:pt x="20885" y="9694"/>
                </a:cubicBezTo>
                <a:lnTo>
                  <a:pt x="11494" y="362"/>
                </a:lnTo>
                <a:cubicBezTo>
                  <a:pt x="11381" y="234"/>
                  <a:pt x="11258" y="138"/>
                  <a:pt x="11128" y="77"/>
                </a:cubicBezTo>
                <a:cubicBezTo>
                  <a:pt x="10910" y="-25"/>
                  <a:pt x="10680" y="-25"/>
                  <a:pt x="10462" y="77"/>
                </a:cubicBezTo>
                <a:close/>
              </a:path>
            </a:pathLst>
          </a:custGeom>
          <a:solidFill>
            <a:srgbClr val="0070C0"/>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6" name="Shape"/>
          <p:cNvSpPr/>
          <p:nvPr/>
        </p:nvSpPr>
        <p:spPr>
          <a:xfrm rot="14408502">
            <a:off x="12539109" y="6965335"/>
            <a:ext cx="5005771" cy="3635600"/>
          </a:xfrm>
          <a:custGeom>
            <a:avLst/>
            <a:gdLst/>
            <a:ahLst/>
            <a:cxnLst>
              <a:cxn ang="0">
                <a:pos x="wd2" y="hd2"/>
              </a:cxn>
              <a:cxn ang="5400000">
                <a:pos x="wd2" y="hd2"/>
              </a:cxn>
              <a:cxn ang="10800000">
                <a:pos x="wd2" y="hd2"/>
              </a:cxn>
              <a:cxn ang="16200000">
                <a:pos x="wd2" y="hd2"/>
              </a:cxn>
            </a:cxnLst>
            <a:rect l="0" t="0" r="r" b="b"/>
            <a:pathLst>
              <a:path w="21591" h="21575" extrusionOk="0">
                <a:moveTo>
                  <a:pt x="10462" y="77"/>
                </a:moveTo>
                <a:cubicBezTo>
                  <a:pt x="10332" y="138"/>
                  <a:pt x="10208" y="234"/>
                  <a:pt x="10095" y="362"/>
                </a:cubicBezTo>
                <a:lnTo>
                  <a:pt x="704" y="9694"/>
                </a:lnTo>
                <a:cubicBezTo>
                  <a:pt x="483" y="9935"/>
                  <a:pt x="301" y="10273"/>
                  <a:pt x="177" y="10673"/>
                </a:cubicBezTo>
                <a:cubicBezTo>
                  <a:pt x="63" y="11046"/>
                  <a:pt x="2" y="11461"/>
                  <a:pt x="0" y="11883"/>
                </a:cubicBezTo>
                <a:lnTo>
                  <a:pt x="0" y="19249"/>
                </a:lnTo>
                <a:cubicBezTo>
                  <a:pt x="-5" y="19551"/>
                  <a:pt x="86" y="19833"/>
                  <a:pt x="236" y="19985"/>
                </a:cubicBezTo>
                <a:cubicBezTo>
                  <a:pt x="381" y="20132"/>
                  <a:pt x="560" y="20134"/>
                  <a:pt x="707" y="19992"/>
                </a:cubicBezTo>
                <a:lnTo>
                  <a:pt x="4080" y="16533"/>
                </a:lnTo>
                <a:cubicBezTo>
                  <a:pt x="4355" y="16248"/>
                  <a:pt x="4670" y="16102"/>
                  <a:pt x="4991" y="16111"/>
                </a:cubicBezTo>
                <a:cubicBezTo>
                  <a:pt x="5292" y="16119"/>
                  <a:pt x="5587" y="16265"/>
                  <a:pt x="5846" y="16533"/>
                </a:cubicBezTo>
                <a:lnTo>
                  <a:pt x="10783" y="21575"/>
                </a:lnTo>
                <a:lnTo>
                  <a:pt x="15743" y="16533"/>
                </a:lnTo>
                <a:cubicBezTo>
                  <a:pt x="16002" y="16265"/>
                  <a:pt x="16297" y="16119"/>
                  <a:pt x="16598" y="16111"/>
                </a:cubicBezTo>
                <a:cubicBezTo>
                  <a:pt x="16919" y="16102"/>
                  <a:pt x="17234" y="16248"/>
                  <a:pt x="17509" y="16533"/>
                </a:cubicBezTo>
                <a:lnTo>
                  <a:pt x="20882" y="19992"/>
                </a:lnTo>
                <a:cubicBezTo>
                  <a:pt x="21029" y="20134"/>
                  <a:pt x="21208" y="20131"/>
                  <a:pt x="21353" y="19985"/>
                </a:cubicBezTo>
                <a:cubicBezTo>
                  <a:pt x="21504" y="19833"/>
                  <a:pt x="21595" y="19551"/>
                  <a:pt x="21590" y="19249"/>
                </a:cubicBezTo>
                <a:lnTo>
                  <a:pt x="21590" y="11883"/>
                </a:lnTo>
                <a:cubicBezTo>
                  <a:pt x="21589" y="11461"/>
                  <a:pt x="21527" y="11046"/>
                  <a:pt x="21412" y="10673"/>
                </a:cubicBezTo>
                <a:cubicBezTo>
                  <a:pt x="21288" y="10273"/>
                  <a:pt x="21107" y="9936"/>
                  <a:pt x="20885" y="9694"/>
                </a:cubicBezTo>
                <a:lnTo>
                  <a:pt x="11494" y="362"/>
                </a:lnTo>
                <a:cubicBezTo>
                  <a:pt x="11381" y="234"/>
                  <a:pt x="11258" y="138"/>
                  <a:pt x="11128" y="77"/>
                </a:cubicBezTo>
                <a:cubicBezTo>
                  <a:pt x="10910" y="-25"/>
                  <a:pt x="10680" y="-25"/>
                  <a:pt x="10462" y="77"/>
                </a:cubicBezTo>
                <a:close/>
              </a:path>
            </a:pathLst>
          </a:custGeom>
          <a:solidFill>
            <a:srgbClr val="3E4D61"/>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7" name="Shape"/>
          <p:cNvSpPr/>
          <p:nvPr/>
        </p:nvSpPr>
        <p:spPr>
          <a:xfrm rot="17988107">
            <a:off x="15171610" y="5195491"/>
            <a:ext cx="2268210" cy="1943080"/>
          </a:xfrm>
          <a:custGeom>
            <a:avLst/>
            <a:gdLst/>
            <a:ahLst/>
            <a:cxnLst>
              <a:cxn ang="0">
                <a:pos x="wd2" y="hd2"/>
              </a:cxn>
              <a:cxn ang="5400000">
                <a:pos x="wd2" y="hd2"/>
              </a:cxn>
              <a:cxn ang="10800000">
                <a:pos x="wd2" y="hd2"/>
              </a:cxn>
              <a:cxn ang="16200000">
                <a:pos x="wd2" y="hd2"/>
              </a:cxn>
            </a:cxnLst>
            <a:rect l="0" t="0" r="r" b="b"/>
            <a:pathLst>
              <a:path w="21595" h="21558" extrusionOk="0">
                <a:moveTo>
                  <a:pt x="10493" y="51"/>
                </a:moveTo>
                <a:cubicBezTo>
                  <a:pt x="10364" y="92"/>
                  <a:pt x="10240" y="157"/>
                  <a:pt x="10128" y="243"/>
                </a:cubicBezTo>
                <a:lnTo>
                  <a:pt x="760" y="6503"/>
                </a:lnTo>
                <a:cubicBezTo>
                  <a:pt x="539" y="6665"/>
                  <a:pt x="358" y="6891"/>
                  <a:pt x="234" y="7160"/>
                </a:cubicBezTo>
                <a:cubicBezTo>
                  <a:pt x="120" y="7410"/>
                  <a:pt x="59" y="7688"/>
                  <a:pt x="58" y="7971"/>
                </a:cubicBezTo>
                <a:lnTo>
                  <a:pt x="0" y="20989"/>
                </a:lnTo>
                <a:cubicBezTo>
                  <a:pt x="-5" y="21191"/>
                  <a:pt x="85" y="21381"/>
                  <a:pt x="236" y="21483"/>
                </a:cubicBezTo>
                <a:cubicBezTo>
                  <a:pt x="380" y="21581"/>
                  <a:pt x="559" y="21583"/>
                  <a:pt x="705" y="21487"/>
                </a:cubicBezTo>
                <a:lnTo>
                  <a:pt x="9075" y="16252"/>
                </a:lnTo>
                <a:cubicBezTo>
                  <a:pt x="9626" y="15928"/>
                  <a:pt x="10233" y="15755"/>
                  <a:pt x="10851" y="15747"/>
                </a:cubicBezTo>
                <a:cubicBezTo>
                  <a:pt x="11549" y="15738"/>
                  <a:pt x="12237" y="15939"/>
                  <a:pt x="12848" y="16331"/>
                </a:cubicBezTo>
                <a:lnTo>
                  <a:pt x="20831" y="21487"/>
                </a:lnTo>
                <a:cubicBezTo>
                  <a:pt x="20977" y="21583"/>
                  <a:pt x="21156" y="21581"/>
                  <a:pt x="21301" y="21483"/>
                </a:cubicBezTo>
                <a:cubicBezTo>
                  <a:pt x="21451" y="21381"/>
                  <a:pt x="21542" y="21192"/>
                  <a:pt x="21538" y="20989"/>
                </a:cubicBezTo>
                <a:lnTo>
                  <a:pt x="21595" y="7971"/>
                </a:lnTo>
                <a:cubicBezTo>
                  <a:pt x="21593" y="7688"/>
                  <a:pt x="21532" y="7410"/>
                  <a:pt x="21417" y="7160"/>
                </a:cubicBezTo>
                <a:cubicBezTo>
                  <a:pt x="21293" y="6891"/>
                  <a:pt x="21112" y="6665"/>
                  <a:pt x="20891" y="6503"/>
                </a:cubicBezTo>
                <a:lnTo>
                  <a:pt x="11523" y="243"/>
                </a:lnTo>
                <a:cubicBezTo>
                  <a:pt x="11411" y="157"/>
                  <a:pt x="11288" y="92"/>
                  <a:pt x="11158" y="51"/>
                </a:cubicBezTo>
                <a:cubicBezTo>
                  <a:pt x="10940" y="-17"/>
                  <a:pt x="10711" y="-17"/>
                  <a:pt x="10493" y="51"/>
                </a:cubicBezTo>
                <a:close/>
              </a:path>
            </a:pathLst>
          </a:custGeom>
          <a:solidFill>
            <a:srgbClr val="0070C0"/>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8" name="Shape"/>
          <p:cNvSpPr/>
          <p:nvPr/>
        </p:nvSpPr>
        <p:spPr>
          <a:xfrm rot="3622495">
            <a:off x="18453272" y="5196384"/>
            <a:ext cx="2268210" cy="1943081"/>
          </a:xfrm>
          <a:custGeom>
            <a:avLst/>
            <a:gdLst/>
            <a:ahLst/>
            <a:cxnLst>
              <a:cxn ang="0">
                <a:pos x="wd2" y="hd2"/>
              </a:cxn>
              <a:cxn ang="5400000">
                <a:pos x="wd2" y="hd2"/>
              </a:cxn>
              <a:cxn ang="10800000">
                <a:pos x="wd2" y="hd2"/>
              </a:cxn>
              <a:cxn ang="16200000">
                <a:pos x="wd2" y="hd2"/>
              </a:cxn>
            </a:cxnLst>
            <a:rect l="0" t="0" r="r" b="b"/>
            <a:pathLst>
              <a:path w="21595" h="21558" extrusionOk="0">
                <a:moveTo>
                  <a:pt x="10493" y="51"/>
                </a:moveTo>
                <a:cubicBezTo>
                  <a:pt x="10364" y="92"/>
                  <a:pt x="10240" y="157"/>
                  <a:pt x="10128" y="243"/>
                </a:cubicBezTo>
                <a:lnTo>
                  <a:pt x="760" y="6503"/>
                </a:lnTo>
                <a:cubicBezTo>
                  <a:pt x="539" y="6665"/>
                  <a:pt x="358" y="6891"/>
                  <a:pt x="234" y="7160"/>
                </a:cubicBezTo>
                <a:cubicBezTo>
                  <a:pt x="120" y="7410"/>
                  <a:pt x="59" y="7688"/>
                  <a:pt x="58" y="7971"/>
                </a:cubicBezTo>
                <a:lnTo>
                  <a:pt x="0" y="20989"/>
                </a:lnTo>
                <a:cubicBezTo>
                  <a:pt x="-5" y="21191"/>
                  <a:pt x="85" y="21381"/>
                  <a:pt x="236" y="21483"/>
                </a:cubicBezTo>
                <a:cubicBezTo>
                  <a:pt x="380" y="21581"/>
                  <a:pt x="559" y="21583"/>
                  <a:pt x="705" y="21487"/>
                </a:cubicBezTo>
                <a:lnTo>
                  <a:pt x="9075" y="16252"/>
                </a:lnTo>
                <a:cubicBezTo>
                  <a:pt x="9626" y="15928"/>
                  <a:pt x="10233" y="15755"/>
                  <a:pt x="10851" y="15747"/>
                </a:cubicBezTo>
                <a:cubicBezTo>
                  <a:pt x="11549" y="15738"/>
                  <a:pt x="12237" y="15939"/>
                  <a:pt x="12848" y="16331"/>
                </a:cubicBezTo>
                <a:lnTo>
                  <a:pt x="20831" y="21487"/>
                </a:lnTo>
                <a:cubicBezTo>
                  <a:pt x="20977" y="21583"/>
                  <a:pt x="21156" y="21581"/>
                  <a:pt x="21301" y="21483"/>
                </a:cubicBezTo>
                <a:cubicBezTo>
                  <a:pt x="21451" y="21381"/>
                  <a:pt x="21542" y="21192"/>
                  <a:pt x="21538" y="20989"/>
                </a:cubicBezTo>
                <a:lnTo>
                  <a:pt x="21595" y="7971"/>
                </a:lnTo>
                <a:cubicBezTo>
                  <a:pt x="21593" y="7688"/>
                  <a:pt x="21532" y="7410"/>
                  <a:pt x="21417" y="7160"/>
                </a:cubicBezTo>
                <a:cubicBezTo>
                  <a:pt x="21293" y="6891"/>
                  <a:pt x="21112" y="6665"/>
                  <a:pt x="20891" y="6503"/>
                </a:cubicBezTo>
                <a:lnTo>
                  <a:pt x="11523" y="243"/>
                </a:lnTo>
                <a:cubicBezTo>
                  <a:pt x="11411" y="157"/>
                  <a:pt x="11288" y="92"/>
                  <a:pt x="11158" y="51"/>
                </a:cubicBezTo>
                <a:cubicBezTo>
                  <a:pt x="10940" y="-17"/>
                  <a:pt x="10711" y="-17"/>
                  <a:pt x="10493" y="51"/>
                </a:cubicBezTo>
                <a:close/>
              </a:path>
            </a:pathLst>
          </a:custGeom>
          <a:solidFill>
            <a:srgbClr val="4B90C2"/>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89" name="Shape"/>
          <p:cNvSpPr/>
          <p:nvPr/>
        </p:nvSpPr>
        <p:spPr>
          <a:xfrm rot="10800000">
            <a:off x="16791362" y="8058857"/>
            <a:ext cx="2268211" cy="1943081"/>
          </a:xfrm>
          <a:custGeom>
            <a:avLst/>
            <a:gdLst/>
            <a:ahLst/>
            <a:cxnLst>
              <a:cxn ang="0">
                <a:pos x="wd2" y="hd2"/>
              </a:cxn>
              <a:cxn ang="5400000">
                <a:pos x="wd2" y="hd2"/>
              </a:cxn>
              <a:cxn ang="10800000">
                <a:pos x="wd2" y="hd2"/>
              </a:cxn>
              <a:cxn ang="16200000">
                <a:pos x="wd2" y="hd2"/>
              </a:cxn>
            </a:cxnLst>
            <a:rect l="0" t="0" r="r" b="b"/>
            <a:pathLst>
              <a:path w="21595" h="21558" extrusionOk="0">
                <a:moveTo>
                  <a:pt x="10493" y="51"/>
                </a:moveTo>
                <a:cubicBezTo>
                  <a:pt x="10364" y="92"/>
                  <a:pt x="10240" y="157"/>
                  <a:pt x="10128" y="243"/>
                </a:cubicBezTo>
                <a:lnTo>
                  <a:pt x="760" y="6503"/>
                </a:lnTo>
                <a:cubicBezTo>
                  <a:pt x="539" y="6665"/>
                  <a:pt x="358" y="6891"/>
                  <a:pt x="234" y="7160"/>
                </a:cubicBezTo>
                <a:cubicBezTo>
                  <a:pt x="120" y="7410"/>
                  <a:pt x="59" y="7688"/>
                  <a:pt x="58" y="7971"/>
                </a:cubicBezTo>
                <a:lnTo>
                  <a:pt x="0" y="20989"/>
                </a:lnTo>
                <a:cubicBezTo>
                  <a:pt x="-5" y="21191"/>
                  <a:pt x="85" y="21381"/>
                  <a:pt x="236" y="21483"/>
                </a:cubicBezTo>
                <a:cubicBezTo>
                  <a:pt x="380" y="21581"/>
                  <a:pt x="559" y="21583"/>
                  <a:pt x="705" y="21487"/>
                </a:cubicBezTo>
                <a:lnTo>
                  <a:pt x="9075" y="16252"/>
                </a:lnTo>
                <a:cubicBezTo>
                  <a:pt x="9626" y="15928"/>
                  <a:pt x="10233" y="15755"/>
                  <a:pt x="10851" y="15747"/>
                </a:cubicBezTo>
                <a:cubicBezTo>
                  <a:pt x="11549" y="15738"/>
                  <a:pt x="12237" y="15939"/>
                  <a:pt x="12848" y="16331"/>
                </a:cubicBezTo>
                <a:lnTo>
                  <a:pt x="20831" y="21487"/>
                </a:lnTo>
                <a:cubicBezTo>
                  <a:pt x="20977" y="21583"/>
                  <a:pt x="21156" y="21581"/>
                  <a:pt x="21301" y="21483"/>
                </a:cubicBezTo>
                <a:cubicBezTo>
                  <a:pt x="21451" y="21381"/>
                  <a:pt x="21542" y="21192"/>
                  <a:pt x="21538" y="20989"/>
                </a:cubicBezTo>
                <a:lnTo>
                  <a:pt x="21595" y="7971"/>
                </a:lnTo>
                <a:cubicBezTo>
                  <a:pt x="21593" y="7688"/>
                  <a:pt x="21532" y="7410"/>
                  <a:pt x="21417" y="7160"/>
                </a:cubicBezTo>
                <a:cubicBezTo>
                  <a:pt x="21293" y="6891"/>
                  <a:pt x="21112" y="6665"/>
                  <a:pt x="20891" y="6503"/>
                </a:cubicBezTo>
                <a:lnTo>
                  <a:pt x="11523" y="243"/>
                </a:lnTo>
                <a:cubicBezTo>
                  <a:pt x="11411" y="157"/>
                  <a:pt x="11288" y="92"/>
                  <a:pt x="11158" y="51"/>
                </a:cubicBezTo>
                <a:cubicBezTo>
                  <a:pt x="10940" y="-17"/>
                  <a:pt x="10711" y="-17"/>
                  <a:pt x="10493" y="51"/>
                </a:cubicBezTo>
                <a:close/>
              </a:path>
            </a:pathLst>
          </a:custGeom>
          <a:solidFill>
            <a:srgbClr val="4B90C2"/>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290" name="Text information…"/>
          <p:cNvSpPr txBox="1">
            <a:spLocks noGrp="1"/>
          </p:cNvSpPr>
          <p:nvPr>
            <p:ph type="title"/>
          </p:nvPr>
        </p:nvSpPr>
        <p:spPr>
          <a:xfrm>
            <a:off x="11649622" y="222823"/>
            <a:ext cx="12429911" cy="2131185"/>
          </a:xfrm>
          <a:prstGeom prst="rect">
            <a:avLst/>
          </a:prstGeom>
          <a:solidFill>
            <a:schemeClr val="accent1">
              <a:lumMod val="20000"/>
              <a:lumOff val="80000"/>
            </a:schemeClr>
          </a:solidFill>
        </p:spPr>
        <p:txBody>
          <a:bodyPr>
            <a:normAutofit/>
          </a:bodyPr>
          <a:lstStyle/>
          <a:p>
            <a:pPr algn="ctr"/>
            <a:r>
              <a:rPr lang="ru-RU" sz="6000" b="1" dirty="0">
                <a:solidFill>
                  <a:srgbClr val="0070C0"/>
                </a:solidFill>
              </a:rPr>
              <a:t>Оценка проектной деятельности учащихся </a:t>
            </a:r>
            <a:endParaRPr lang="ru-RU" sz="6000" dirty="0">
              <a:solidFill>
                <a:srgbClr val="0070C0"/>
              </a:solidFill>
            </a:endParaRPr>
          </a:p>
        </p:txBody>
      </p:sp>
      <p:sp>
        <p:nvSpPr>
          <p:cNvPr id="293" name=".01"/>
          <p:cNvSpPr txBox="1"/>
          <p:nvPr/>
        </p:nvSpPr>
        <p:spPr>
          <a:xfrm>
            <a:off x="16463583" y="3606519"/>
            <a:ext cx="2952731" cy="121058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rPr lang="ru-RU" b="1" dirty="0">
                <a:solidFill>
                  <a:srgbClr val="002060"/>
                </a:solidFill>
              </a:rPr>
              <a:t>Критерий </a:t>
            </a:r>
            <a:r>
              <a:rPr b="1" dirty="0">
                <a:solidFill>
                  <a:srgbClr val="002060"/>
                </a:solidFill>
              </a:rPr>
              <a:t>1</a:t>
            </a:r>
            <a:endParaRPr lang="ru-RU" b="1" dirty="0">
              <a:solidFill>
                <a:srgbClr val="002060"/>
              </a:solidFill>
            </a:endParaRPr>
          </a:p>
          <a:p>
            <a:r>
              <a:rPr lang="ru-RU" b="1" dirty="0">
                <a:solidFill>
                  <a:srgbClr val="002060"/>
                </a:solidFill>
              </a:rPr>
              <a:t>5 б.</a:t>
            </a:r>
            <a:endParaRPr b="1" dirty="0">
              <a:solidFill>
                <a:srgbClr val="002060"/>
              </a:solidFill>
            </a:endParaRPr>
          </a:p>
        </p:txBody>
      </p:sp>
      <p:sp>
        <p:nvSpPr>
          <p:cNvPr id="294" name=".03"/>
          <p:cNvSpPr txBox="1"/>
          <p:nvPr/>
        </p:nvSpPr>
        <p:spPr>
          <a:xfrm>
            <a:off x="19405797" y="7849546"/>
            <a:ext cx="2952731" cy="121058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rPr lang="ru-RU" b="1" dirty="0"/>
              <a:t>Критерий </a:t>
            </a:r>
            <a:r>
              <a:rPr b="1" dirty="0"/>
              <a:t>3</a:t>
            </a:r>
            <a:endParaRPr lang="ru-RU" b="1" dirty="0"/>
          </a:p>
          <a:p>
            <a:r>
              <a:rPr lang="ru-RU" b="1" dirty="0"/>
              <a:t>4 б.</a:t>
            </a:r>
            <a:endParaRPr b="1" dirty="0"/>
          </a:p>
        </p:txBody>
      </p:sp>
      <p:sp>
        <p:nvSpPr>
          <p:cNvPr id="295" name=".02"/>
          <p:cNvSpPr txBox="1"/>
          <p:nvPr/>
        </p:nvSpPr>
        <p:spPr>
          <a:xfrm>
            <a:off x="13614584" y="7857995"/>
            <a:ext cx="2952731" cy="121058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rPr lang="ru-RU" b="1" dirty="0"/>
              <a:t>Критерий </a:t>
            </a:r>
            <a:r>
              <a:rPr b="1" dirty="0"/>
              <a:t>2</a:t>
            </a:r>
            <a:endParaRPr lang="ru-RU" b="1" dirty="0"/>
          </a:p>
          <a:p>
            <a:r>
              <a:rPr lang="ru-RU" b="1" dirty="0"/>
              <a:t>16 б.</a:t>
            </a:r>
            <a:endParaRPr b="1" dirty="0"/>
          </a:p>
        </p:txBody>
      </p:sp>
      <p:sp>
        <p:nvSpPr>
          <p:cNvPr id="296" name="2018"/>
          <p:cNvSpPr txBox="1"/>
          <p:nvPr/>
        </p:nvSpPr>
        <p:spPr>
          <a:xfrm>
            <a:off x="16617902" y="6514852"/>
            <a:ext cx="2658842" cy="1488677"/>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ctr">
              <a:defRPr sz="3600" baseline="33333">
                <a:solidFill>
                  <a:srgbClr val="717981"/>
                </a:solidFill>
                <a:latin typeface="Roboto Medium"/>
                <a:ea typeface="Roboto Medium"/>
                <a:cs typeface="Roboto Medium"/>
                <a:sym typeface="Roboto Medium"/>
              </a:defRPr>
            </a:lvl1pPr>
          </a:lstStyle>
          <a:p>
            <a:r>
              <a:rPr lang="ru-RU" sz="4800" b="1" dirty="0">
                <a:solidFill>
                  <a:schemeClr val="accent5">
                    <a:lumMod val="75000"/>
                  </a:schemeClr>
                </a:solidFill>
              </a:rPr>
              <a:t>Максим. кол-во баллов</a:t>
            </a:r>
          </a:p>
          <a:p>
            <a:r>
              <a:rPr lang="ru-RU" sz="4800" b="1" dirty="0">
                <a:solidFill>
                  <a:schemeClr val="accent5">
                    <a:lumMod val="75000"/>
                  </a:schemeClr>
                </a:solidFill>
              </a:rPr>
              <a:t>35 б.</a:t>
            </a:r>
            <a:endParaRPr sz="4800" b="1" dirty="0">
              <a:solidFill>
                <a:schemeClr val="accent5">
                  <a:lumMod val="75000"/>
                </a:schemeClr>
              </a:solidFill>
            </a:endParaRPr>
          </a:p>
        </p:txBody>
      </p:sp>
      <p:graphicFrame>
        <p:nvGraphicFramePr>
          <p:cNvPr id="2" name="Таблица 1">
            <a:extLst>
              <a:ext uri="{FF2B5EF4-FFF2-40B4-BE49-F238E27FC236}">
                <a16:creationId xmlns:a16="http://schemas.microsoft.com/office/drawing/2014/main" id="{3D19FADE-9F0B-4E3E-8422-3FD36795FC7A}"/>
              </a:ext>
            </a:extLst>
          </p:cNvPr>
          <p:cNvGraphicFramePr>
            <a:graphicFrameLocks noGrp="1"/>
          </p:cNvGraphicFramePr>
          <p:nvPr>
            <p:extLst>
              <p:ext uri="{D42A27DB-BD31-4B8C-83A1-F6EECF244321}">
                <p14:modId xmlns:p14="http://schemas.microsoft.com/office/powerpoint/2010/main" val="3953742145"/>
              </p:ext>
            </p:extLst>
          </p:nvPr>
        </p:nvGraphicFramePr>
        <p:xfrm>
          <a:off x="1000522" y="222823"/>
          <a:ext cx="9518478" cy="13098366"/>
        </p:xfrm>
        <a:graphic>
          <a:graphicData uri="http://schemas.openxmlformats.org/drawingml/2006/table">
            <a:tbl>
              <a:tblPr firstRow="1" firstCol="1" bandRow="1">
                <a:tableStyleId>{BC89EF96-8CEA-46FF-86C4-4CE0E7609802}</a:tableStyleId>
              </a:tblPr>
              <a:tblGrid>
                <a:gridCol w="780737">
                  <a:extLst>
                    <a:ext uri="{9D8B030D-6E8A-4147-A177-3AD203B41FA5}">
                      <a16:colId xmlns:a16="http://schemas.microsoft.com/office/drawing/2014/main" val="1334133655"/>
                    </a:ext>
                  </a:extLst>
                </a:gridCol>
                <a:gridCol w="3964674">
                  <a:extLst>
                    <a:ext uri="{9D8B030D-6E8A-4147-A177-3AD203B41FA5}">
                      <a16:colId xmlns:a16="http://schemas.microsoft.com/office/drawing/2014/main" val="1975173527"/>
                    </a:ext>
                  </a:extLst>
                </a:gridCol>
                <a:gridCol w="3964674">
                  <a:extLst>
                    <a:ext uri="{9D8B030D-6E8A-4147-A177-3AD203B41FA5}">
                      <a16:colId xmlns:a16="http://schemas.microsoft.com/office/drawing/2014/main" val="911850301"/>
                    </a:ext>
                  </a:extLst>
                </a:gridCol>
                <a:gridCol w="808393">
                  <a:extLst>
                    <a:ext uri="{9D8B030D-6E8A-4147-A177-3AD203B41FA5}">
                      <a16:colId xmlns:a16="http://schemas.microsoft.com/office/drawing/2014/main" val="1157666954"/>
                    </a:ext>
                  </a:extLst>
                </a:gridCol>
              </a:tblGrid>
              <a:tr h="693374">
                <a:tc gridSpan="2">
                  <a:txBody>
                    <a:bodyPr/>
                    <a:lstStyle/>
                    <a:p>
                      <a:pPr algn="just">
                        <a:spcAft>
                          <a:spcPts val="0"/>
                        </a:spcAft>
                      </a:pPr>
                      <a:r>
                        <a:rPr lang="ru-RU" sz="1800" dirty="0">
                          <a:solidFill>
                            <a:schemeClr val="tx2">
                              <a:lumMod val="10000"/>
                            </a:schemeClr>
                          </a:solidFill>
                          <a:effectLst/>
                        </a:rPr>
                        <a:t>Критерий 1</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a:txBody>
                    <a:bodyPr/>
                    <a:lstStyle/>
                    <a:p>
                      <a:pPr algn="just">
                        <a:spcAft>
                          <a:spcPts val="0"/>
                        </a:spcAft>
                      </a:pPr>
                      <a:r>
                        <a:rPr lang="ru-RU" sz="1800" dirty="0">
                          <a:solidFill>
                            <a:schemeClr val="tx2">
                              <a:lumMod val="10000"/>
                            </a:schemeClr>
                          </a:solidFill>
                          <a:effectLst/>
                        </a:rPr>
                        <a:t>Продукт (материализованный результат ПДУ)</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Aft>
                          <a:spcPts val="0"/>
                        </a:spcAft>
                      </a:pPr>
                      <a:r>
                        <a:rPr lang="ru-RU" sz="1800">
                          <a:solidFill>
                            <a:schemeClr val="tx2">
                              <a:lumMod val="10000"/>
                            </a:schemeClr>
                          </a:solidFill>
                          <a:effectLst/>
                        </a:rPr>
                        <a:t>Баллы </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94960457"/>
                  </a:ext>
                </a:extLst>
              </a:tr>
              <a:tr h="462249">
                <a:tc rowSpan="3">
                  <a:txBody>
                    <a:bodyPr/>
                    <a:lstStyle/>
                    <a:p>
                      <a:pPr marL="71755" marR="71755" algn="ctr">
                        <a:spcAft>
                          <a:spcPts val="0"/>
                        </a:spcAft>
                      </a:pPr>
                      <a:r>
                        <a:rPr lang="ru-RU" sz="1800">
                          <a:solidFill>
                            <a:schemeClr val="tx2">
                              <a:lumMod val="10000"/>
                            </a:schemeClr>
                          </a:solidFill>
                          <a:effectLst/>
                        </a:rPr>
                        <a:t>Показатель</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vert270"/>
                </a:tc>
                <a:tc>
                  <a:txBody>
                    <a:bodyPr/>
                    <a:lstStyle/>
                    <a:p>
                      <a:pPr algn="just">
                        <a:spcAft>
                          <a:spcPts val="0"/>
                        </a:spcAft>
                      </a:pPr>
                      <a:r>
                        <a:rPr lang="ru-RU" sz="1800">
                          <a:solidFill>
                            <a:schemeClr val="tx2">
                              <a:lumMod val="10000"/>
                            </a:schemeClr>
                          </a:solidFill>
                          <a:effectLst/>
                        </a:rPr>
                        <a:t>1.1</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Новизна. Оригинальность. Уникальность</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85880305"/>
                  </a:ext>
                </a:extLst>
              </a:tr>
              <a:tr h="693374">
                <a:tc vMerge="1">
                  <a:txBody>
                    <a:bodyPr/>
                    <a:lstStyle/>
                    <a:p>
                      <a:endParaRPr lang="ru-RU"/>
                    </a:p>
                  </a:txBody>
                  <a:tcPr/>
                </a:tc>
                <a:tc>
                  <a:txBody>
                    <a:bodyPr/>
                    <a:lstStyle/>
                    <a:p>
                      <a:pPr algn="just">
                        <a:spcAft>
                          <a:spcPts val="0"/>
                        </a:spcAft>
                      </a:pPr>
                      <a:r>
                        <a:rPr lang="ru-RU" sz="1800" dirty="0">
                          <a:solidFill>
                            <a:schemeClr val="tx2">
                              <a:lumMod val="10000"/>
                            </a:schemeClr>
                          </a:solidFill>
                          <a:effectLst/>
                        </a:rPr>
                        <a:t>1.2</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Оптимальность (наилучшее сочетание параметров продукта)</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95108274"/>
                  </a:ext>
                </a:extLst>
              </a:tr>
              <a:tr h="231125">
                <a:tc vMerge="1">
                  <a:txBody>
                    <a:bodyPr/>
                    <a:lstStyle/>
                    <a:p>
                      <a:endParaRPr lang="ru-RU"/>
                    </a:p>
                  </a:txBody>
                  <a:tcPr/>
                </a:tc>
                <a:tc>
                  <a:txBody>
                    <a:bodyPr/>
                    <a:lstStyle/>
                    <a:p>
                      <a:pPr algn="just">
                        <a:spcAft>
                          <a:spcPts val="0"/>
                        </a:spcAft>
                      </a:pPr>
                      <a:r>
                        <a:rPr lang="ru-RU" sz="1800">
                          <a:solidFill>
                            <a:schemeClr val="tx2">
                              <a:lumMod val="10000"/>
                            </a:schemeClr>
                          </a:solidFill>
                          <a:effectLst/>
                        </a:rPr>
                        <a:t>1.3</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Эстетичность</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53975505"/>
                  </a:ext>
                </a:extLst>
              </a:tr>
              <a:tr h="231125">
                <a:tc gridSpan="3">
                  <a:txBody>
                    <a:bodyPr/>
                    <a:lstStyle/>
                    <a:p>
                      <a:pPr>
                        <a:spcAft>
                          <a:spcPts val="0"/>
                        </a:spcAft>
                      </a:pPr>
                      <a:r>
                        <a:rPr lang="ru-RU" sz="1800">
                          <a:solidFill>
                            <a:schemeClr val="tx2">
                              <a:lumMod val="10000"/>
                            </a:schemeClr>
                          </a:solidFill>
                          <a:effectLst/>
                        </a:rPr>
                        <a:t>Максимальное количество баллов</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c>
                  <a:txBody>
                    <a:bodyPr/>
                    <a:lstStyle/>
                    <a:p>
                      <a:pPr algn="ctr">
                        <a:spcAft>
                          <a:spcPts val="0"/>
                        </a:spcAft>
                      </a:pPr>
                      <a:r>
                        <a:rPr lang="ru-RU" sz="1800">
                          <a:solidFill>
                            <a:schemeClr val="tx2">
                              <a:lumMod val="10000"/>
                            </a:schemeClr>
                          </a:solidFill>
                          <a:effectLst/>
                        </a:rPr>
                        <a:t>5</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78510907"/>
                  </a:ext>
                </a:extLst>
              </a:tr>
              <a:tr h="462249">
                <a:tc gridSpan="2">
                  <a:txBody>
                    <a:bodyPr/>
                    <a:lstStyle/>
                    <a:p>
                      <a:pPr algn="just">
                        <a:spcAft>
                          <a:spcPts val="0"/>
                        </a:spcAft>
                      </a:pPr>
                      <a:r>
                        <a:rPr lang="ru-RU" sz="1800">
                          <a:solidFill>
                            <a:schemeClr val="tx2">
                              <a:lumMod val="10000"/>
                            </a:schemeClr>
                          </a:solidFill>
                          <a:effectLst/>
                        </a:rPr>
                        <a:t>Критерий 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a:txBody>
                    <a:bodyPr/>
                    <a:lstStyle/>
                    <a:p>
                      <a:pPr algn="just">
                        <a:spcAft>
                          <a:spcPts val="0"/>
                        </a:spcAft>
                      </a:pPr>
                      <a:r>
                        <a:rPr lang="ru-RU" sz="1800" dirty="0">
                          <a:solidFill>
                            <a:schemeClr val="tx2">
                              <a:lumMod val="10000"/>
                            </a:schemeClr>
                          </a:solidFill>
                          <a:effectLst/>
                        </a:rPr>
                        <a:t>Процесс (работа по выполнению проекта)</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 </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89055467"/>
                  </a:ext>
                </a:extLst>
              </a:tr>
              <a:tr h="231125">
                <a:tc rowSpan="8">
                  <a:txBody>
                    <a:bodyPr/>
                    <a:lstStyle/>
                    <a:p>
                      <a:pPr marL="71755" marR="71755" algn="ctr">
                        <a:spcAft>
                          <a:spcPts val="0"/>
                        </a:spcAft>
                      </a:pPr>
                      <a:r>
                        <a:rPr lang="ru-RU" sz="1800">
                          <a:solidFill>
                            <a:schemeClr val="tx2">
                              <a:lumMod val="10000"/>
                            </a:schemeClr>
                          </a:solidFill>
                          <a:effectLst/>
                        </a:rPr>
                        <a:t>Показатель</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vert270"/>
                </a:tc>
                <a:tc>
                  <a:txBody>
                    <a:bodyPr/>
                    <a:lstStyle/>
                    <a:p>
                      <a:pPr algn="just">
                        <a:spcAft>
                          <a:spcPts val="0"/>
                        </a:spcAft>
                      </a:pPr>
                      <a:r>
                        <a:rPr lang="ru-RU" sz="1800">
                          <a:solidFill>
                            <a:schemeClr val="tx2">
                              <a:lumMod val="10000"/>
                            </a:schemeClr>
                          </a:solidFill>
                          <a:effectLst/>
                        </a:rPr>
                        <a:t>2.1</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a:solidFill>
                            <a:schemeClr val="tx2">
                              <a:lumMod val="10000"/>
                            </a:schemeClr>
                          </a:solidFill>
                          <a:effectLst/>
                        </a:rPr>
                        <a:t>Актуальность</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11541976"/>
                  </a:ext>
                </a:extLst>
              </a:tr>
              <a:tr h="231125">
                <a:tc vMerge="1">
                  <a:txBody>
                    <a:bodyPr/>
                    <a:lstStyle/>
                    <a:p>
                      <a:endParaRPr lang="ru-RU"/>
                    </a:p>
                  </a:txBody>
                  <a:tcPr/>
                </a:tc>
                <a:tc>
                  <a:txBody>
                    <a:bodyPr/>
                    <a:lstStyle/>
                    <a:p>
                      <a:pPr algn="just">
                        <a:spcAft>
                          <a:spcPts val="0"/>
                        </a:spcAft>
                      </a:pPr>
                      <a:r>
                        <a:rPr lang="ru-RU" sz="1800">
                          <a:solidFill>
                            <a:schemeClr val="tx2">
                              <a:lumMod val="10000"/>
                            </a:schemeClr>
                          </a:solidFill>
                          <a:effectLst/>
                        </a:rPr>
                        <a:t>2.2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Проблемность</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40326467"/>
                  </a:ext>
                </a:extLst>
              </a:tr>
              <a:tr h="462249">
                <a:tc vMerge="1">
                  <a:txBody>
                    <a:bodyPr/>
                    <a:lstStyle/>
                    <a:p>
                      <a:endParaRPr lang="ru-RU"/>
                    </a:p>
                  </a:txBody>
                  <a:tcPr/>
                </a:tc>
                <a:tc>
                  <a:txBody>
                    <a:bodyPr/>
                    <a:lstStyle/>
                    <a:p>
                      <a:pPr algn="just">
                        <a:spcAft>
                          <a:spcPts val="0"/>
                        </a:spcAft>
                      </a:pPr>
                      <a:r>
                        <a:rPr lang="ru-RU" sz="1800">
                          <a:solidFill>
                            <a:schemeClr val="tx2">
                              <a:lumMod val="10000"/>
                            </a:schemeClr>
                          </a:solidFill>
                          <a:effectLst/>
                        </a:rPr>
                        <a:t>2.3</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Соответствие требованиям объема </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7170242"/>
                  </a:ext>
                </a:extLst>
              </a:tr>
              <a:tr h="231125">
                <a:tc vMerge="1">
                  <a:txBody>
                    <a:bodyPr/>
                    <a:lstStyle/>
                    <a:p>
                      <a:endParaRPr lang="ru-RU"/>
                    </a:p>
                  </a:txBody>
                  <a:tcPr/>
                </a:tc>
                <a:tc>
                  <a:txBody>
                    <a:bodyPr/>
                    <a:lstStyle/>
                    <a:p>
                      <a:pPr algn="just">
                        <a:spcAft>
                          <a:spcPts val="0"/>
                        </a:spcAft>
                      </a:pPr>
                      <a:r>
                        <a:rPr lang="ru-RU" sz="1800">
                          <a:solidFill>
                            <a:schemeClr val="tx2">
                              <a:lumMod val="10000"/>
                            </a:schemeClr>
                          </a:solidFill>
                          <a:effectLst/>
                        </a:rPr>
                        <a:t>2.4</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Содержательность</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1-3</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04534439"/>
                  </a:ext>
                </a:extLst>
              </a:tr>
              <a:tr h="231125">
                <a:tc vMerge="1">
                  <a:txBody>
                    <a:bodyPr/>
                    <a:lstStyle/>
                    <a:p>
                      <a:endParaRPr lang="ru-RU"/>
                    </a:p>
                  </a:txBody>
                  <a:tcPr/>
                </a:tc>
                <a:tc>
                  <a:txBody>
                    <a:bodyPr/>
                    <a:lstStyle/>
                    <a:p>
                      <a:pPr algn="just">
                        <a:spcAft>
                          <a:spcPts val="0"/>
                        </a:spcAft>
                      </a:pPr>
                      <a:r>
                        <a:rPr lang="ru-RU" sz="1800">
                          <a:solidFill>
                            <a:schemeClr val="tx2">
                              <a:lumMod val="10000"/>
                            </a:schemeClr>
                          </a:solidFill>
                          <a:effectLst/>
                        </a:rPr>
                        <a:t>2.5</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a:solidFill>
                            <a:schemeClr val="tx2">
                              <a:lumMod val="10000"/>
                            </a:schemeClr>
                          </a:solidFill>
                          <a:effectLst/>
                        </a:rPr>
                        <a:t>Завершенность</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19751096"/>
                  </a:ext>
                </a:extLst>
              </a:tr>
              <a:tr h="693374">
                <a:tc vMerge="1">
                  <a:txBody>
                    <a:bodyPr/>
                    <a:lstStyle/>
                    <a:p>
                      <a:endParaRPr lang="ru-RU"/>
                    </a:p>
                  </a:txBody>
                  <a:tcPr/>
                </a:tc>
                <a:tc>
                  <a:txBody>
                    <a:bodyPr/>
                    <a:lstStyle/>
                    <a:p>
                      <a:pPr algn="just">
                        <a:spcAft>
                          <a:spcPts val="0"/>
                        </a:spcAft>
                      </a:pPr>
                      <a:r>
                        <a:rPr lang="ru-RU" sz="1800">
                          <a:solidFill>
                            <a:schemeClr val="tx2">
                              <a:lumMod val="10000"/>
                            </a:schemeClr>
                          </a:solidFill>
                          <a:effectLst/>
                        </a:rPr>
                        <a:t>2.6</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Наличие творческого ком­понента в процессе проектиро­вания</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3330360"/>
                  </a:ext>
                </a:extLst>
              </a:tr>
              <a:tr h="462249">
                <a:tc vMerge="1">
                  <a:txBody>
                    <a:bodyPr/>
                    <a:lstStyle/>
                    <a:p>
                      <a:endParaRPr lang="ru-RU"/>
                    </a:p>
                  </a:txBody>
                  <a:tcPr/>
                </a:tc>
                <a:tc>
                  <a:txBody>
                    <a:bodyPr/>
                    <a:lstStyle/>
                    <a:p>
                      <a:pPr algn="just">
                        <a:spcAft>
                          <a:spcPts val="0"/>
                        </a:spcAft>
                      </a:pPr>
                      <a:r>
                        <a:rPr lang="ru-RU" sz="1800">
                          <a:solidFill>
                            <a:schemeClr val="tx2">
                              <a:lumMod val="10000"/>
                            </a:schemeClr>
                          </a:solidFill>
                          <a:effectLst/>
                        </a:rPr>
                        <a:t>2.7</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Коммуникативность (в групповом проекте)</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44390582"/>
                  </a:ext>
                </a:extLst>
              </a:tr>
              <a:tr h="231125">
                <a:tc vMerge="1">
                  <a:txBody>
                    <a:bodyPr/>
                    <a:lstStyle/>
                    <a:p>
                      <a:endParaRPr lang="ru-RU"/>
                    </a:p>
                  </a:txBody>
                  <a:tcPr/>
                </a:tc>
                <a:tc>
                  <a:txBody>
                    <a:bodyPr/>
                    <a:lstStyle/>
                    <a:p>
                      <a:pPr algn="just">
                        <a:spcAft>
                          <a:spcPts val="0"/>
                        </a:spcAft>
                      </a:pPr>
                      <a:r>
                        <a:rPr lang="ru-RU" sz="1800">
                          <a:solidFill>
                            <a:schemeClr val="tx2">
                              <a:lumMod val="10000"/>
                            </a:schemeClr>
                          </a:solidFill>
                          <a:effectLst/>
                        </a:rPr>
                        <a:t>2.8</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Самостоятельность</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1-3</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10164681"/>
                  </a:ext>
                </a:extLst>
              </a:tr>
              <a:tr h="231125">
                <a:tc gridSpan="3">
                  <a:txBody>
                    <a:bodyPr/>
                    <a:lstStyle/>
                    <a:p>
                      <a:pPr>
                        <a:spcAft>
                          <a:spcPts val="0"/>
                        </a:spcAft>
                      </a:pPr>
                      <a:r>
                        <a:rPr lang="ru-RU" sz="1800" dirty="0">
                          <a:solidFill>
                            <a:schemeClr val="tx2">
                              <a:lumMod val="10000"/>
                            </a:schemeClr>
                          </a:solidFill>
                          <a:effectLst/>
                        </a:rPr>
                        <a:t>Максимальное количество баллов</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c>
                  <a:txBody>
                    <a:bodyPr/>
                    <a:lstStyle/>
                    <a:p>
                      <a:pPr algn="ctr">
                        <a:spcAft>
                          <a:spcPts val="0"/>
                        </a:spcAft>
                      </a:pPr>
                      <a:r>
                        <a:rPr lang="ru-RU" sz="1800">
                          <a:solidFill>
                            <a:schemeClr val="tx2">
                              <a:lumMod val="10000"/>
                            </a:schemeClr>
                          </a:solidFill>
                          <a:effectLst/>
                        </a:rPr>
                        <a:t>16</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63134166"/>
                  </a:ext>
                </a:extLst>
              </a:tr>
              <a:tr h="462249">
                <a:tc gridSpan="2">
                  <a:txBody>
                    <a:bodyPr/>
                    <a:lstStyle/>
                    <a:p>
                      <a:pPr algn="just">
                        <a:spcAft>
                          <a:spcPts val="0"/>
                        </a:spcAft>
                      </a:pPr>
                      <a:r>
                        <a:rPr lang="ru-RU" sz="1800">
                          <a:solidFill>
                            <a:schemeClr val="tx2">
                              <a:lumMod val="10000"/>
                            </a:schemeClr>
                          </a:solidFill>
                          <a:effectLst/>
                        </a:rPr>
                        <a:t>Критерий 3</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a:txBody>
                    <a:bodyPr/>
                    <a:lstStyle/>
                    <a:p>
                      <a:pPr>
                        <a:spcAft>
                          <a:spcPts val="0"/>
                        </a:spcAft>
                      </a:pPr>
                      <a:r>
                        <a:rPr lang="ru-RU" sz="1800" dirty="0">
                          <a:solidFill>
                            <a:schemeClr val="tx2">
                              <a:lumMod val="10000"/>
                            </a:schemeClr>
                          </a:solidFill>
                          <a:effectLst/>
                        </a:rPr>
                        <a:t>Качество оформления материала</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 </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81816489"/>
                  </a:ext>
                </a:extLst>
              </a:tr>
              <a:tr h="693374">
                <a:tc rowSpan="3">
                  <a:txBody>
                    <a:bodyPr/>
                    <a:lstStyle/>
                    <a:p>
                      <a:pPr marL="71755" marR="71755" algn="just">
                        <a:spcAft>
                          <a:spcPts val="0"/>
                        </a:spcAft>
                      </a:pPr>
                      <a:r>
                        <a:rPr lang="ru-RU" sz="1800">
                          <a:solidFill>
                            <a:schemeClr val="tx2">
                              <a:lumMod val="10000"/>
                            </a:schemeClr>
                          </a:solidFill>
                          <a:effectLst/>
                        </a:rPr>
                        <a:t>Показатель</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vert270"/>
                </a:tc>
                <a:tc>
                  <a:txBody>
                    <a:bodyPr/>
                    <a:lstStyle/>
                    <a:p>
                      <a:pPr algn="just">
                        <a:spcAft>
                          <a:spcPts val="0"/>
                        </a:spcAft>
                      </a:pPr>
                      <a:r>
                        <a:rPr lang="ru-RU" sz="1800">
                          <a:solidFill>
                            <a:schemeClr val="tx2">
                              <a:lumMod val="10000"/>
                            </a:schemeClr>
                          </a:solidFill>
                          <a:effectLst/>
                        </a:rPr>
                        <a:t>3.2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Материал оформлен с грубыми нарушениями требований</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0</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83896627"/>
                  </a:ext>
                </a:extLst>
              </a:tr>
              <a:tr h="462249">
                <a:tc vMerge="1">
                  <a:txBody>
                    <a:bodyPr/>
                    <a:lstStyle/>
                    <a:p>
                      <a:endParaRPr lang="ru-RU"/>
                    </a:p>
                  </a:txBody>
                  <a:tcPr/>
                </a:tc>
                <a:tc>
                  <a:txBody>
                    <a:bodyPr/>
                    <a:lstStyle/>
                    <a:p>
                      <a:pPr algn="just">
                        <a:spcAft>
                          <a:spcPts val="0"/>
                        </a:spcAft>
                      </a:pPr>
                      <a:r>
                        <a:rPr lang="ru-RU" sz="1800">
                          <a:solidFill>
                            <a:schemeClr val="tx2">
                              <a:lumMod val="10000"/>
                            </a:schemeClr>
                          </a:solidFill>
                          <a:effectLst/>
                        </a:rPr>
                        <a:t>3.3</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Допущены незначительные нарушения требований</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1-2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76417695"/>
                  </a:ext>
                </a:extLst>
              </a:tr>
              <a:tr h="693374">
                <a:tc vMerge="1">
                  <a:txBody>
                    <a:bodyPr/>
                    <a:lstStyle/>
                    <a:p>
                      <a:endParaRPr lang="ru-RU"/>
                    </a:p>
                  </a:txBody>
                  <a:tcPr/>
                </a:tc>
                <a:tc>
                  <a:txBody>
                    <a:bodyPr/>
                    <a:lstStyle/>
                    <a:p>
                      <a:pPr algn="just">
                        <a:spcAft>
                          <a:spcPts val="0"/>
                        </a:spcAft>
                      </a:pPr>
                      <a:r>
                        <a:rPr lang="ru-RU" sz="1800">
                          <a:solidFill>
                            <a:schemeClr val="tx2">
                              <a:lumMod val="10000"/>
                            </a:schemeClr>
                          </a:solidFill>
                          <a:effectLst/>
                        </a:rPr>
                        <a:t>3.4</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Материал оформлен в соответствии с требованиями</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3-4</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82531745"/>
                  </a:ext>
                </a:extLst>
              </a:tr>
              <a:tr h="231125">
                <a:tc gridSpan="3">
                  <a:txBody>
                    <a:bodyPr/>
                    <a:lstStyle/>
                    <a:p>
                      <a:pPr>
                        <a:spcAft>
                          <a:spcPts val="0"/>
                        </a:spcAft>
                      </a:pPr>
                      <a:r>
                        <a:rPr lang="ru-RU" sz="1800" dirty="0">
                          <a:solidFill>
                            <a:schemeClr val="tx2">
                              <a:lumMod val="10000"/>
                            </a:schemeClr>
                          </a:solidFill>
                          <a:effectLst/>
                        </a:rPr>
                        <a:t>Максимальное количество баллов</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c>
                  <a:txBody>
                    <a:bodyPr/>
                    <a:lstStyle/>
                    <a:p>
                      <a:pPr algn="ctr">
                        <a:spcAft>
                          <a:spcPts val="0"/>
                        </a:spcAft>
                      </a:pPr>
                      <a:r>
                        <a:rPr lang="ru-RU" sz="1800">
                          <a:solidFill>
                            <a:schemeClr val="tx2">
                              <a:lumMod val="10000"/>
                            </a:schemeClr>
                          </a:solidFill>
                          <a:effectLst/>
                        </a:rPr>
                        <a:t>4</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42110587"/>
                  </a:ext>
                </a:extLst>
              </a:tr>
              <a:tr h="231125">
                <a:tc gridSpan="2">
                  <a:txBody>
                    <a:bodyPr/>
                    <a:lstStyle/>
                    <a:p>
                      <a:pPr algn="just">
                        <a:spcAft>
                          <a:spcPts val="0"/>
                        </a:spcAft>
                      </a:pPr>
                      <a:r>
                        <a:rPr lang="ru-RU" sz="1800">
                          <a:solidFill>
                            <a:schemeClr val="tx2">
                              <a:lumMod val="10000"/>
                            </a:schemeClr>
                          </a:solidFill>
                          <a:effectLst/>
                        </a:rPr>
                        <a:t>Критерий 4</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a:txBody>
                    <a:bodyPr/>
                    <a:lstStyle/>
                    <a:p>
                      <a:pPr>
                        <a:spcAft>
                          <a:spcPts val="0"/>
                        </a:spcAft>
                      </a:pPr>
                      <a:r>
                        <a:rPr lang="ru-RU" sz="1800" dirty="0">
                          <a:solidFill>
                            <a:schemeClr val="tx2">
                              <a:lumMod val="10000"/>
                            </a:schemeClr>
                          </a:solidFill>
                          <a:effectLst/>
                        </a:rPr>
                        <a:t>Защита проекта</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solidFill>
                            <a:schemeClr val="tx2">
                              <a:lumMod val="10000"/>
                            </a:schemeClr>
                          </a:solidFill>
                          <a:effectLst/>
                        </a:rPr>
                        <a:t> </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86833112"/>
                  </a:ext>
                </a:extLst>
              </a:tr>
              <a:tr h="1848998">
                <a:tc rowSpan="4">
                  <a:txBody>
                    <a:bodyPr/>
                    <a:lstStyle/>
                    <a:p>
                      <a:pPr marL="71755" marR="71755" algn="just">
                        <a:spcAft>
                          <a:spcPts val="0"/>
                        </a:spcAft>
                      </a:pPr>
                      <a:r>
                        <a:rPr lang="ru-RU" sz="1800">
                          <a:solidFill>
                            <a:schemeClr val="tx2">
                              <a:lumMod val="10000"/>
                            </a:schemeClr>
                          </a:solidFill>
                          <a:effectLst/>
                        </a:rPr>
                        <a:t>Показатель</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vert270"/>
                </a:tc>
                <a:tc>
                  <a:txBody>
                    <a:bodyPr/>
                    <a:lstStyle/>
                    <a:p>
                      <a:pPr algn="just">
                        <a:spcAft>
                          <a:spcPts val="0"/>
                        </a:spcAft>
                      </a:pPr>
                      <a:r>
                        <a:rPr lang="ru-RU" sz="1800">
                          <a:solidFill>
                            <a:schemeClr val="tx2">
                              <a:lumMod val="10000"/>
                            </a:schemeClr>
                          </a:solidFill>
                          <a:effectLst/>
                        </a:rPr>
                        <a:t>4.1</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solidFill>
                            <a:schemeClr val="tx2">
                              <a:lumMod val="10000"/>
                            </a:schemeClr>
                          </a:solidFill>
                          <a:effectLst/>
                        </a:rPr>
                        <a:t>Качество доклада (системность, композиционная целостность,</a:t>
                      </a:r>
                    </a:p>
                    <a:p>
                      <a:pPr>
                        <a:spcAft>
                          <a:spcPts val="0"/>
                        </a:spcAft>
                      </a:pPr>
                      <a:r>
                        <a:rPr lang="ru-RU" sz="1800" dirty="0">
                          <a:solidFill>
                            <a:schemeClr val="tx2">
                              <a:lumMod val="10000"/>
                            </a:schemeClr>
                          </a:solidFill>
                          <a:effectLst/>
                        </a:rPr>
                        <a:t>полнота представления проблемы, краткость, четкость, ясность формулировок)</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solidFill>
                            <a:schemeClr val="tx2">
                              <a:lumMod val="10000"/>
                            </a:schemeClr>
                          </a:solidFill>
                          <a:effectLst/>
                        </a:rPr>
                        <a:t>1-3</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00899540"/>
                  </a:ext>
                </a:extLst>
              </a:tr>
              <a:tr h="231125">
                <a:tc vMerge="1">
                  <a:txBody>
                    <a:bodyPr/>
                    <a:lstStyle/>
                    <a:p>
                      <a:endParaRPr lang="ru-RU"/>
                    </a:p>
                  </a:txBody>
                  <a:tcPr/>
                </a:tc>
                <a:tc>
                  <a:txBody>
                    <a:bodyPr/>
                    <a:lstStyle/>
                    <a:p>
                      <a:pPr algn="just">
                        <a:spcAft>
                          <a:spcPts val="0"/>
                        </a:spcAft>
                      </a:pPr>
                      <a:r>
                        <a:rPr lang="ru-RU" sz="1800">
                          <a:solidFill>
                            <a:schemeClr val="tx2">
                              <a:lumMod val="10000"/>
                            </a:schemeClr>
                          </a:solidFill>
                          <a:effectLst/>
                        </a:rPr>
                        <a:t>4.2</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a:solidFill>
                            <a:schemeClr val="tx2">
                              <a:lumMod val="10000"/>
                            </a:schemeClr>
                          </a:solidFill>
                          <a:effectLst/>
                        </a:rPr>
                        <a:t>Ответы на вопросы</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solidFill>
                            <a:schemeClr val="tx2">
                              <a:lumMod val="10000"/>
                            </a:schemeClr>
                          </a:solidFill>
                          <a:effectLst/>
                        </a:rPr>
                        <a:t>1-3</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6505149"/>
                  </a:ext>
                </a:extLst>
              </a:tr>
              <a:tr h="462249">
                <a:tc vMerge="1">
                  <a:txBody>
                    <a:bodyPr/>
                    <a:lstStyle/>
                    <a:p>
                      <a:endParaRPr lang="ru-RU"/>
                    </a:p>
                  </a:txBody>
                  <a:tcPr/>
                </a:tc>
                <a:tc>
                  <a:txBody>
                    <a:bodyPr/>
                    <a:lstStyle/>
                    <a:p>
                      <a:pPr algn="just">
                        <a:spcAft>
                          <a:spcPts val="0"/>
                        </a:spcAft>
                      </a:pPr>
                      <a:r>
                        <a:rPr lang="ru-RU" sz="1800">
                          <a:solidFill>
                            <a:schemeClr val="tx2">
                              <a:lumMod val="10000"/>
                            </a:schemeClr>
                          </a:solidFill>
                          <a:effectLst/>
                        </a:rPr>
                        <a:t>4.3</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a:solidFill>
                            <a:schemeClr val="tx2">
                              <a:lumMod val="10000"/>
                            </a:schemeClr>
                          </a:solidFill>
                          <a:effectLst/>
                        </a:rPr>
                        <a:t>Личностные проявления до­кладчика</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solidFill>
                            <a:schemeClr val="tx2">
                              <a:lumMod val="10000"/>
                            </a:schemeClr>
                          </a:solidFill>
                          <a:effectLst/>
                        </a:rPr>
                        <a:t>1-2</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91324762"/>
                  </a:ext>
                </a:extLst>
              </a:tr>
              <a:tr h="462249">
                <a:tc vMerge="1">
                  <a:txBody>
                    <a:bodyPr/>
                    <a:lstStyle/>
                    <a:p>
                      <a:endParaRPr lang="ru-RU"/>
                    </a:p>
                  </a:txBody>
                  <a:tcPr/>
                </a:tc>
                <a:tc>
                  <a:txBody>
                    <a:bodyPr/>
                    <a:lstStyle/>
                    <a:p>
                      <a:pPr algn="just">
                        <a:spcAft>
                          <a:spcPts val="0"/>
                        </a:spcAft>
                      </a:pPr>
                      <a:r>
                        <a:rPr lang="ru-RU" sz="1800">
                          <a:solidFill>
                            <a:schemeClr val="tx2">
                              <a:lumMod val="10000"/>
                            </a:schemeClr>
                          </a:solidFill>
                          <a:effectLst/>
                        </a:rPr>
                        <a:t>4.4</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a:solidFill>
                            <a:schemeClr val="tx2">
                              <a:lumMod val="10000"/>
                            </a:schemeClr>
                          </a:solidFill>
                          <a:effectLst/>
                        </a:rPr>
                        <a:t>Культура речи докладчика</a:t>
                      </a:r>
                    </a:p>
                    <a:p>
                      <a:pPr>
                        <a:spcAft>
                          <a:spcPts val="0"/>
                        </a:spcAft>
                      </a:pPr>
                      <a:r>
                        <a:rPr lang="ru-RU" sz="1800">
                          <a:solidFill>
                            <a:schemeClr val="tx2">
                              <a:lumMod val="10000"/>
                            </a:schemeClr>
                          </a:solidFill>
                          <a:effectLst/>
                        </a:rPr>
                        <a:t> </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solidFill>
                            <a:schemeClr val="tx2">
                              <a:lumMod val="10000"/>
                            </a:schemeClr>
                          </a:solidFill>
                          <a:effectLst/>
                        </a:rPr>
                        <a:t>1-2</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91327552"/>
                  </a:ext>
                </a:extLst>
              </a:tr>
              <a:tr h="231125">
                <a:tc gridSpan="3">
                  <a:txBody>
                    <a:bodyPr/>
                    <a:lstStyle/>
                    <a:p>
                      <a:pPr>
                        <a:spcAft>
                          <a:spcPts val="0"/>
                        </a:spcAft>
                      </a:pPr>
                      <a:r>
                        <a:rPr lang="ru-RU" sz="1800">
                          <a:solidFill>
                            <a:schemeClr val="tx2">
                              <a:lumMod val="10000"/>
                            </a:schemeClr>
                          </a:solidFill>
                          <a:effectLst/>
                        </a:rPr>
                        <a:t>Максимальное количество баллов</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c>
                  <a:txBody>
                    <a:bodyPr/>
                    <a:lstStyle/>
                    <a:p>
                      <a:pPr algn="ctr">
                        <a:spcAft>
                          <a:spcPts val="0"/>
                        </a:spcAft>
                      </a:pPr>
                      <a:r>
                        <a:rPr lang="ru-RU" sz="1800" dirty="0">
                          <a:solidFill>
                            <a:schemeClr val="tx2">
                              <a:lumMod val="10000"/>
                            </a:schemeClr>
                          </a:solidFill>
                          <a:effectLst/>
                        </a:rPr>
                        <a:t>10</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5515723"/>
                  </a:ext>
                </a:extLst>
              </a:tr>
              <a:tr h="269646">
                <a:tc gridSpan="3">
                  <a:txBody>
                    <a:bodyPr/>
                    <a:lstStyle/>
                    <a:p>
                      <a:pPr>
                        <a:spcAft>
                          <a:spcPts val="0"/>
                        </a:spcAft>
                      </a:pPr>
                      <a:r>
                        <a:rPr lang="ru-RU" sz="1800">
                          <a:solidFill>
                            <a:schemeClr val="tx2">
                              <a:lumMod val="10000"/>
                            </a:schemeClr>
                          </a:solidFill>
                          <a:effectLst/>
                        </a:rPr>
                        <a:t>Максимальное количество баллов по всем критериям</a:t>
                      </a:r>
                      <a:endParaRPr lang="ru-RU" sz="18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c>
                  <a:txBody>
                    <a:bodyPr/>
                    <a:lstStyle/>
                    <a:p>
                      <a:pPr algn="ctr">
                        <a:spcAft>
                          <a:spcPts val="0"/>
                        </a:spcAft>
                      </a:pPr>
                      <a:r>
                        <a:rPr lang="ru-RU" sz="1800" dirty="0">
                          <a:solidFill>
                            <a:schemeClr val="tx2">
                              <a:lumMod val="10000"/>
                            </a:schemeClr>
                          </a:solidFill>
                          <a:effectLst/>
                        </a:rPr>
                        <a:t>35</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18351639"/>
                  </a:ext>
                </a:extLst>
              </a:tr>
            </a:tbl>
          </a:graphicData>
        </a:graphic>
      </p:graphicFrame>
      <p:sp>
        <p:nvSpPr>
          <p:cNvPr id="17" name="Shape">
            <a:extLst>
              <a:ext uri="{FF2B5EF4-FFF2-40B4-BE49-F238E27FC236}">
                <a16:creationId xmlns:a16="http://schemas.microsoft.com/office/drawing/2014/main" id="{A8172A12-2282-47B4-9832-6C3BB6373FB5}"/>
              </a:ext>
            </a:extLst>
          </p:cNvPr>
          <p:cNvSpPr/>
          <p:nvPr/>
        </p:nvSpPr>
        <p:spPr>
          <a:xfrm rot="10800000">
            <a:off x="15546998" y="10326848"/>
            <a:ext cx="5005771" cy="2886604"/>
          </a:xfrm>
          <a:custGeom>
            <a:avLst/>
            <a:gdLst/>
            <a:ahLst/>
            <a:cxnLst>
              <a:cxn ang="0">
                <a:pos x="wd2" y="hd2"/>
              </a:cxn>
              <a:cxn ang="5400000">
                <a:pos x="wd2" y="hd2"/>
              </a:cxn>
              <a:cxn ang="10800000">
                <a:pos x="wd2" y="hd2"/>
              </a:cxn>
              <a:cxn ang="16200000">
                <a:pos x="wd2" y="hd2"/>
              </a:cxn>
            </a:cxnLst>
            <a:rect l="0" t="0" r="r" b="b"/>
            <a:pathLst>
              <a:path w="21591" h="21575" extrusionOk="0">
                <a:moveTo>
                  <a:pt x="10462" y="77"/>
                </a:moveTo>
                <a:cubicBezTo>
                  <a:pt x="10332" y="138"/>
                  <a:pt x="10208" y="234"/>
                  <a:pt x="10095" y="362"/>
                </a:cubicBezTo>
                <a:lnTo>
                  <a:pt x="704" y="9694"/>
                </a:lnTo>
                <a:cubicBezTo>
                  <a:pt x="483" y="9935"/>
                  <a:pt x="301" y="10273"/>
                  <a:pt x="177" y="10673"/>
                </a:cubicBezTo>
                <a:cubicBezTo>
                  <a:pt x="63" y="11046"/>
                  <a:pt x="2" y="11461"/>
                  <a:pt x="0" y="11883"/>
                </a:cubicBezTo>
                <a:lnTo>
                  <a:pt x="0" y="19249"/>
                </a:lnTo>
                <a:cubicBezTo>
                  <a:pt x="-5" y="19551"/>
                  <a:pt x="86" y="19833"/>
                  <a:pt x="236" y="19985"/>
                </a:cubicBezTo>
                <a:cubicBezTo>
                  <a:pt x="381" y="20132"/>
                  <a:pt x="560" y="20134"/>
                  <a:pt x="707" y="19992"/>
                </a:cubicBezTo>
                <a:lnTo>
                  <a:pt x="4080" y="16533"/>
                </a:lnTo>
                <a:cubicBezTo>
                  <a:pt x="4355" y="16248"/>
                  <a:pt x="4670" y="16102"/>
                  <a:pt x="4991" y="16111"/>
                </a:cubicBezTo>
                <a:cubicBezTo>
                  <a:pt x="5292" y="16119"/>
                  <a:pt x="5587" y="16265"/>
                  <a:pt x="5846" y="16533"/>
                </a:cubicBezTo>
                <a:lnTo>
                  <a:pt x="10783" y="21575"/>
                </a:lnTo>
                <a:lnTo>
                  <a:pt x="15743" y="16533"/>
                </a:lnTo>
                <a:cubicBezTo>
                  <a:pt x="16002" y="16265"/>
                  <a:pt x="16297" y="16119"/>
                  <a:pt x="16598" y="16111"/>
                </a:cubicBezTo>
                <a:cubicBezTo>
                  <a:pt x="16919" y="16102"/>
                  <a:pt x="17234" y="16248"/>
                  <a:pt x="17509" y="16533"/>
                </a:cubicBezTo>
                <a:lnTo>
                  <a:pt x="20882" y="19992"/>
                </a:lnTo>
                <a:cubicBezTo>
                  <a:pt x="21029" y="20134"/>
                  <a:pt x="21208" y="20131"/>
                  <a:pt x="21353" y="19985"/>
                </a:cubicBezTo>
                <a:cubicBezTo>
                  <a:pt x="21504" y="19833"/>
                  <a:pt x="21595" y="19551"/>
                  <a:pt x="21590" y="19249"/>
                </a:cubicBezTo>
                <a:lnTo>
                  <a:pt x="21590" y="11883"/>
                </a:lnTo>
                <a:cubicBezTo>
                  <a:pt x="21589" y="11461"/>
                  <a:pt x="21527" y="11046"/>
                  <a:pt x="21412" y="10673"/>
                </a:cubicBezTo>
                <a:cubicBezTo>
                  <a:pt x="21288" y="10273"/>
                  <a:pt x="21107" y="9936"/>
                  <a:pt x="20885" y="9694"/>
                </a:cubicBezTo>
                <a:lnTo>
                  <a:pt x="11494" y="362"/>
                </a:lnTo>
                <a:cubicBezTo>
                  <a:pt x="11381" y="234"/>
                  <a:pt x="11258" y="138"/>
                  <a:pt x="11128" y="77"/>
                </a:cubicBezTo>
                <a:cubicBezTo>
                  <a:pt x="10910" y="-25"/>
                  <a:pt x="10680" y="-25"/>
                  <a:pt x="10462" y="77"/>
                </a:cubicBezTo>
                <a:close/>
              </a:path>
            </a:pathLst>
          </a:custGeom>
          <a:solidFill>
            <a:srgbClr val="C1C4C7"/>
          </a:solidFill>
          <a:ln w="12700">
            <a:miter lim="400000"/>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8" name=".01">
            <a:extLst>
              <a:ext uri="{FF2B5EF4-FFF2-40B4-BE49-F238E27FC236}">
                <a16:creationId xmlns:a16="http://schemas.microsoft.com/office/drawing/2014/main" id="{D27DF7F9-5495-4AF3-9A3E-C2806C2D02D2}"/>
              </a:ext>
            </a:extLst>
          </p:cNvPr>
          <p:cNvSpPr txBox="1"/>
          <p:nvPr/>
        </p:nvSpPr>
        <p:spPr>
          <a:xfrm>
            <a:off x="16634645" y="10881380"/>
            <a:ext cx="2952731" cy="121058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lnSpc>
                <a:spcPct val="90000"/>
              </a:lnSpc>
              <a:defRPr sz="4000" baseline="0">
                <a:solidFill>
                  <a:srgbClr val="FFFFFF"/>
                </a:solidFill>
                <a:latin typeface="Roboto Medium"/>
                <a:ea typeface="Roboto Medium"/>
                <a:cs typeface="Roboto Medium"/>
                <a:sym typeface="Roboto Medium"/>
              </a:defRPr>
            </a:lvl1pPr>
          </a:lstStyle>
          <a:p>
            <a:r>
              <a:rPr lang="ru-RU" b="1" dirty="0">
                <a:solidFill>
                  <a:srgbClr val="002060"/>
                </a:solidFill>
              </a:rPr>
              <a:t>Критерий 4</a:t>
            </a:r>
          </a:p>
          <a:p>
            <a:r>
              <a:rPr lang="ru-RU" b="1" dirty="0">
                <a:solidFill>
                  <a:srgbClr val="002060"/>
                </a:solidFill>
              </a:rPr>
              <a:t>10 б.</a:t>
            </a:r>
            <a:endParaRPr b="1" dirty="0">
              <a:solidFill>
                <a:srgbClr val="002060"/>
              </a:solidFill>
            </a:endParaRPr>
          </a:p>
        </p:txBody>
      </p:sp>
    </p:spTree>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0019298" y="8537340"/>
            <a:ext cx="4345404" cy="4345404"/>
            <a:chOff x="10019298" y="8537340"/>
            <a:chExt cx="4345404" cy="4345404"/>
          </a:xfrm>
        </p:grpSpPr>
        <p:sp>
          <p:nvSpPr>
            <p:cNvPr id="206" name="Square"/>
            <p:cNvSpPr/>
            <p:nvPr/>
          </p:nvSpPr>
          <p:spPr>
            <a:xfrm>
              <a:off x="10019298" y="8537340"/>
              <a:ext cx="4345404" cy="4345404"/>
            </a:xfrm>
            <a:prstGeom prst="rect">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17" name="Text…"/>
            <p:cNvSpPr txBox="1"/>
            <p:nvPr/>
          </p:nvSpPr>
          <p:spPr>
            <a:xfrm>
              <a:off x="10706017" y="9369604"/>
              <a:ext cx="2971968" cy="25955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FFFFFF"/>
                  </a:solidFill>
                  <a:latin typeface="Roboto Medium"/>
                  <a:ea typeface="Roboto Medium"/>
                  <a:cs typeface="Roboto Medium"/>
                  <a:sym typeface="Roboto Medium"/>
                </a:defRPr>
              </a:pPr>
              <a:r>
                <a:rPr lang="ru-RU" sz="6000" b="1" dirty="0"/>
                <a:t>70-85%</a:t>
              </a:r>
            </a:p>
            <a:p>
              <a:pPr algn="ctr">
                <a:lnSpc>
                  <a:spcPct val="90000"/>
                </a:lnSpc>
                <a:defRPr sz="4000" baseline="0">
                  <a:solidFill>
                    <a:srgbClr val="FFFFFF"/>
                  </a:solidFill>
                  <a:latin typeface="Roboto Medium"/>
                  <a:ea typeface="Roboto Medium"/>
                  <a:cs typeface="Roboto Medium"/>
                  <a:sym typeface="Roboto Medium"/>
                </a:defRPr>
              </a:pPr>
              <a:endParaRPr lang="ru-RU" sz="6000" b="1" dirty="0"/>
            </a:p>
            <a:p>
              <a:pPr algn="ctr">
                <a:lnSpc>
                  <a:spcPct val="90000"/>
                </a:lnSpc>
                <a:defRPr sz="4000" baseline="0">
                  <a:solidFill>
                    <a:srgbClr val="FFFFFF"/>
                  </a:solidFill>
                  <a:latin typeface="Roboto Medium"/>
                  <a:ea typeface="Roboto Medium"/>
                  <a:cs typeface="Roboto Medium"/>
                  <a:sym typeface="Roboto Medium"/>
                </a:defRPr>
              </a:pPr>
              <a:r>
                <a:rPr lang="ru-RU" sz="6000" b="1" dirty="0"/>
                <a:t>25-29 б.</a:t>
              </a:r>
              <a:endParaRPr sz="6000" b="1" dirty="0"/>
            </a:p>
          </p:txBody>
        </p:sp>
      </p:grpSp>
      <p:grpSp>
        <p:nvGrpSpPr>
          <p:cNvPr id="17" name="Group 16"/>
          <p:cNvGrpSpPr/>
          <p:nvPr/>
        </p:nvGrpSpPr>
        <p:grpSpPr>
          <a:xfrm>
            <a:off x="768266" y="8570599"/>
            <a:ext cx="4345404" cy="4345404"/>
            <a:chOff x="768266" y="8537340"/>
            <a:chExt cx="4345404" cy="4345404"/>
          </a:xfrm>
        </p:grpSpPr>
        <p:sp>
          <p:nvSpPr>
            <p:cNvPr id="204" name="Square"/>
            <p:cNvSpPr/>
            <p:nvPr/>
          </p:nvSpPr>
          <p:spPr>
            <a:xfrm>
              <a:off x="768266" y="8537340"/>
              <a:ext cx="4345404" cy="4345404"/>
            </a:xfrm>
            <a:prstGeom prst="rect">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20" name="Text…"/>
            <p:cNvSpPr txBox="1"/>
            <p:nvPr/>
          </p:nvSpPr>
          <p:spPr>
            <a:xfrm>
              <a:off x="1465404" y="9144020"/>
              <a:ext cx="2951129" cy="25955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FFFFFF"/>
                  </a:solidFill>
                  <a:latin typeface="Roboto Medium"/>
                  <a:ea typeface="Roboto Medium"/>
                  <a:cs typeface="Roboto Medium"/>
                  <a:sym typeface="Roboto Medium"/>
                </a:defRPr>
              </a:pPr>
              <a:r>
                <a:rPr lang="ru-RU" sz="6000" b="1" dirty="0"/>
                <a:t>85%</a:t>
              </a:r>
            </a:p>
            <a:p>
              <a:pPr algn="ctr">
                <a:lnSpc>
                  <a:spcPct val="90000"/>
                </a:lnSpc>
                <a:defRPr sz="4000" baseline="0">
                  <a:solidFill>
                    <a:srgbClr val="FFFFFF"/>
                  </a:solidFill>
                  <a:latin typeface="Roboto Medium"/>
                  <a:ea typeface="Roboto Medium"/>
                  <a:cs typeface="Roboto Medium"/>
                  <a:sym typeface="Roboto Medium"/>
                </a:defRPr>
              </a:pPr>
              <a:endParaRPr lang="ru-RU" sz="6000" b="1" dirty="0"/>
            </a:p>
            <a:p>
              <a:pPr algn="ctr">
                <a:lnSpc>
                  <a:spcPct val="90000"/>
                </a:lnSpc>
                <a:defRPr sz="4000" baseline="0">
                  <a:solidFill>
                    <a:srgbClr val="FFFFFF"/>
                  </a:solidFill>
                  <a:latin typeface="Roboto Medium"/>
                  <a:ea typeface="Roboto Medium"/>
                  <a:cs typeface="Roboto Medium"/>
                  <a:sym typeface="Roboto Medium"/>
                </a:defRPr>
              </a:pPr>
              <a:r>
                <a:rPr lang="ru-RU" sz="6000" b="1" dirty="0"/>
                <a:t>30-35 б</a:t>
              </a:r>
              <a:r>
                <a:rPr lang="ru-RU" sz="5400" b="1" dirty="0"/>
                <a:t>.</a:t>
              </a:r>
              <a:endParaRPr sz="5400" b="1" dirty="0"/>
            </a:p>
          </p:txBody>
        </p:sp>
      </p:grpSp>
      <p:grpSp>
        <p:nvGrpSpPr>
          <p:cNvPr id="18" name="Group 17"/>
          <p:cNvGrpSpPr/>
          <p:nvPr/>
        </p:nvGrpSpPr>
        <p:grpSpPr>
          <a:xfrm>
            <a:off x="19270330" y="8537340"/>
            <a:ext cx="4345405" cy="4345404"/>
            <a:chOff x="19270330" y="8537340"/>
            <a:chExt cx="4345405" cy="4345404"/>
          </a:xfrm>
        </p:grpSpPr>
        <p:sp>
          <p:nvSpPr>
            <p:cNvPr id="208" name="Square"/>
            <p:cNvSpPr/>
            <p:nvPr/>
          </p:nvSpPr>
          <p:spPr>
            <a:xfrm>
              <a:off x="19270330" y="8537340"/>
              <a:ext cx="4345405" cy="4345404"/>
            </a:xfrm>
            <a:prstGeom prst="rect">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223" name="Text…"/>
            <p:cNvSpPr txBox="1"/>
            <p:nvPr/>
          </p:nvSpPr>
          <p:spPr>
            <a:xfrm>
              <a:off x="19992314" y="9120354"/>
              <a:ext cx="2901436" cy="25955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algn="ctr">
                <a:lnSpc>
                  <a:spcPct val="90000"/>
                </a:lnSpc>
                <a:defRPr sz="4000" baseline="0">
                  <a:solidFill>
                    <a:srgbClr val="FFFFFF"/>
                  </a:solidFill>
                  <a:latin typeface="Roboto Medium"/>
                  <a:ea typeface="Roboto Medium"/>
                  <a:cs typeface="Roboto Medium"/>
                  <a:sym typeface="Roboto Medium"/>
                </a:defRPr>
              </a:pPr>
              <a:r>
                <a:rPr lang="ru-RU" sz="6000" b="1" dirty="0"/>
                <a:t>50-70%</a:t>
              </a:r>
            </a:p>
            <a:p>
              <a:pPr algn="ctr">
                <a:lnSpc>
                  <a:spcPct val="90000"/>
                </a:lnSpc>
                <a:defRPr sz="4000" baseline="0">
                  <a:solidFill>
                    <a:srgbClr val="FFFFFF"/>
                  </a:solidFill>
                  <a:latin typeface="Roboto Medium"/>
                  <a:ea typeface="Roboto Medium"/>
                  <a:cs typeface="Roboto Medium"/>
                  <a:sym typeface="Roboto Medium"/>
                </a:defRPr>
              </a:pPr>
              <a:endParaRPr lang="ru-RU" sz="6000" b="1" dirty="0"/>
            </a:p>
            <a:p>
              <a:pPr algn="ctr">
                <a:lnSpc>
                  <a:spcPct val="90000"/>
                </a:lnSpc>
                <a:defRPr sz="4000" baseline="0">
                  <a:solidFill>
                    <a:srgbClr val="FFFFFF"/>
                  </a:solidFill>
                  <a:latin typeface="Roboto Medium"/>
                  <a:ea typeface="Roboto Medium"/>
                  <a:cs typeface="Roboto Medium"/>
                  <a:sym typeface="Roboto Medium"/>
                </a:defRPr>
              </a:pPr>
              <a:r>
                <a:rPr lang="ru-RU" sz="6000" b="1" dirty="0"/>
                <a:t>17-23 б</a:t>
              </a:r>
              <a:r>
                <a:rPr lang="ru-RU" dirty="0"/>
                <a:t>.</a:t>
              </a:r>
              <a:endParaRPr dirty="0"/>
            </a:p>
          </p:txBody>
        </p:sp>
      </p:grpSp>
      <p:sp>
        <p:nvSpPr>
          <p:cNvPr id="198"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24</a:t>
            </a:fld>
            <a:endParaRPr/>
          </a:p>
        </p:txBody>
      </p:sp>
      <p:sp>
        <p:nvSpPr>
          <p:cNvPr id="209" name="Text information page"/>
          <p:cNvSpPr txBox="1">
            <a:spLocks noGrp="1"/>
          </p:cNvSpPr>
          <p:nvPr>
            <p:ph type="title"/>
          </p:nvPr>
        </p:nvSpPr>
        <p:spPr>
          <a:prstGeom prst="rect">
            <a:avLst/>
          </a:prstGeom>
          <a:solidFill>
            <a:schemeClr val="accent1">
              <a:lumMod val="20000"/>
              <a:lumOff val="80000"/>
            </a:schemeClr>
          </a:solidFill>
        </p:spPr>
        <p:txBody>
          <a:bodyPr/>
          <a:lstStyle>
            <a:lvl1pPr algn="ctr"/>
          </a:lstStyle>
          <a:p>
            <a:r>
              <a:rPr lang="ru-RU" b="1" dirty="0">
                <a:solidFill>
                  <a:srgbClr val="0070C0"/>
                </a:solidFill>
              </a:rPr>
              <a:t>Перевод баллов в оценку</a:t>
            </a:r>
            <a:endParaRPr lang="ru-RU" dirty="0">
              <a:solidFill>
                <a:srgbClr val="0070C0"/>
              </a:solidFill>
            </a:endParaRPr>
          </a:p>
        </p:txBody>
      </p:sp>
      <p:pic>
        <p:nvPicPr>
          <p:cNvPr id="8194" name="Picture 2" descr="Картинки оценки (15 фото) • Прикольные картинки и позитив">
            <a:extLst>
              <a:ext uri="{FF2B5EF4-FFF2-40B4-BE49-F238E27FC236}">
                <a16:creationId xmlns:a16="http://schemas.microsoft.com/office/drawing/2014/main" id="{A911B2A5-F8C6-450C-BA5B-D3DCAD385535}"/>
              </a:ext>
            </a:extLst>
          </p:cNvPr>
          <p:cNvPicPr>
            <a:picLocks noGrp="1" noChangeAspect="1" noChangeArrowheads="1"/>
          </p:cNvPicPr>
          <p:nvPr>
            <p:ph type="pic" sz="quarter" idx="15"/>
          </p:nvPr>
        </p:nvPicPr>
        <p:blipFill>
          <a:blip r:embed="rId2" cstate="email">
            <a:extLst>
              <a:ext uri="{28A0092B-C50C-407E-A947-70E740481C1C}">
                <a14:useLocalDpi xmlns:a14="http://schemas.microsoft.com/office/drawing/2010/main"/>
              </a:ext>
            </a:extLst>
          </a:blip>
          <a:srcRect/>
          <a:stretch>
            <a:fillRect/>
          </a:stretch>
        </p:blipFill>
        <p:spPr bwMode="auto">
          <a:xfrm>
            <a:off x="760413" y="3930650"/>
            <a:ext cx="4346575" cy="4344988"/>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Картинки оценки (15 фото) • Прикольные картинки и позитив">
            <a:extLst>
              <a:ext uri="{FF2B5EF4-FFF2-40B4-BE49-F238E27FC236}">
                <a16:creationId xmlns:a16="http://schemas.microsoft.com/office/drawing/2014/main" id="{C281A72D-6497-4068-B2D8-627750C6654B}"/>
              </a:ext>
            </a:extLst>
          </p:cNvPr>
          <p:cNvPicPr>
            <a:picLocks noGrp="1" noChangeAspect="1" noChangeArrowheads="1"/>
          </p:cNvPicPr>
          <p:nvPr>
            <p:ph type="pic" sz="quarter" idx="15"/>
          </p:nvPr>
        </p:nvPicPr>
        <p:blipFill>
          <a:blip r:embed="rId3" cstate="email">
            <a:extLst>
              <a:ext uri="{28A0092B-C50C-407E-A947-70E740481C1C}">
                <a14:useLocalDpi xmlns:a14="http://schemas.microsoft.com/office/drawing/2010/main"/>
              </a:ext>
            </a:extLst>
          </a:blip>
          <a:srcRect/>
          <a:stretch>
            <a:fillRect/>
          </a:stretch>
        </p:blipFill>
        <p:spPr bwMode="auto">
          <a:xfrm>
            <a:off x="19270663" y="3930650"/>
            <a:ext cx="4344987" cy="4344988"/>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Картинки цифра 4 (30 фото) • Прикольные картинки и позитив">
            <a:extLst>
              <a:ext uri="{FF2B5EF4-FFF2-40B4-BE49-F238E27FC236}">
                <a16:creationId xmlns:a16="http://schemas.microsoft.com/office/drawing/2014/main" id="{F93901EC-B3E7-4FFD-A595-D9BA1BFEDE14}"/>
              </a:ext>
            </a:extLst>
          </p:cNvPr>
          <p:cNvPicPr>
            <a:picLocks noGrp="1" noChangeAspect="1" noChangeArrowheads="1"/>
          </p:cNvPicPr>
          <p:nvPr>
            <p:ph type="pic" sz="quarter" idx="15"/>
          </p:nvPr>
        </p:nvPicPr>
        <p:blipFill>
          <a:blip r:embed="rId4" cstate="email">
            <a:extLst>
              <a:ext uri="{28A0092B-C50C-407E-A947-70E740481C1C}">
                <a14:useLocalDpi xmlns:a14="http://schemas.microsoft.com/office/drawing/2010/main"/>
              </a:ext>
            </a:extLst>
          </a:blip>
          <a:srcRect/>
          <a:stretch>
            <a:fillRect/>
          </a:stretch>
        </p:blipFill>
        <p:spPr bwMode="auto">
          <a:xfrm>
            <a:off x="10020300" y="3930650"/>
            <a:ext cx="4344988" cy="43449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
        <p:nvSpPr>
          <p:cNvPr id="167" name="Text list infographic"/>
          <p:cNvSpPr txBox="1"/>
          <p:nvPr/>
        </p:nvSpPr>
        <p:spPr>
          <a:xfrm>
            <a:off x="3041183" y="2430741"/>
            <a:ext cx="6465604" cy="121058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pPr lvl="0"/>
            <a:r>
              <a:rPr lang="ru-RU" dirty="0"/>
              <a:t>Способствовать развитию языковой компетенции</a:t>
            </a:r>
          </a:p>
        </p:txBody>
      </p:sp>
      <p:sp>
        <p:nvSpPr>
          <p:cNvPr id="168" name="Circle"/>
          <p:cNvSpPr/>
          <p:nvPr/>
        </p:nvSpPr>
        <p:spPr>
          <a:xfrm>
            <a:off x="1990677" y="2442587"/>
            <a:ext cx="924645" cy="924645"/>
          </a:xfrm>
          <a:prstGeom prst="ellipse">
            <a:avLst/>
          </a:pr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69" name="1"/>
          <p:cNvSpPr txBox="1"/>
          <p:nvPr/>
        </p:nvSpPr>
        <p:spPr>
          <a:xfrm>
            <a:off x="2116538" y="2645387"/>
            <a:ext cx="658566" cy="508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1</a:t>
            </a:r>
          </a:p>
        </p:txBody>
      </p:sp>
      <p:sp>
        <p:nvSpPr>
          <p:cNvPr id="172" name="Text list infographic"/>
          <p:cNvSpPr txBox="1"/>
          <p:nvPr/>
        </p:nvSpPr>
        <p:spPr>
          <a:xfrm>
            <a:off x="3188349" y="4684581"/>
            <a:ext cx="8188896" cy="176458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lang="ru-RU" dirty="0"/>
              <a:t>Формировать умение различать общеупотребительную и </a:t>
            </a:r>
            <a:r>
              <a:rPr lang="ru-RU" dirty="0" err="1"/>
              <a:t>необщеупотребительную</a:t>
            </a:r>
            <a:r>
              <a:rPr lang="ru-RU" dirty="0"/>
              <a:t> лексику</a:t>
            </a:r>
            <a:endParaRPr dirty="0"/>
          </a:p>
        </p:txBody>
      </p:sp>
      <p:sp>
        <p:nvSpPr>
          <p:cNvPr id="173" name="Circle"/>
          <p:cNvSpPr/>
          <p:nvPr/>
        </p:nvSpPr>
        <p:spPr>
          <a:xfrm>
            <a:off x="1990676" y="4627112"/>
            <a:ext cx="924645" cy="92464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74" name="2"/>
          <p:cNvSpPr txBox="1"/>
          <p:nvPr/>
        </p:nvSpPr>
        <p:spPr>
          <a:xfrm>
            <a:off x="2116537" y="4829912"/>
            <a:ext cx="658566" cy="508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2</a:t>
            </a:r>
          </a:p>
        </p:txBody>
      </p:sp>
      <p:sp>
        <p:nvSpPr>
          <p:cNvPr id="177" name="Text list infographic"/>
          <p:cNvSpPr txBox="1"/>
          <p:nvPr/>
        </p:nvSpPr>
        <p:spPr>
          <a:xfrm>
            <a:off x="3188350" y="7436531"/>
            <a:ext cx="6694204" cy="121058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lang="ru-RU" dirty="0"/>
              <a:t>Расширить словарный запас учащихся</a:t>
            </a:r>
            <a:endParaRPr dirty="0"/>
          </a:p>
        </p:txBody>
      </p:sp>
      <p:sp>
        <p:nvSpPr>
          <p:cNvPr id="178" name="Circle"/>
          <p:cNvSpPr/>
          <p:nvPr/>
        </p:nvSpPr>
        <p:spPr>
          <a:xfrm>
            <a:off x="1990676" y="7470874"/>
            <a:ext cx="924645" cy="92464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79" name="3"/>
          <p:cNvSpPr txBox="1"/>
          <p:nvPr/>
        </p:nvSpPr>
        <p:spPr>
          <a:xfrm>
            <a:off x="2116537" y="7673674"/>
            <a:ext cx="658566" cy="508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3</a:t>
            </a:r>
          </a:p>
        </p:txBody>
      </p:sp>
      <p:sp>
        <p:nvSpPr>
          <p:cNvPr id="182" name="Text list infographic"/>
          <p:cNvSpPr txBox="1"/>
          <p:nvPr/>
        </p:nvSpPr>
        <p:spPr>
          <a:xfrm>
            <a:off x="13650914" y="2276810"/>
            <a:ext cx="8276758" cy="23185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lang="ru-RU" dirty="0"/>
              <a:t>Ознакомить учеников с профессионализмами и специальными словами (терминами)</a:t>
            </a:r>
            <a:endParaRPr dirty="0"/>
          </a:p>
        </p:txBody>
      </p:sp>
      <p:sp>
        <p:nvSpPr>
          <p:cNvPr id="183" name="Circle"/>
          <p:cNvSpPr/>
          <p:nvPr/>
        </p:nvSpPr>
        <p:spPr>
          <a:xfrm>
            <a:off x="12453240" y="2442587"/>
            <a:ext cx="924645" cy="924645"/>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84" name="4"/>
          <p:cNvSpPr txBox="1"/>
          <p:nvPr/>
        </p:nvSpPr>
        <p:spPr>
          <a:xfrm>
            <a:off x="12579101" y="2681892"/>
            <a:ext cx="658566" cy="4349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lang="ru-RU" dirty="0"/>
              <a:t>5</a:t>
            </a:r>
            <a:endParaRPr dirty="0"/>
          </a:p>
        </p:txBody>
      </p:sp>
      <p:sp>
        <p:nvSpPr>
          <p:cNvPr id="187" name="Text list infographic"/>
          <p:cNvSpPr txBox="1"/>
          <p:nvPr/>
        </p:nvSpPr>
        <p:spPr>
          <a:xfrm>
            <a:off x="13650914" y="5064142"/>
            <a:ext cx="9808442" cy="398057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lang="ru-RU" dirty="0"/>
              <a:t>Формировать умение различать специальную и общеупотребительную лексику, находить в толковом словаре профессиональные слова (спец.) и обосновывать их использование в разговорном, публицистическом и деловом стилях речи</a:t>
            </a:r>
            <a:endParaRPr dirty="0"/>
          </a:p>
        </p:txBody>
      </p:sp>
      <p:sp>
        <p:nvSpPr>
          <p:cNvPr id="188" name="Circle"/>
          <p:cNvSpPr/>
          <p:nvPr/>
        </p:nvSpPr>
        <p:spPr>
          <a:xfrm>
            <a:off x="12453240" y="5738108"/>
            <a:ext cx="924645" cy="92464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89" name="5"/>
          <p:cNvSpPr txBox="1"/>
          <p:nvPr/>
        </p:nvSpPr>
        <p:spPr>
          <a:xfrm>
            <a:off x="12579101" y="5977413"/>
            <a:ext cx="658566" cy="4349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lang="ru-RU" dirty="0"/>
              <a:t>6</a:t>
            </a:r>
            <a:endParaRPr dirty="0"/>
          </a:p>
        </p:txBody>
      </p:sp>
      <p:sp>
        <p:nvSpPr>
          <p:cNvPr id="192" name="Text list infographic"/>
          <p:cNvSpPr txBox="1"/>
          <p:nvPr/>
        </p:nvSpPr>
        <p:spPr>
          <a:xfrm>
            <a:off x="13789552" y="9978652"/>
            <a:ext cx="9282888" cy="176458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lang="ru-RU" dirty="0"/>
              <a:t>Обеспечить  понимание учащимися роли профессионализмов в повседневной жизни общества</a:t>
            </a:r>
            <a:endParaRPr dirty="0"/>
          </a:p>
        </p:txBody>
      </p:sp>
      <p:sp>
        <p:nvSpPr>
          <p:cNvPr id="193" name="Circle"/>
          <p:cNvSpPr/>
          <p:nvPr/>
        </p:nvSpPr>
        <p:spPr>
          <a:xfrm>
            <a:off x="12453240" y="9814738"/>
            <a:ext cx="924645" cy="92464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94" name="6"/>
          <p:cNvSpPr txBox="1"/>
          <p:nvPr/>
        </p:nvSpPr>
        <p:spPr>
          <a:xfrm>
            <a:off x="12579101" y="10054043"/>
            <a:ext cx="658566" cy="4349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lang="ru-RU" dirty="0"/>
              <a:t>7</a:t>
            </a:r>
            <a:endParaRPr dirty="0"/>
          </a:p>
        </p:txBody>
      </p:sp>
      <p:sp>
        <p:nvSpPr>
          <p:cNvPr id="27" name="Text information page">
            <a:extLst>
              <a:ext uri="{FF2B5EF4-FFF2-40B4-BE49-F238E27FC236}">
                <a16:creationId xmlns:a16="http://schemas.microsoft.com/office/drawing/2014/main" id="{7C1FD396-60A9-4F85-BF90-85B23AD2CD65}"/>
              </a:ext>
            </a:extLst>
          </p:cNvPr>
          <p:cNvSpPr txBox="1">
            <a:spLocks noGrp="1"/>
          </p:cNvSpPr>
          <p:nvPr>
            <p:ph type="title"/>
          </p:nvPr>
        </p:nvSpPr>
        <p:spPr>
          <a:xfrm>
            <a:off x="9755426" y="94923"/>
            <a:ext cx="4274615" cy="1992898"/>
          </a:xfrm>
          <a:prstGeom prst="rect">
            <a:avLst/>
          </a:prstGeom>
          <a:solidFill>
            <a:schemeClr val="accent1">
              <a:lumMod val="20000"/>
              <a:lumOff val="80000"/>
            </a:schemeClr>
          </a:solidFill>
        </p:spPr>
        <p:txBody>
          <a:bodyPr/>
          <a:lstStyle/>
          <a:p>
            <a:pPr algn="ctr"/>
            <a:r>
              <a:rPr lang="ru-RU" dirty="0">
                <a:solidFill>
                  <a:schemeClr val="accent1">
                    <a:lumMod val="75000"/>
                  </a:schemeClr>
                </a:solidFill>
              </a:rPr>
              <a:t>Цели</a:t>
            </a:r>
            <a:endParaRPr dirty="0">
              <a:solidFill>
                <a:schemeClr val="accent1">
                  <a:lumMod val="75000"/>
                </a:schemeClr>
              </a:solidFill>
            </a:endParaRPr>
          </a:p>
        </p:txBody>
      </p:sp>
      <p:sp>
        <p:nvSpPr>
          <p:cNvPr id="32" name="Text list infographic">
            <a:extLst>
              <a:ext uri="{FF2B5EF4-FFF2-40B4-BE49-F238E27FC236}">
                <a16:creationId xmlns:a16="http://schemas.microsoft.com/office/drawing/2014/main" id="{8995436B-8C00-43C2-8AB1-DF838B4143B3}"/>
              </a:ext>
            </a:extLst>
          </p:cNvPr>
          <p:cNvSpPr txBox="1"/>
          <p:nvPr/>
        </p:nvSpPr>
        <p:spPr>
          <a:xfrm>
            <a:off x="3188351" y="9701654"/>
            <a:ext cx="8742410" cy="23185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pPr lvl="0"/>
            <a:r>
              <a:rPr lang="ru-RU" dirty="0"/>
              <a:t>Создать условия для формирования умения оперировать терминами при анализе языкового явления</a:t>
            </a:r>
          </a:p>
        </p:txBody>
      </p:sp>
      <p:sp>
        <p:nvSpPr>
          <p:cNvPr id="33" name="Circle">
            <a:extLst>
              <a:ext uri="{FF2B5EF4-FFF2-40B4-BE49-F238E27FC236}">
                <a16:creationId xmlns:a16="http://schemas.microsoft.com/office/drawing/2014/main" id="{75CCE7DF-5142-47D8-A67F-00CDB9E47521}"/>
              </a:ext>
            </a:extLst>
          </p:cNvPr>
          <p:cNvSpPr/>
          <p:nvPr/>
        </p:nvSpPr>
        <p:spPr>
          <a:xfrm>
            <a:off x="1990677" y="9814738"/>
            <a:ext cx="924645" cy="924645"/>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4" name="4">
            <a:extLst>
              <a:ext uri="{FF2B5EF4-FFF2-40B4-BE49-F238E27FC236}">
                <a16:creationId xmlns:a16="http://schemas.microsoft.com/office/drawing/2014/main" id="{CF036893-E1DA-4D4D-8EEC-8F9D4AD450FA}"/>
              </a:ext>
            </a:extLst>
          </p:cNvPr>
          <p:cNvSpPr txBox="1"/>
          <p:nvPr/>
        </p:nvSpPr>
        <p:spPr>
          <a:xfrm>
            <a:off x="2116538" y="10017538"/>
            <a:ext cx="658566" cy="508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dirty="0"/>
              <a:t>4</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
        <p:nvSpPr>
          <p:cNvPr id="167" name="Text list infographic"/>
          <p:cNvSpPr txBox="1"/>
          <p:nvPr/>
        </p:nvSpPr>
        <p:spPr>
          <a:xfrm>
            <a:off x="2323090" y="5286468"/>
            <a:ext cx="9445877" cy="143218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pPr lvl="0"/>
            <a:r>
              <a:rPr lang="ru-RU" sz="4800" b="1" dirty="0"/>
              <a:t>Развитие познавательных навыков учащихся</a:t>
            </a:r>
          </a:p>
        </p:txBody>
      </p:sp>
      <p:sp>
        <p:nvSpPr>
          <p:cNvPr id="168" name="Circle"/>
          <p:cNvSpPr/>
          <p:nvPr/>
        </p:nvSpPr>
        <p:spPr>
          <a:xfrm>
            <a:off x="929703" y="2468742"/>
            <a:ext cx="924645" cy="924645"/>
          </a:xfrm>
          <a:prstGeom prst="ellipse">
            <a:avLst/>
          </a:pr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69" name="1"/>
          <p:cNvSpPr txBox="1"/>
          <p:nvPr/>
        </p:nvSpPr>
        <p:spPr>
          <a:xfrm>
            <a:off x="1078546" y="2702265"/>
            <a:ext cx="658566" cy="508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1</a:t>
            </a:r>
          </a:p>
        </p:txBody>
      </p:sp>
      <p:sp>
        <p:nvSpPr>
          <p:cNvPr id="172" name="Text list infographic"/>
          <p:cNvSpPr txBox="1"/>
          <p:nvPr/>
        </p:nvSpPr>
        <p:spPr>
          <a:xfrm>
            <a:off x="2323090" y="2217675"/>
            <a:ext cx="10021309" cy="20969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lang="ru-RU" sz="4800" b="1" dirty="0"/>
              <a:t>Развитие умения самостоятельно конструировать свои знания</a:t>
            </a:r>
            <a:endParaRPr sz="4800" b="1" dirty="0"/>
          </a:p>
        </p:txBody>
      </p:sp>
      <p:sp>
        <p:nvSpPr>
          <p:cNvPr id="173" name="Circle"/>
          <p:cNvSpPr/>
          <p:nvPr/>
        </p:nvSpPr>
        <p:spPr>
          <a:xfrm>
            <a:off x="890759" y="5445914"/>
            <a:ext cx="924645" cy="92464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74" name="2"/>
          <p:cNvSpPr txBox="1"/>
          <p:nvPr/>
        </p:nvSpPr>
        <p:spPr>
          <a:xfrm>
            <a:off x="1023799" y="5748560"/>
            <a:ext cx="658566" cy="508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t>2</a:t>
            </a:r>
          </a:p>
        </p:txBody>
      </p:sp>
      <p:sp>
        <p:nvSpPr>
          <p:cNvPr id="177" name="Text list infographic"/>
          <p:cNvSpPr txBox="1"/>
          <p:nvPr/>
        </p:nvSpPr>
        <p:spPr>
          <a:xfrm>
            <a:off x="14358134" y="2104896"/>
            <a:ext cx="10025865" cy="20969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lang="ru-RU" sz="4800" b="1" dirty="0"/>
              <a:t>Развитие умения </a:t>
            </a:r>
            <a:r>
              <a:rPr lang="ru-RU" sz="4800" b="1" dirty="0" err="1"/>
              <a:t>ориентиро-ваться</a:t>
            </a:r>
            <a:r>
              <a:rPr lang="ru-RU" sz="4800" b="1" dirty="0"/>
              <a:t> в информационном пространстве</a:t>
            </a:r>
            <a:endParaRPr sz="4800" b="1" dirty="0"/>
          </a:p>
        </p:txBody>
      </p:sp>
      <p:sp>
        <p:nvSpPr>
          <p:cNvPr id="178" name="Circle"/>
          <p:cNvSpPr/>
          <p:nvPr/>
        </p:nvSpPr>
        <p:spPr>
          <a:xfrm>
            <a:off x="13009395" y="2747945"/>
            <a:ext cx="924645" cy="924645"/>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79" name="3"/>
          <p:cNvSpPr txBox="1"/>
          <p:nvPr/>
        </p:nvSpPr>
        <p:spPr>
          <a:xfrm>
            <a:off x="13158239" y="2956266"/>
            <a:ext cx="658566" cy="508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dirty="0"/>
              <a:t>3</a:t>
            </a:r>
          </a:p>
        </p:txBody>
      </p:sp>
      <p:sp>
        <p:nvSpPr>
          <p:cNvPr id="182" name="Text list infographic"/>
          <p:cNvSpPr txBox="1"/>
          <p:nvPr/>
        </p:nvSpPr>
        <p:spPr>
          <a:xfrm>
            <a:off x="14514326" y="5197913"/>
            <a:ext cx="9303217" cy="143218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lang="ru-RU" sz="4800" b="1" dirty="0"/>
              <a:t>Развитие  навыков работы в группах</a:t>
            </a:r>
            <a:endParaRPr sz="4800" b="1" dirty="0"/>
          </a:p>
        </p:txBody>
      </p:sp>
      <p:sp>
        <p:nvSpPr>
          <p:cNvPr id="183" name="Circle"/>
          <p:cNvSpPr/>
          <p:nvPr/>
        </p:nvSpPr>
        <p:spPr>
          <a:xfrm>
            <a:off x="6116798" y="9196767"/>
            <a:ext cx="924645" cy="924645"/>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84" name="4"/>
          <p:cNvSpPr txBox="1"/>
          <p:nvPr/>
        </p:nvSpPr>
        <p:spPr>
          <a:xfrm>
            <a:off x="6249837" y="9490306"/>
            <a:ext cx="658566" cy="4349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lang="ru-RU" dirty="0"/>
              <a:t>5</a:t>
            </a:r>
            <a:endParaRPr dirty="0"/>
          </a:p>
        </p:txBody>
      </p:sp>
      <p:sp>
        <p:nvSpPr>
          <p:cNvPr id="27" name="Text information page">
            <a:extLst>
              <a:ext uri="{FF2B5EF4-FFF2-40B4-BE49-F238E27FC236}">
                <a16:creationId xmlns:a16="http://schemas.microsoft.com/office/drawing/2014/main" id="{7C1FD396-60A9-4F85-BF90-85B23AD2CD65}"/>
              </a:ext>
            </a:extLst>
          </p:cNvPr>
          <p:cNvSpPr txBox="1">
            <a:spLocks noGrp="1"/>
          </p:cNvSpPr>
          <p:nvPr>
            <p:ph type="title"/>
          </p:nvPr>
        </p:nvSpPr>
        <p:spPr>
          <a:xfrm>
            <a:off x="9511021" y="114041"/>
            <a:ext cx="4274615" cy="1992898"/>
          </a:xfrm>
          <a:prstGeom prst="rect">
            <a:avLst/>
          </a:prstGeom>
          <a:solidFill>
            <a:schemeClr val="accent1">
              <a:lumMod val="20000"/>
              <a:lumOff val="80000"/>
            </a:schemeClr>
          </a:solidFill>
        </p:spPr>
        <p:txBody>
          <a:bodyPr/>
          <a:lstStyle/>
          <a:p>
            <a:pPr algn="ctr"/>
            <a:r>
              <a:rPr lang="ru-RU" dirty="0">
                <a:solidFill>
                  <a:schemeClr val="accent1">
                    <a:lumMod val="75000"/>
                  </a:schemeClr>
                </a:solidFill>
              </a:rPr>
              <a:t>Задачи</a:t>
            </a:r>
            <a:endParaRPr dirty="0">
              <a:solidFill>
                <a:schemeClr val="accent1">
                  <a:lumMod val="75000"/>
                </a:schemeClr>
              </a:solidFill>
            </a:endParaRPr>
          </a:p>
        </p:txBody>
      </p:sp>
      <p:sp>
        <p:nvSpPr>
          <p:cNvPr id="32" name="Text list infographic">
            <a:extLst>
              <a:ext uri="{FF2B5EF4-FFF2-40B4-BE49-F238E27FC236}">
                <a16:creationId xmlns:a16="http://schemas.microsoft.com/office/drawing/2014/main" id="{8995436B-8C00-43C2-8AB1-DF838B4143B3}"/>
              </a:ext>
            </a:extLst>
          </p:cNvPr>
          <p:cNvSpPr txBox="1"/>
          <p:nvPr/>
        </p:nvSpPr>
        <p:spPr>
          <a:xfrm>
            <a:off x="7351848" y="9072920"/>
            <a:ext cx="14012572" cy="20969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pPr lvl="0"/>
            <a:r>
              <a:rPr lang="ru-RU" sz="4800" b="1" dirty="0"/>
              <a:t>Совершенствование навыков исследовательской деятельности и навыков работы с информацией</a:t>
            </a:r>
          </a:p>
        </p:txBody>
      </p:sp>
      <p:sp>
        <p:nvSpPr>
          <p:cNvPr id="33" name="Circle">
            <a:extLst>
              <a:ext uri="{FF2B5EF4-FFF2-40B4-BE49-F238E27FC236}">
                <a16:creationId xmlns:a16="http://schemas.microsoft.com/office/drawing/2014/main" id="{75CCE7DF-5142-47D8-A67F-00CDB9E47521}"/>
              </a:ext>
            </a:extLst>
          </p:cNvPr>
          <p:cNvSpPr/>
          <p:nvPr/>
        </p:nvSpPr>
        <p:spPr>
          <a:xfrm>
            <a:off x="13094925" y="5598069"/>
            <a:ext cx="924645" cy="924645"/>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4" name="4">
            <a:extLst>
              <a:ext uri="{FF2B5EF4-FFF2-40B4-BE49-F238E27FC236}">
                <a16:creationId xmlns:a16="http://schemas.microsoft.com/office/drawing/2014/main" id="{CF036893-E1DA-4D4D-8EEC-8F9D4AD450FA}"/>
              </a:ext>
            </a:extLst>
          </p:cNvPr>
          <p:cNvSpPr txBox="1"/>
          <p:nvPr/>
        </p:nvSpPr>
        <p:spPr>
          <a:xfrm>
            <a:off x="13227964" y="5821815"/>
            <a:ext cx="658566" cy="508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dirty="0"/>
              <a:t>4</a:t>
            </a:r>
          </a:p>
        </p:txBody>
      </p:sp>
    </p:spTree>
    <p:extLst>
      <p:ext uri="{BB962C8B-B14F-4D97-AF65-F5344CB8AC3E}">
        <p14:creationId xmlns:p14="http://schemas.microsoft.com/office/powerpoint/2010/main" val="24612259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a:t>
            </a:fld>
            <a:endParaRPr/>
          </a:p>
        </p:txBody>
      </p:sp>
      <p:sp>
        <p:nvSpPr>
          <p:cNvPr id="167" name="Text list infographic"/>
          <p:cNvSpPr txBox="1"/>
          <p:nvPr/>
        </p:nvSpPr>
        <p:spPr>
          <a:xfrm>
            <a:off x="3611700" y="2423560"/>
            <a:ext cx="20268208" cy="27617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pPr lvl="0"/>
            <a:r>
              <a:rPr lang="ru-RU" sz="4800" b="1" dirty="0"/>
              <a:t>Предположим, что профессионализмы являются показателем культуры общества и нужны  для лаконичного и точного выражения мысли в общении между людьми определённых профессий.</a:t>
            </a:r>
          </a:p>
        </p:txBody>
      </p:sp>
      <p:sp>
        <p:nvSpPr>
          <p:cNvPr id="168" name="Circle"/>
          <p:cNvSpPr/>
          <p:nvPr/>
        </p:nvSpPr>
        <p:spPr>
          <a:xfrm>
            <a:off x="621373" y="2922158"/>
            <a:ext cx="2287466" cy="1764586"/>
          </a:xfrm>
          <a:prstGeom prst="ellipse">
            <a:avLst/>
          </a:pr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69" name="1"/>
          <p:cNvSpPr txBox="1"/>
          <p:nvPr/>
        </p:nvSpPr>
        <p:spPr>
          <a:xfrm>
            <a:off x="1159137" y="3306184"/>
            <a:ext cx="1270592" cy="85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sz="5400" b="1" dirty="0"/>
              <a:t>1</a:t>
            </a:r>
          </a:p>
        </p:txBody>
      </p:sp>
      <p:sp>
        <p:nvSpPr>
          <p:cNvPr id="172" name="Text list infographic"/>
          <p:cNvSpPr txBox="1"/>
          <p:nvPr/>
        </p:nvSpPr>
        <p:spPr>
          <a:xfrm>
            <a:off x="3678780" y="6306872"/>
            <a:ext cx="20268207" cy="27617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r>
              <a:rPr lang="ru-RU" sz="4800" b="1" dirty="0"/>
              <a:t>Умелое  употребление профессионализмов придает официальной речи определенный колорит, помогает продемонстрировать знание предмета, характерное для профессионализма.</a:t>
            </a:r>
            <a:endParaRPr sz="4800" b="1" dirty="0"/>
          </a:p>
        </p:txBody>
      </p:sp>
      <p:sp>
        <p:nvSpPr>
          <p:cNvPr id="173" name="Circle"/>
          <p:cNvSpPr/>
          <p:nvPr/>
        </p:nvSpPr>
        <p:spPr>
          <a:xfrm>
            <a:off x="621373" y="6897145"/>
            <a:ext cx="2287466" cy="1764586"/>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74" name="2"/>
          <p:cNvSpPr txBox="1"/>
          <p:nvPr/>
        </p:nvSpPr>
        <p:spPr>
          <a:xfrm>
            <a:off x="1435823" y="7354193"/>
            <a:ext cx="658566" cy="85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sz="5400" b="1" dirty="0"/>
              <a:t>2</a:t>
            </a:r>
          </a:p>
        </p:txBody>
      </p:sp>
      <p:sp>
        <p:nvSpPr>
          <p:cNvPr id="178" name="Circle"/>
          <p:cNvSpPr/>
          <p:nvPr/>
        </p:nvSpPr>
        <p:spPr>
          <a:xfrm>
            <a:off x="621373" y="10608290"/>
            <a:ext cx="2287466" cy="1864897"/>
          </a:xfrm>
          <a:prstGeom prst="ellipse">
            <a:avLst/>
          </a:pr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79" name="3"/>
          <p:cNvSpPr txBox="1"/>
          <p:nvPr/>
        </p:nvSpPr>
        <p:spPr>
          <a:xfrm>
            <a:off x="1159137" y="11117081"/>
            <a:ext cx="1275196" cy="9335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nSpc>
                <a:spcPct val="90000"/>
              </a:lnSpc>
              <a:defRPr sz="2400" baseline="0">
                <a:solidFill>
                  <a:srgbClr val="FFFFFF"/>
                </a:solidFill>
                <a:latin typeface="Roboto Bold"/>
                <a:ea typeface="Roboto Bold"/>
                <a:cs typeface="Roboto Bold"/>
                <a:sym typeface="Roboto Bold"/>
              </a:defRPr>
            </a:lvl1pPr>
          </a:lstStyle>
          <a:p>
            <a:r>
              <a:rPr sz="6000" b="1" dirty="0"/>
              <a:t>3</a:t>
            </a:r>
          </a:p>
        </p:txBody>
      </p:sp>
      <p:sp>
        <p:nvSpPr>
          <p:cNvPr id="182" name="Text list infographic"/>
          <p:cNvSpPr txBox="1"/>
          <p:nvPr/>
        </p:nvSpPr>
        <p:spPr>
          <a:xfrm>
            <a:off x="3930590" y="10670770"/>
            <a:ext cx="18577718" cy="20969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90000"/>
              </a:lnSpc>
              <a:defRPr sz="4000" baseline="0">
                <a:solidFill>
                  <a:srgbClr val="2F3235"/>
                </a:solidFill>
                <a:latin typeface="Roboto Medium"/>
                <a:ea typeface="Roboto Medium"/>
                <a:cs typeface="Roboto Medium"/>
                <a:sym typeface="Roboto Medium"/>
              </a:defRPr>
            </a:lvl1pPr>
          </a:lstStyle>
          <a:p>
            <a:pPr lvl="0"/>
            <a:r>
              <a:rPr lang="ru-RU" sz="4800" b="1" dirty="0"/>
              <a:t>Работа  по теме позволит выяснить роль профессиональной лексики в речи, познакомиться с языковыми единицами разных профессий</a:t>
            </a:r>
            <a:r>
              <a:rPr lang="ru-RU" dirty="0"/>
              <a:t>.</a:t>
            </a:r>
          </a:p>
        </p:txBody>
      </p:sp>
      <p:sp>
        <p:nvSpPr>
          <p:cNvPr id="27" name="Text information page">
            <a:extLst>
              <a:ext uri="{FF2B5EF4-FFF2-40B4-BE49-F238E27FC236}">
                <a16:creationId xmlns:a16="http://schemas.microsoft.com/office/drawing/2014/main" id="{7C1FD396-60A9-4F85-BF90-85B23AD2CD65}"/>
              </a:ext>
            </a:extLst>
          </p:cNvPr>
          <p:cNvSpPr txBox="1">
            <a:spLocks noGrp="1"/>
          </p:cNvSpPr>
          <p:nvPr>
            <p:ph type="title"/>
          </p:nvPr>
        </p:nvSpPr>
        <p:spPr>
          <a:xfrm>
            <a:off x="4550772" y="114041"/>
            <a:ext cx="15282455" cy="1992898"/>
          </a:xfrm>
          <a:prstGeom prst="rect">
            <a:avLst/>
          </a:prstGeom>
          <a:solidFill>
            <a:schemeClr val="accent1">
              <a:lumMod val="20000"/>
              <a:lumOff val="80000"/>
            </a:schemeClr>
          </a:solidFill>
        </p:spPr>
        <p:txBody>
          <a:bodyPr>
            <a:normAutofit/>
          </a:bodyPr>
          <a:lstStyle/>
          <a:p>
            <a:pPr algn="ctr"/>
            <a:r>
              <a:rPr lang="ru-RU" dirty="0">
                <a:solidFill>
                  <a:schemeClr val="accent1">
                    <a:lumMod val="75000"/>
                  </a:schemeClr>
                </a:solidFill>
              </a:rPr>
              <a:t>Гипотеза исследования</a:t>
            </a:r>
            <a:endParaRPr dirty="0">
              <a:solidFill>
                <a:schemeClr val="accent1">
                  <a:lumMod val="75000"/>
                </a:schemeClr>
              </a:solidFill>
            </a:endParaRPr>
          </a:p>
        </p:txBody>
      </p:sp>
    </p:spTree>
    <p:extLst>
      <p:ext uri="{BB962C8B-B14F-4D97-AF65-F5344CB8AC3E}">
        <p14:creationId xmlns:p14="http://schemas.microsoft.com/office/powerpoint/2010/main" val="18096627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704027" y="-5939"/>
            <a:ext cx="12773036" cy="13716000"/>
          </a:xfrm>
        </p:spPr>
      </p:sp>
      <p:sp>
        <p:nvSpPr>
          <p:cNvPr id="143"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
        <p:nvSpPr>
          <p:cNvPr id="144" name="Line"/>
          <p:cNvSpPr/>
          <p:nvPr/>
        </p:nvSpPr>
        <p:spPr>
          <a:xfrm>
            <a:off x="6383626" y="1290784"/>
            <a:ext cx="4170914" cy="10222550"/>
          </a:xfrm>
          <a:custGeom>
            <a:avLst/>
            <a:gdLst/>
            <a:ahLst/>
            <a:cxnLst>
              <a:cxn ang="0">
                <a:pos x="wd2" y="hd2"/>
              </a:cxn>
              <a:cxn ang="5400000">
                <a:pos x="wd2" y="hd2"/>
              </a:cxn>
              <a:cxn ang="10800000">
                <a:pos x="wd2" y="hd2"/>
              </a:cxn>
              <a:cxn ang="16200000">
                <a:pos x="wd2" y="hd2"/>
              </a:cxn>
            </a:cxnLst>
            <a:rect l="0" t="0" r="r" b="b"/>
            <a:pathLst>
              <a:path w="19591" h="21600" extrusionOk="0">
                <a:moveTo>
                  <a:pt x="19591" y="0"/>
                </a:moveTo>
                <a:cubicBezTo>
                  <a:pt x="10542" y="1165"/>
                  <a:pt x="3494" y="4366"/>
                  <a:pt x="990" y="8447"/>
                </a:cubicBezTo>
                <a:cubicBezTo>
                  <a:pt x="-2009" y="13336"/>
                  <a:pt x="1942" y="18552"/>
                  <a:pt x="10953" y="2160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5" name="Line"/>
          <p:cNvSpPr/>
          <p:nvPr/>
        </p:nvSpPr>
        <p:spPr>
          <a:xfrm>
            <a:off x="14084076" y="1328464"/>
            <a:ext cx="3919363" cy="10064527"/>
          </a:xfrm>
          <a:custGeom>
            <a:avLst/>
            <a:gdLst/>
            <a:ahLst/>
            <a:cxnLst>
              <a:cxn ang="0">
                <a:pos x="wd2" y="hd2"/>
              </a:cxn>
              <a:cxn ang="5400000">
                <a:pos x="wd2" y="hd2"/>
              </a:cxn>
              <a:cxn ang="10800000">
                <a:pos x="wd2" y="hd2"/>
              </a:cxn>
              <a:cxn ang="16200000">
                <a:pos x="wd2" y="hd2"/>
              </a:cxn>
            </a:cxnLst>
            <a:rect l="0" t="0" r="r" b="b"/>
            <a:pathLst>
              <a:path w="20719" h="21600" extrusionOk="0">
                <a:moveTo>
                  <a:pt x="9270" y="21600"/>
                </a:moveTo>
                <a:cubicBezTo>
                  <a:pt x="17351" y="18957"/>
                  <a:pt x="21600" y="14836"/>
                  <a:pt x="20565" y="10644"/>
                </a:cubicBezTo>
                <a:cubicBezTo>
                  <a:pt x="19365" y="5779"/>
                  <a:pt x="11353" y="1632"/>
                  <a:pt x="0" y="0"/>
                </a:cubicBezTo>
              </a:path>
            </a:pathLst>
          </a:custGeom>
          <a:ln w="50800">
            <a:solidFill>
              <a:srgbClr val="DCDEE0"/>
            </a:solidFill>
            <a:miter lim="400000"/>
            <a:tailEnd type="triangle"/>
          </a:ln>
        </p:spPr>
        <p:txBody>
          <a:bodyPr lIns="50800" tIns="50800" rIns="50800" bIns="50800" anchor="ctr"/>
          <a:lstStyle/>
          <a:p>
            <a:pPr algn="ctr">
              <a:lnSpc>
                <a:spcPct val="100000"/>
              </a:lnSpc>
              <a:defRPr sz="3200" baseline="0">
                <a:solidFill>
                  <a:srgbClr val="000000"/>
                </a:solidFill>
                <a:latin typeface="Helvetica Light"/>
                <a:ea typeface="Helvetica Light"/>
                <a:cs typeface="Helvetica Light"/>
                <a:sym typeface="Helvetica Light"/>
              </a:defRPr>
            </a:pPr>
            <a:endParaRPr/>
          </a:p>
        </p:txBody>
      </p:sp>
      <p:sp>
        <p:nvSpPr>
          <p:cNvPr id="146" name="Circle"/>
          <p:cNvSpPr/>
          <p:nvPr/>
        </p:nvSpPr>
        <p:spPr>
          <a:xfrm>
            <a:off x="6821661"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7" name="Circle"/>
          <p:cNvSpPr/>
          <p:nvPr/>
        </p:nvSpPr>
        <p:spPr>
          <a:xfrm>
            <a:off x="16141783" y="2798383"/>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148" name="Circle"/>
          <p:cNvSpPr/>
          <p:nvPr/>
        </p:nvSpPr>
        <p:spPr>
          <a:xfrm>
            <a:off x="5678661" y="6192807"/>
            <a:ext cx="1318509" cy="1318509"/>
          </a:xfrm>
          <a:prstGeom prst="ellipse">
            <a:avLst/>
          </a:prstGeom>
          <a:solidFill>
            <a:srgbClr val="4B90C2"/>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49" name="Circle"/>
          <p:cNvSpPr/>
          <p:nvPr/>
        </p:nvSpPr>
        <p:spPr>
          <a:xfrm>
            <a:off x="17284783" y="6192807"/>
            <a:ext cx="1318509" cy="1318509"/>
          </a:xfrm>
          <a:prstGeom prst="ellipse">
            <a:avLst/>
          </a:prstGeom>
          <a:solidFill>
            <a:srgbClr val="D56854"/>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0" name="Circle"/>
          <p:cNvSpPr/>
          <p:nvPr/>
        </p:nvSpPr>
        <p:spPr>
          <a:xfrm>
            <a:off x="6821661"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1" name="Circle"/>
          <p:cNvSpPr/>
          <p:nvPr/>
        </p:nvSpPr>
        <p:spPr>
          <a:xfrm>
            <a:off x="16141783" y="9587232"/>
            <a:ext cx="1318509" cy="1318509"/>
          </a:xfrm>
          <a:prstGeom prst="ellipse">
            <a:avLst/>
          </a:prstGeom>
          <a:solidFill>
            <a:srgbClr val="3E4D61"/>
          </a:solidFill>
          <a:ln w="12700">
            <a:miter lim="400000"/>
          </a:ln>
        </p:spPr>
        <p:txBody>
          <a:bodyPr lIns="50800" tIns="50800" rIns="50800" bIns="50800" anchor="ctr"/>
          <a:lstStyle/>
          <a:p>
            <a:pPr algn="ctr">
              <a:lnSpc>
                <a:spcPct val="100000"/>
              </a:lnSpc>
              <a:defRPr sz="3200" baseline="0">
                <a:solidFill>
                  <a:srgbClr val="FFFFFF"/>
                </a:solidFill>
                <a:latin typeface="Helvetica Light"/>
                <a:ea typeface="Helvetica Light"/>
                <a:cs typeface="Helvetica Light"/>
                <a:sym typeface="Helvetica Light"/>
              </a:defRPr>
            </a:pPr>
            <a:endParaRPr dirty="0"/>
          </a:p>
        </p:txBody>
      </p:sp>
      <p:sp>
        <p:nvSpPr>
          <p:cNvPr id="152" name="Lorem ipsum dolor sit adipiscing elit, sed do incididunt ut labore et dolore magna."/>
          <p:cNvSpPr txBox="1"/>
          <p:nvPr/>
        </p:nvSpPr>
        <p:spPr>
          <a:xfrm>
            <a:off x="17467805" y="2148136"/>
            <a:ext cx="6545172" cy="231858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7200" b="1" dirty="0">
                <a:solidFill>
                  <a:schemeClr val="accent1">
                    <a:lumMod val="50000"/>
                  </a:schemeClr>
                </a:solidFill>
              </a:rPr>
              <a:t>выработка и совершенствование усвоенных навыков</a:t>
            </a:r>
            <a:endParaRPr sz="7200" b="1" dirty="0">
              <a:solidFill>
                <a:schemeClr val="accent1">
                  <a:lumMod val="50000"/>
                </a:schemeClr>
              </a:solidFill>
            </a:endParaRPr>
          </a:p>
        </p:txBody>
      </p:sp>
      <p:sp>
        <p:nvSpPr>
          <p:cNvPr id="159" name="Lorem ipsum dolor sit adipiscing elit, sed do incididunt ut labore et dolore magna."/>
          <p:cNvSpPr txBox="1"/>
          <p:nvPr/>
        </p:nvSpPr>
        <p:spPr>
          <a:xfrm>
            <a:off x="721233" y="2517468"/>
            <a:ext cx="6575139" cy="157992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lnSpc>
                <a:spcPct val="100000"/>
              </a:lnSpc>
            </a:pPr>
            <a:r>
              <a:rPr lang="ru-RU" sz="7200" b="1" dirty="0">
                <a:solidFill>
                  <a:schemeClr val="accent1">
                    <a:lumMod val="50000"/>
                  </a:schemeClr>
                </a:solidFill>
              </a:rPr>
              <a:t>исследовательский метод</a:t>
            </a:r>
            <a:endParaRPr sz="7200" b="1" dirty="0">
              <a:solidFill>
                <a:schemeClr val="accent1">
                  <a:lumMod val="50000"/>
                </a:schemeClr>
              </a:solidFill>
            </a:endParaRPr>
          </a:p>
        </p:txBody>
      </p:sp>
      <p:sp>
        <p:nvSpPr>
          <p:cNvPr id="160" name="Lorem ipsum dolor sit adipiscing elit, sed do incididunt ut labore et dolore magna."/>
          <p:cNvSpPr txBox="1"/>
          <p:nvPr/>
        </p:nvSpPr>
        <p:spPr>
          <a:xfrm>
            <a:off x="17284784" y="9082065"/>
            <a:ext cx="6894062" cy="3057247"/>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7200" b="1" dirty="0">
                <a:solidFill>
                  <a:srgbClr val="002060"/>
                </a:solidFill>
              </a:rPr>
              <a:t>изучение и анализ различных источников информации по теме </a:t>
            </a:r>
            <a:endParaRPr sz="7200" b="1" dirty="0">
              <a:solidFill>
                <a:srgbClr val="002060"/>
              </a:solidFill>
            </a:endParaRPr>
          </a:p>
        </p:txBody>
      </p:sp>
      <p:sp>
        <p:nvSpPr>
          <p:cNvPr id="161" name="Lorem ipsum dolor sit adipiscing elit, sed do incididunt ut labore et dolore magna."/>
          <p:cNvSpPr txBox="1"/>
          <p:nvPr/>
        </p:nvSpPr>
        <p:spPr>
          <a:xfrm>
            <a:off x="562708" y="9895611"/>
            <a:ext cx="5829985" cy="157992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lnSpc>
                <a:spcPct val="100000"/>
              </a:lnSpc>
            </a:pPr>
            <a:r>
              <a:rPr lang="ru-RU" sz="7200" b="1" dirty="0">
                <a:solidFill>
                  <a:schemeClr val="accent1">
                    <a:lumMod val="50000"/>
                  </a:schemeClr>
                </a:solidFill>
              </a:rPr>
              <a:t>самостоятельная работа</a:t>
            </a:r>
            <a:r>
              <a:rPr sz="4000" dirty="0"/>
              <a:t>.</a:t>
            </a:r>
          </a:p>
        </p:txBody>
      </p:sp>
      <p:sp>
        <p:nvSpPr>
          <p:cNvPr id="162" name="Lorem ipsum dolor sit adipiscing elit, sed do incididunt ut labore et dolore magna."/>
          <p:cNvSpPr txBox="1"/>
          <p:nvPr/>
        </p:nvSpPr>
        <p:spPr>
          <a:xfrm>
            <a:off x="18910159" y="6068040"/>
            <a:ext cx="5102817" cy="157992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p>
            <a:pPr algn="ctr">
              <a:lnSpc>
                <a:spcPct val="100000"/>
              </a:lnSpc>
            </a:pPr>
            <a:r>
              <a:rPr lang="ru-RU" sz="7200" b="1" dirty="0">
                <a:solidFill>
                  <a:schemeClr val="accent5">
                    <a:lumMod val="75000"/>
                  </a:schemeClr>
                </a:solidFill>
              </a:rPr>
              <a:t>эвристическая беседа</a:t>
            </a:r>
            <a:endParaRPr sz="7200" b="1" dirty="0">
              <a:solidFill>
                <a:schemeClr val="accent5">
                  <a:lumMod val="75000"/>
                </a:schemeClr>
              </a:solidFill>
            </a:endParaRPr>
          </a:p>
        </p:txBody>
      </p:sp>
      <p:sp>
        <p:nvSpPr>
          <p:cNvPr id="163" name="Lorem ipsum dolor sit adipiscing elit, sed do incididunt ut labore et dolore magna."/>
          <p:cNvSpPr txBox="1"/>
          <p:nvPr/>
        </p:nvSpPr>
        <p:spPr>
          <a:xfrm>
            <a:off x="314088" y="6122460"/>
            <a:ext cx="5083071" cy="1579920"/>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spAutoFit/>
          </a:bodyPr>
          <a:lstStyle>
            <a:lvl1pPr algn="r"/>
          </a:lstStyle>
          <a:p>
            <a:pPr algn="ctr">
              <a:lnSpc>
                <a:spcPct val="100000"/>
              </a:lnSpc>
            </a:pPr>
            <a:r>
              <a:rPr lang="ru-RU" sz="7200" b="1" dirty="0">
                <a:solidFill>
                  <a:srgbClr val="0070C0"/>
                </a:solidFill>
              </a:rPr>
              <a:t>творческий метод</a:t>
            </a:r>
            <a:endParaRPr sz="7200" b="1" dirty="0">
              <a:solidFill>
                <a:srgbClr val="0070C0"/>
              </a:solidFill>
            </a:endParaRPr>
          </a:p>
        </p:txBody>
      </p:sp>
      <p:sp>
        <p:nvSpPr>
          <p:cNvPr id="2" name="TextBox 1">
            <a:extLst>
              <a:ext uri="{FF2B5EF4-FFF2-40B4-BE49-F238E27FC236}">
                <a16:creationId xmlns:a16="http://schemas.microsoft.com/office/drawing/2014/main" id="{E6A7DA7B-2BA9-4828-A89C-411756F7FBFF}"/>
              </a:ext>
            </a:extLst>
          </p:cNvPr>
          <p:cNvSpPr txBox="1"/>
          <p:nvPr/>
        </p:nvSpPr>
        <p:spPr>
          <a:xfrm>
            <a:off x="8190819" y="5743586"/>
            <a:ext cx="8660867" cy="734560"/>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ru-RU" sz="8800" b="1" dirty="0">
                <a:solidFill>
                  <a:schemeClr val="accent1">
                    <a:lumMod val="60000"/>
                    <a:lumOff val="40000"/>
                  </a:schemeClr>
                </a:solidFill>
              </a:rPr>
              <a:t>МЕТОДЫ И ПРИЁМЫ</a:t>
            </a:r>
            <a:r>
              <a:rPr lang="ru-RU" sz="8000" b="1" dirty="0">
                <a:solidFill>
                  <a:schemeClr val="accent1">
                    <a:lumMod val="60000"/>
                    <a:lumOff val="40000"/>
                  </a:schemeClr>
                </a:solidFill>
              </a:rPr>
              <a:t> </a:t>
            </a:r>
            <a:endParaRPr kumimoji="0" lang="ru-RU" sz="8000" b="1" i="0" u="none" strike="noStrike" cap="none" spc="0" normalizeH="0" baseline="42857" dirty="0">
              <a:ln>
                <a:noFill/>
              </a:ln>
              <a:solidFill>
                <a:schemeClr val="accent1">
                  <a:lumMod val="60000"/>
                  <a:lumOff val="40000"/>
                </a:schemeClr>
              </a:solidFill>
              <a:effectLst/>
              <a:uFillTx/>
              <a:sym typeface="Roboto Regular"/>
            </a:endParaRPr>
          </a:p>
        </p:txBody>
      </p:sp>
    </p:spTree>
    <p:extLst>
      <p:ext uri="{BB962C8B-B14F-4D97-AF65-F5344CB8AC3E}">
        <p14:creationId xmlns:p14="http://schemas.microsoft.com/office/powerpoint/2010/main" val="21260343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
        <p:nvSpPr>
          <p:cNvPr id="299" name="Rounded Rectangle"/>
          <p:cNvSpPr/>
          <p:nvPr/>
        </p:nvSpPr>
        <p:spPr>
          <a:xfrm>
            <a:off x="5178981" y="5756256"/>
            <a:ext cx="2256331" cy="2256331"/>
          </a:xfrm>
          <a:prstGeom prst="roundRect">
            <a:avLst>
              <a:gd name="adj" fmla="val 16886"/>
            </a:avLst>
          </a:prstGeom>
          <a:noFill/>
          <a:ln w="127000" cap="flat">
            <a:solidFill>
              <a:srgbClr val="3E4D61"/>
            </a:solidFill>
            <a:prstDash val="solid"/>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0" name="Shape"/>
          <p:cNvSpPr/>
          <p:nvPr/>
        </p:nvSpPr>
        <p:spPr>
          <a:xfrm>
            <a:off x="4156828" y="4733699"/>
            <a:ext cx="4300898" cy="2193485"/>
          </a:xfrm>
          <a:custGeom>
            <a:avLst/>
            <a:gdLst/>
            <a:ahLst/>
            <a:cxnLst>
              <a:cxn ang="0">
                <a:pos x="wd2" y="hd2"/>
              </a:cxn>
              <a:cxn ang="5400000">
                <a:pos x="wd2" y="hd2"/>
              </a:cxn>
              <a:cxn ang="10800000">
                <a:pos x="wd2" y="hd2"/>
              </a:cxn>
              <a:cxn ang="16200000">
                <a:pos x="wd2" y="hd2"/>
              </a:cxn>
            </a:cxnLst>
            <a:rect l="0" t="0" r="r" b="b"/>
            <a:pathLst>
              <a:path w="21600" h="21600" extrusionOk="0">
                <a:moveTo>
                  <a:pt x="9981" y="0"/>
                </a:moveTo>
                <a:cubicBezTo>
                  <a:pt x="7109" y="0"/>
                  <a:pt x="5657" y="10"/>
                  <a:pt x="4123" y="964"/>
                </a:cubicBezTo>
                <a:cubicBezTo>
                  <a:pt x="2433" y="2169"/>
                  <a:pt x="1104" y="4776"/>
                  <a:pt x="489" y="8088"/>
                </a:cubicBezTo>
                <a:cubicBezTo>
                  <a:pt x="0" y="11114"/>
                  <a:pt x="0" y="13963"/>
                  <a:pt x="0" y="19575"/>
                </a:cubicBezTo>
                <a:lnTo>
                  <a:pt x="0" y="21600"/>
                </a:lnTo>
                <a:lnTo>
                  <a:pt x="3172" y="21600"/>
                </a:lnTo>
                <a:lnTo>
                  <a:pt x="3172" y="16849"/>
                </a:lnTo>
                <a:cubicBezTo>
                  <a:pt x="3172" y="13802"/>
                  <a:pt x="3172" y="12256"/>
                  <a:pt x="3438" y="10613"/>
                </a:cubicBezTo>
                <a:cubicBezTo>
                  <a:pt x="3772" y="8814"/>
                  <a:pt x="4493" y="7395"/>
                  <a:pt x="5410" y="6741"/>
                </a:cubicBezTo>
                <a:cubicBezTo>
                  <a:pt x="6244" y="6223"/>
                  <a:pt x="7030" y="6223"/>
                  <a:pt x="8591" y="6223"/>
                </a:cubicBezTo>
                <a:lnTo>
                  <a:pt x="8614" y="6223"/>
                </a:lnTo>
                <a:lnTo>
                  <a:pt x="13009" y="6223"/>
                </a:lnTo>
                <a:cubicBezTo>
                  <a:pt x="14563" y="6223"/>
                  <a:pt x="15352" y="6220"/>
                  <a:pt x="16190" y="6741"/>
                </a:cubicBezTo>
                <a:cubicBezTo>
                  <a:pt x="17107" y="7395"/>
                  <a:pt x="17828" y="8815"/>
                  <a:pt x="18162" y="10613"/>
                </a:cubicBezTo>
                <a:cubicBezTo>
                  <a:pt x="18428" y="12256"/>
                  <a:pt x="18428" y="13800"/>
                  <a:pt x="18428" y="16894"/>
                </a:cubicBezTo>
                <a:lnTo>
                  <a:pt x="18428" y="21600"/>
                </a:lnTo>
                <a:lnTo>
                  <a:pt x="21600" y="21600"/>
                </a:lnTo>
                <a:lnTo>
                  <a:pt x="21600" y="19664"/>
                </a:lnTo>
                <a:cubicBezTo>
                  <a:pt x="21600" y="13965"/>
                  <a:pt x="21600" y="11114"/>
                  <a:pt x="21111" y="8088"/>
                </a:cubicBezTo>
                <a:cubicBezTo>
                  <a:pt x="20496" y="4776"/>
                  <a:pt x="19164" y="2169"/>
                  <a:pt x="17475" y="964"/>
                </a:cubicBezTo>
                <a:cubicBezTo>
                  <a:pt x="15932" y="4"/>
                  <a:pt x="14479" y="0"/>
                  <a:pt x="11617" y="0"/>
                </a:cubicBezTo>
                <a:lnTo>
                  <a:pt x="10026" y="0"/>
                </a:lnTo>
                <a:lnTo>
                  <a:pt x="9981" y="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1" name="Rounded Rectangle"/>
          <p:cNvSpPr/>
          <p:nvPr/>
        </p:nvSpPr>
        <p:spPr>
          <a:xfrm>
            <a:off x="8831410" y="5756256"/>
            <a:ext cx="2256331" cy="2256331"/>
          </a:xfrm>
          <a:prstGeom prst="roundRect">
            <a:avLst>
              <a:gd name="adj" fmla="val 16886"/>
            </a:avLst>
          </a:prstGeom>
          <a:noFill/>
          <a:ln w="127000" cap="flat">
            <a:solidFill>
              <a:srgbClr val="D56854"/>
            </a:solidFill>
            <a:prstDash val="solid"/>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2" name="Shape"/>
          <p:cNvSpPr/>
          <p:nvPr/>
        </p:nvSpPr>
        <p:spPr>
          <a:xfrm rot="10800000">
            <a:off x="7828456" y="6917708"/>
            <a:ext cx="4300898" cy="2193486"/>
          </a:xfrm>
          <a:custGeom>
            <a:avLst/>
            <a:gdLst/>
            <a:ahLst/>
            <a:cxnLst>
              <a:cxn ang="0">
                <a:pos x="wd2" y="hd2"/>
              </a:cxn>
              <a:cxn ang="5400000">
                <a:pos x="wd2" y="hd2"/>
              </a:cxn>
              <a:cxn ang="10800000">
                <a:pos x="wd2" y="hd2"/>
              </a:cxn>
              <a:cxn ang="16200000">
                <a:pos x="wd2" y="hd2"/>
              </a:cxn>
            </a:cxnLst>
            <a:rect l="0" t="0" r="r" b="b"/>
            <a:pathLst>
              <a:path w="21600" h="21600" extrusionOk="0">
                <a:moveTo>
                  <a:pt x="9981" y="0"/>
                </a:moveTo>
                <a:cubicBezTo>
                  <a:pt x="7109" y="0"/>
                  <a:pt x="5657" y="10"/>
                  <a:pt x="4123" y="964"/>
                </a:cubicBezTo>
                <a:cubicBezTo>
                  <a:pt x="2433" y="2169"/>
                  <a:pt x="1104" y="4776"/>
                  <a:pt x="489" y="8088"/>
                </a:cubicBezTo>
                <a:cubicBezTo>
                  <a:pt x="0" y="11114"/>
                  <a:pt x="0" y="13963"/>
                  <a:pt x="0" y="19575"/>
                </a:cubicBezTo>
                <a:lnTo>
                  <a:pt x="0" y="21600"/>
                </a:lnTo>
                <a:lnTo>
                  <a:pt x="3172" y="21600"/>
                </a:lnTo>
                <a:lnTo>
                  <a:pt x="3172" y="16849"/>
                </a:lnTo>
                <a:cubicBezTo>
                  <a:pt x="3172" y="13802"/>
                  <a:pt x="3172" y="12256"/>
                  <a:pt x="3438" y="10613"/>
                </a:cubicBezTo>
                <a:cubicBezTo>
                  <a:pt x="3772" y="8814"/>
                  <a:pt x="4493" y="7395"/>
                  <a:pt x="5410" y="6741"/>
                </a:cubicBezTo>
                <a:cubicBezTo>
                  <a:pt x="6244" y="6223"/>
                  <a:pt x="7030" y="6223"/>
                  <a:pt x="8591" y="6223"/>
                </a:cubicBezTo>
                <a:lnTo>
                  <a:pt x="8614" y="6223"/>
                </a:lnTo>
                <a:lnTo>
                  <a:pt x="13009" y="6223"/>
                </a:lnTo>
                <a:cubicBezTo>
                  <a:pt x="14563" y="6223"/>
                  <a:pt x="15352" y="6220"/>
                  <a:pt x="16190" y="6741"/>
                </a:cubicBezTo>
                <a:cubicBezTo>
                  <a:pt x="17107" y="7395"/>
                  <a:pt x="17828" y="8815"/>
                  <a:pt x="18162" y="10613"/>
                </a:cubicBezTo>
                <a:cubicBezTo>
                  <a:pt x="18428" y="12256"/>
                  <a:pt x="18428" y="13800"/>
                  <a:pt x="18428" y="16894"/>
                </a:cubicBezTo>
                <a:lnTo>
                  <a:pt x="18428" y="21600"/>
                </a:lnTo>
                <a:lnTo>
                  <a:pt x="21600" y="21600"/>
                </a:lnTo>
                <a:lnTo>
                  <a:pt x="21600" y="19664"/>
                </a:lnTo>
                <a:cubicBezTo>
                  <a:pt x="21600" y="13965"/>
                  <a:pt x="21600" y="11114"/>
                  <a:pt x="21111" y="8088"/>
                </a:cubicBezTo>
                <a:cubicBezTo>
                  <a:pt x="20496" y="4776"/>
                  <a:pt x="19164" y="2169"/>
                  <a:pt x="17475" y="964"/>
                </a:cubicBezTo>
                <a:cubicBezTo>
                  <a:pt x="15932" y="4"/>
                  <a:pt x="14479" y="0"/>
                  <a:pt x="11617" y="0"/>
                </a:cubicBezTo>
                <a:lnTo>
                  <a:pt x="10026" y="0"/>
                </a:lnTo>
                <a:lnTo>
                  <a:pt x="9981" y="0"/>
                </a:ln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3" name="Rounded Rectangle"/>
          <p:cNvSpPr/>
          <p:nvPr/>
        </p:nvSpPr>
        <p:spPr>
          <a:xfrm>
            <a:off x="12516991" y="5756256"/>
            <a:ext cx="2256331" cy="2256331"/>
          </a:xfrm>
          <a:prstGeom prst="roundRect">
            <a:avLst>
              <a:gd name="adj" fmla="val 16886"/>
            </a:avLst>
          </a:prstGeom>
          <a:noFill/>
          <a:ln w="127000" cap="flat">
            <a:solidFill>
              <a:srgbClr val="3E4D61"/>
            </a:solidFill>
            <a:prstDash val="solid"/>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4" name="Shape"/>
          <p:cNvSpPr/>
          <p:nvPr/>
        </p:nvSpPr>
        <p:spPr>
          <a:xfrm>
            <a:off x="11494838" y="4733699"/>
            <a:ext cx="4300898" cy="2193485"/>
          </a:xfrm>
          <a:custGeom>
            <a:avLst/>
            <a:gdLst/>
            <a:ahLst/>
            <a:cxnLst>
              <a:cxn ang="0">
                <a:pos x="wd2" y="hd2"/>
              </a:cxn>
              <a:cxn ang="5400000">
                <a:pos x="wd2" y="hd2"/>
              </a:cxn>
              <a:cxn ang="10800000">
                <a:pos x="wd2" y="hd2"/>
              </a:cxn>
              <a:cxn ang="16200000">
                <a:pos x="wd2" y="hd2"/>
              </a:cxn>
            </a:cxnLst>
            <a:rect l="0" t="0" r="r" b="b"/>
            <a:pathLst>
              <a:path w="21600" h="21600" extrusionOk="0">
                <a:moveTo>
                  <a:pt x="9981" y="0"/>
                </a:moveTo>
                <a:cubicBezTo>
                  <a:pt x="7109" y="0"/>
                  <a:pt x="5657" y="10"/>
                  <a:pt x="4123" y="964"/>
                </a:cubicBezTo>
                <a:cubicBezTo>
                  <a:pt x="2433" y="2169"/>
                  <a:pt x="1104" y="4776"/>
                  <a:pt x="489" y="8088"/>
                </a:cubicBezTo>
                <a:cubicBezTo>
                  <a:pt x="0" y="11114"/>
                  <a:pt x="0" y="13963"/>
                  <a:pt x="0" y="19575"/>
                </a:cubicBezTo>
                <a:lnTo>
                  <a:pt x="0" y="21600"/>
                </a:lnTo>
                <a:lnTo>
                  <a:pt x="3172" y="21600"/>
                </a:lnTo>
                <a:lnTo>
                  <a:pt x="3172" y="16849"/>
                </a:lnTo>
                <a:cubicBezTo>
                  <a:pt x="3172" y="13802"/>
                  <a:pt x="3172" y="12256"/>
                  <a:pt x="3438" y="10613"/>
                </a:cubicBezTo>
                <a:cubicBezTo>
                  <a:pt x="3772" y="8814"/>
                  <a:pt x="4493" y="7395"/>
                  <a:pt x="5410" y="6741"/>
                </a:cubicBezTo>
                <a:cubicBezTo>
                  <a:pt x="6244" y="6223"/>
                  <a:pt x="7030" y="6223"/>
                  <a:pt x="8591" y="6223"/>
                </a:cubicBezTo>
                <a:lnTo>
                  <a:pt x="8614" y="6223"/>
                </a:lnTo>
                <a:lnTo>
                  <a:pt x="13009" y="6223"/>
                </a:lnTo>
                <a:cubicBezTo>
                  <a:pt x="14563" y="6223"/>
                  <a:pt x="15352" y="6220"/>
                  <a:pt x="16190" y="6741"/>
                </a:cubicBezTo>
                <a:cubicBezTo>
                  <a:pt x="17107" y="7395"/>
                  <a:pt x="17828" y="8815"/>
                  <a:pt x="18162" y="10613"/>
                </a:cubicBezTo>
                <a:cubicBezTo>
                  <a:pt x="18428" y="12256"/>
                  <a:pt x="18428" y="13800"/>
                  <a:pt x="18428" y="16894"/>
                </a:cubicBezTo>
                <a:lnTo>
                  <a:pt x="18428" y="21600"/>
                </a:lnTo>
                <a:lnTo>
                  <a:pt x="21600" y="21600"/>
                </a:lnTo>
                <a:lnTo>
                  <a:pt x="21600" y="19664"/>
                </a:lnTo>
                <a:cubicBezTo>
                  <a:pt x="21600" y="13965"/>
                  <a:pt x="21600" y="11114"/>
                  <a:pt x="21111" y="8088"/>
                </a:cubicBezTo>
                <a:cubicBezTo>
                  <a:pt x="20496" y="4776"/>
                  <a:pt x="19164" y="2169"/>
                  <a:pt x="17475" y="964"/>
                </a:cubicBezTo>
                <a:cubicBezTo>
                  <a:pt x="15932" y="4"/>
                  <a:pt x="14479" y="0"/>
                  <a:pt x="11617" y="0"/>
                </a:cubicBezTo>
                <a:lnTo>
                  <a:pt x="10026" y="0"/>
                </a:lnTo>
                <a:lnTo>
                  <a:pt x="9981" y="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5" name="Rounded Rectangle"/>
          <p:cNvSpPr/>
          <p:nvPr/>
        </p:nvSpPr>
        <p:spPr>
          <a:xfrm>
            <a:off x="16169423" y="5756256"/>
            <a:ext cx="2256331" cy="2256331"/>
          </a:xfrm>
          <a:prstGeom prst="roundRect">
            <a:avLst>
              <a:gd name="adj" fmla="val 16886"/>
            </a:avLst>
          </a:prstGeom>
          <a:noFill/>
          <a:ln w="127000" cap="flat">
            <a:solidFill>
              <a:srgbClr val="4B90C2"/>
            </a:solidFill>
            <a:prstDash val="solid"/>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6" name="Shape"/>
          <p:cNvSpPr/>
          <p:nvPr/>
        </p:nvSpPr>
        <p:spPr>
          <a:xfrm rot="10800000">
            <a:off x="15166469" y="6917708"/>
            <a:ext cx="4300897" cy="2193486"/>
          </a:xfrm>
          <a:custGeom>
            <a:avLst/>
            <a:gdLst/>
            <a:ahLst/>
            <a:cxnLst>
              <a:cxn ang="0">
                <a:pos x="wd2" y="hd2"/>
              </a:cxn>
              <a:cxn ang="5400000">
                <a:pos x="wd2" y="hd2"/>
              </a:cxn>
              <a:cxn ang="10800000">
                <a:pos x="wd2" y="hd2"/>
              </a:cxn>
              <a:cxn ang="16200000">
                <a:pos x="wd2" y="hd2"/>
              </a:cxn>
            </a:cxnLst>
            <a:rect l="0" t="0" r="r" b="b"/>
            <a:pathLst>
              <a:path w="21600" h="21600" extrusionOk="0">
                <a:moveTo>
                  <a:pt x="9981" y="0"/>
                </a:moveTo>
                <a:cubicBezTo>
                  <a:pt x="7109" y="0"/>
                  <a:pt x="5657" y="10"/>
                  <a:pt x="4123" y="964"/>
                </a:cubicBezTo>
                <a:cubicBezTo>
                  <a:pt x="2433" y="2169"/>
                  <a:pt x="1104" y="4776"/>
                  <a:pt x="489" y="8088"/>
                </a:cubicBezTo>
                <a:cubicBezTo>
                  <a:pt x="0" y="11114"/>
                  <a:pt x="0" y="13963"/>
                  <a:pt x="0" y="19575"/>
                </a:cubicBezTo>
                <a:lnTo>
                  <a:pt x="0" y="21600"/>
                </a:lnTo>
                <a:lnTo>
                  <a:pt x="3172" y="21600"/>
                </a:lnTo>
                <a:lnTo>
                  <a:pt x="3172" y="16849"/>
                </a:lnTo>
                <a:cubicBezTo>
                  <a:pt x="3172" y="13802"/>
                  <a:pt x="3172" y="12256"/>
                  <a:pt x="3438" y="10613"/>
                </a:cubicBezTo>
                <a:cubicBezTo>
                  <a:pt x="3772" y="8814"/>
                  <a:pt x="4493" y="7395"/>
                  <a:pt x="5410" y="6741"/>
                </a:cubicBezTo>
                <a:cubicBezTo>
                  <a:pt x="6244" y="6223"/>
                  <a:pt x="7030" y="6223"/>
                  <a:pt x="8591" y="6223"/>
                </a:cubicBezTo>
                <a:lnTo>
                  <a:pt x="8614" y="6223"/>
                </a:lnTo>
                <a:lnTo>
                  <a:pt x="13009" y="6223"/>
                </a:lnTo>
                <a:cubicBezTo>
                  <a:pt x="14563" y="6223"/>
                  <a:pt x="15352" y="6220"/>
                  <a:pt x="16190" y="6741"/>
                </a:cubicBezTo>
                <a:cubicBezTo>
                  <a:pt x="17107" y="7395"/>
                  <a:pt x="17828" y="8815"/>
                  <a:pt x="18162" y="10613"/>
                </a:cubicBezTo>
                <a:cubicBezTo>
                  <a:pt x="18428" y="12256"/>
                  <a:pt x="18428" y="13800"/>
                  <a:pt x="18428" y="16894"/>
                </a:cubicBezTo>
                <a:lnTo>
                  <a:pt x="18428" y="21600"/>
                </a:lnTo>
                <a:lnTo>
                  <a:pt x="21600" y="21600"/>
                </a:lnTo>
                <a:lnTo>
                  <a:pt x="21600" y="19664"/>
                </a:lnTo>
                <a:cubicBezTo>
                  <a:pt x="21600" y="13965"/>
                  <a:pt x="21600" y="11114"/>
                  <a:pt x="21111" y="8088"/>
                </a:cubicBezTo>
                <a:cubicBezTo>
                  <a:pt x="20496" y="4776"/>
                  <a:pt x="19164" y="2169"/>
                  <a:pt x="17475" y="964"/>
                </a:cubicBezTo>
                <a:cubicBezTo>
                  <a:pt x="15932" y="4"/>
                  <a:pt x="14479" y="0"/>
                  <a:pt x="11617" y="0"/>
                </a:cubicBezTo>
                <a:lnTo>
                  <a:pt x="10026" y="0"/>
                </a:lnTo>
                <a:lnTo>
                  <a:pt x="9981" y="0"/>
                </a:ln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09" name="Triangle"/>
          <p:cNvSpPr/>
          <p:nvPr/>
        </p:nvSpPr>
        <p:spPr>
          <a:xfrm rot="10800000">
            <a:off x="7639945" y="6819885"/>
            <a:ext cx="1017802" cy="10178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10" name="Triangle"/>
          <p:cNvSpPr/>
          <p:nvPr/>
        </p:nvSpPr>
        <p:spPr>
          <a:xfrm rot="10800000">
            <a:off x="14972535" y="6819885"/>
            <a:ext cx="1017802" cy="10178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3E4D61"/>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12" name="Triangle"/>
          <p:cNvSpPr/>
          <p:nvPr/>
        </p:nvSpPr>
        <p:spPr>
          <a:xfrm>
            <a:off x="11306238" y="6161978"/>
            <a:ext cx="1017803" cy="101780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D56854"/>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13" name="Triangle"/>
          <p:cNvSpPr/>
          <p:nvPr/>
        </p:nvSpPr>
        <p:spPr>
          <a:xfrm>
            <a:off x="18638829" y="6161978"/>
            <a:ext cx="1017802" cy="101780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4B90C2"/>
          </a:solidFill>
          <a:ln w="12700" cap="flat">
            <a:noFill/>
            <a:miter lim="400000"/>
          </a:ln>
          <a:effectLst/>
        </p:spPr>
        <p:txBody>
          <a:bodyPr wrap="square" lIns="50800" tIns="50800" rIns="50800" bIns="50800" numCol="1" anchor="ctr">
            <a:noAutofit/>
          </a:bodyPr>
          <a:lstStyle/>
          <a:p>
            <a:pPr algn="ctr">
              <a:lnSpc>
                <a:spcPct val="100000"/>
              </a:lnSpc>
              <a:defRPr sz="3200" baseline="0">
                <a:solidFill>
                  <a:srgbClr val="FFFFFF"/>
                </a:solidFill>
                <a:latin typeface="Helvetica Light"/>
                <a:ea typeface="Helvetica Light"/>
                <a:cs typeface="Helvetica Light"/>
                <a:sym typeface="Helvetica Light"/>
              </a:defRPr>
            </a:pPr>
            <a:endParaRPr/>
          </a:p>
        </p:txBody>
      </p:sp>
      <p:sp>
        <p:nvSpPr>
          <p:cNvPr id="319" name="JAN"/>
          <p:cNvSpPr/>
          <p:nvPr/>
        </p:nvSpPr>
        <p:spPr>
          <a:xfrm>
            <a:off x="5494178" y="6928812"/>
            <a:ext cx="1666213" cy="747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defRPr sz="3600" baseline="33333">
                <a:solidFill>
                  <a:srgbClr val="717981"/>
                </a:solidFill>
                <a:latin typeface="Roboto Medium"/>
                <a:ea typeface="Roboto Medium"/>
                <a:cs typeface="Roboto Medium"/>
                <a:sym typeface="Roboto Medium"/>
              </a:defRPr>
            </a:lvl1pPr>
          </a:lstStyle>
          <a:p>
            <a:r>
              <a:rPr lang="ru-RU" sz="8800" b="1" dirty="0">
                <a:solidFill>
                  <a:srgbClr val="002060"/>
                </a:solidFill>
              </a:rPr>
              <a:t>1</a:t>
            </a:r>
            <a:endParaRPr sz="8800" b="1" dirty="0">
              <a:solidFill>
                <a:srgbClr val="002060"/>
              </a:solidFill>
            </a:endParaRPr>
          </a:p>
        </p:txBody>
      </p:sp>
      <p:sp>
        <p:nvSpPr>
          <p:cNvPr id="324" name="Lorem ipsum dolor sit amet, consectetuer adipiscing elit, sed diam nonummy nibh euismod tincidunt ut laoreet"/>
          <p:cNvSpPr/>
          <p:nvPr/>
        </p:nvSpPr>
        <p:spPr>
          <a:xfrm>
            <a:off x="7679547" y="1818487"/>
            <a:ext cx="4837444" cy="23185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stStyle>
          <a:p>
            <a:pPr>
              <a:lnSpc>
                <a:spcPct val="100000"/>
              </a:lnSpc>
            </a:pPr>
            <a:r>
              <a:rPr lang="ru-RU" sz="7200" b="1" dirty="0">
                <a:solidFill>
                  <a:schemeClr val="accent5">
                    <a:lumMod val="75000"/>
                  </a:schemeClr>
                </a:solidFill>
              </a:rPr>
              <a:t>Поисково-исследовательский</a:t>
            </a:r>
            <a:r>
              <a:rPr lang="ru-RU" dirty="0">
                <a:solidFill>
                  <a:schemeClr val="accent5">
                    <a:lumMod val="75000"/>
                  </a:schemeClr>
                </a:solidFill>
              </a:rPr>
              <a:t> </a:t>
            </a:r>
            <a:endParaRPr sz="4000" dirty="0">
              <a:solidFill>
                <a:schemeClr val="accent5">
                  <a:lumMod val="75000"/>
                </a:schemeClr>
              </a:solidFill>
            </a:endParaRPr>
          </a:p>
        </p:txBody>
      </p:sp>
      <p:sp>
        <p:nvSpPr>
          <p:cNvPr id="325" name="Line"/>
          <p:cNvSpPr/>
          <p:nvPr/>
        </p:nvSpPr>
        <p:spPr>
          <a:xfrm flipV="1">
            <a:off x="9983593" y="4505516"/>
            <a:ext cx="1" cy="983476"/>
          </a:xfrm>
          <a:prstGeom prst="line">
            <a:avLst/>
          </a:prstGeom>
          <a:noFill/>
          <a:ln w="25400" cap="flat">
            <a:solidFill>
              <a:srgbClr val="C1C4C7"/>
            </a:solidFill>
            <a:prstDash val="solid"/>
            <a:miter lim="400000"/>
          </a:ln>
          <a:effectLst/>
        </p:spPr>
        <p:txBody>
          <a:bodyPr wrap="square" lIns="0" tIns="0" rIns="0" bIns="0" numCol="1" anchor="ctr">
            <a:noAutofit/>
          </a:bodyPr>
          <a:lstStyle/>
          <a:p>
            <a:pPr defTabSz="457200">
              <a:lnSpc>
                <a:spcPct val="100000"/>
              </a:lnSpc>
              <a:defRPr sz="1200" baseline="0">
                <a:solidFill>
                  <a:srgbClr val="000000"/>
                </a:solidFill>
                <a:latin typeface="Helvetica"/>
                <a:ea typeface="Helvetica"/>
                <a:cs typeface="Helvetica"/>
                <a:sym typeface="Helvetica"/>
              </a:defRPr>
            </a:pPr>
            <a:endParaRPr/>
          </a:p>
        </p:txBody>
      </p:sp>
      <p:sp>
        <p:nvSpPr>
          <p:cNvPr id="326" name="Line"/>
          <p:cNvSpPr/>
          <p:nvPr/>
        </p:nvSpPr>
        <p:spPr>
          <a:xfrm flipV="1">
            <a:off x="17325503" y="4505516"/>
            <a:ext cx="1" cy="983476"/>
          </a:xfrm>
          <a:prstGeom prst="line">
            <a:avLst/>
          </a:prstGeom>
          <a:noFill/>
          <a:ln w="25400" cap="flat">
            <a:solidFill>
              <a:srgbClr val="C1C4C7"/>
            </a:solidFill>
            <a:prstDash val="solid"/>
            <a:miter lim="400000"/>
          </a:ln>
          <a:effectLst/>
        </p:spPr>
        <p:txBody>
          <a:bodyPr wrap="square" lIns="0" tIns="0" rIns="0" bIns="0" numCol="1" anchor="ctr">
            <a:noAutofit/>
          </a:bodyPr>
          <a:lstStyle/>
          <a:p>
            <a:pPr defTabSz="457200">
              <a:lnSpc>
                <a:spcPct val="100000"/>
              </a:lnSpc>
              <a:defRPr sz="1200" baseline="0">
                <a:solidFill>
                  <a:srgbClr val="000000"/>
                </a:solidFill>
                <a:latin typeface="Helvetica"/>
                <a:ea typeface="Helvetica"/>
                <a:cs typeface="Helvetica"/>
                <a:sym typeface="Helvetica"/>
              </a:defRPr>
            </a:pPr>
            <a:endParaRPr/>
          </a:p>
        </p:txBody>
      </p:sp>
      <p:sp>
        <p:nvSpPr>
          <p:cNvPr id="327" name="Line"/>
          <p:cNvSpPr/>
          <p:nvPr/>
        </p:nvSpPr>
        <p:spPr>
          <a:xfrm flipV="1">
            <a:off x="6312638" y="8262266"/>
            <a:ext cx="1" cy="983476"/>
          </a:xfrm>
          <a:prstGeom prst="line">
            <a:avLst/>
          </a:prstGeom>
          <a:noFill/>
          <a:ln w="25400" cap="flat">
            <a:solidFill>
              <a:srgbClr val="C1C4C7"/>
            </a:solidFill>
            <a:prstDash val="solid"/>
            <a:miter lim="400000"/>
          </a:ln>
          <a:effectLst/>
        </p:spPr>
        <p:txBody>
          <a:bodyPr wrap="square" lIns="0" tIns="0" rIns="0" bIns="0" numCol="1" anchor="ctr">
            <a:noAutofit/>
          </a:bodyPr>
          <a:lstStyle/>
          <a:p>
            <a:pPr defTabSz="457200">
              <a:lnSpc>
                <a:spcPct val="100000"/>
              </a:lnSpc>
              <a:defRPr sz="1200" baseline="0">
                <a:solidFill>
                  <a:srgbClr val="000000"/>
                </a:solidFill>
                <a:latin typeface="Helvetica"/>
                <a:ea typeface="Helvetica"/>
                <a:cs typeface="Helvetica"/>
                <a:sym typeface="Helvetica"/>
              </a:defRPr>
            </a:pPr>
            <a:endParaRPr/>
          </a:p>
        </p:txBody>
      </p:sp>
      <p:sp>
        <p:nvSpPr>
          <p:cNvPr id="328" name="Line"/>
          <p:cNvSpPr/>
          <p:nvPr/>
        </p:nvSpPr>
        <p:spPr>
          <a:xfrm flipV="1">
            <a:off x="13720826" y="8262266"/>
            <a:ext cx="1" cy="983476"/>
          </a:xfrm>
          <a:prstGeom prst="line">
            <a:avLst/>
          </a:prstGeom>
          <a:noFill/>
          <a:ln w="25400" cap="flat">
            <a:solidFill>
              <a:srgbClr val="C1C4C7"/>
            </a:solidFill>
            <a:prstDash val="solid"/>
            <a:miter lim="400000"/>
          </a:ln>
          <a:effectLst/>
        </p:spPr>
        <p:txBody>
          <a:bodyPr wrap="square" lIns="0" tIns="0" rIns="0" bIns="0" numCol="1" anchor="ctr">
            <a:noAutofit/>
          </a:bodyPr>
          <a:lstStyle/>
          <a:p>
            <a:pPr defTabSz="457200">
              <a:lnSpc>
                <a:spcPct val="100000"/>
              </a:lnSpc>
              <a:defRPr sz="1200" baseline="0">
                <a:solidFill>
                  <a:srgbClr val="000000"/>
                </a:solidFill>
                <a:latin typeface="Helvetica"/>
                <a:ea typeface="Helvetica"/>
                <a:cs typeface="Helvetica"/>
                <a:sym typeface="Helvetica"/>
              </a:defRPr>
            </a:pPr>
            <a:endParaRPr/>
          </a:p>
        </p:txBody>
      </p:sp>
      <p:sp>
        <p:nvSpPr>
          <p:cNvPr id="330" name="Lorem ipsum dolor sit amet, consectetuer adipiscing elit, sed diam nonummy nibh euismod tincidunt ut laoreet"/>
          <p:cNvSpPr/>
          <p:nvPr/>
        </p:nvSpPr>
        <p:spPr>
          <a:xfrm>
            <a:off x="15053656" y="1913027"/>
            <a:ext cx="5590679" cy="15799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stStyle>
          <a:p>
            <a:pPr>
              <a:lnSpc>
                <a:spcPct val="100000"/>
              </a:lnSpc>
            </a:pPr>
            <a:r>
              <a:rPr lang="ru-RU" sz="7200" b="1" dirty="0">
                <a:solidFill>
                  <a:schemeClr val="accent1">
                    <a:lumMod val="75000"/>
                  </a:schemeClr>
                </a:solidFill>
              </a:rPr>
              <a:t>Информационно-</a:t>
            </a:r>
            <a:r>
              <a:rPr lang="ru-RU" sz="7200" b="1" dirty="0" err="1">
                <a:solidFill>
                  <a:schemeClr val="accent1">
                    <a:lumMod val="75000"/>
                  </a:schemeClr>
                </a:solidFill>
              </a:rPr>
              <a:t>презентативный</a:t>
            </a:r>
            <a:r>
              <a:rPr lang="ru-RU" dirty="0"/>
              <a:t> </a:t>
            </a:r>
            <a:endParaRPr sz="4000" dirty="0"/>
          </a:p>
        </p:txBody>
      </p:sp>
      <p:sp>
        <p:nvSpPr>
          <p:cNvPr id="331" name="Lorem ipsum dolor sit amet, consectetuer adipiscing elit, sed diam nonummy nibh euismod tincidunt ut laoreet"/>
          <p:cNvSpPr/>
          <p:nvPr/>
        </p:nvSpPr>
        <p:spPr>
          <a:xfrm>
            <a:off x="2461847" y="9848076"/>
            <a:ext cx="6149347" cy="8412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stStyle>
          <a:p>
            <a:pPr>
              <a:lnSpc>
                <a:spcPct val="100000"/>
              </a:lnSpc>
            </a:pPr>
            <a:r>
              <a:rPr lang="ru-RU" sz="7200" b="1" dirty="0">
                <a:solidFill>
                  <a:srgbClr val="002060"/>
                </a:solidFill>
              </a:rPr>
              <a:t>Подготовительный</a:t>
            </a:r>
            <a:endParaRPr sz="7200" b="1" dirty="0">
              <a:solidFill>
                <a:srgbClr val="002060"/>
              </a:solidFill>
            </a:endParaRPr>
          </a:p>
        </p:txBody>
      </p:sp>
      <p:sp>
        <p:nvSpPr>
          <p:cNvPr id="332" name="Lorem ipsum dolor sit amet, consectetuer adipiscing elit, sed diam nonummy nibh euismod tincidunt ut laoreet"/>
          <p:cNvSpPr/>
          <p:nvPr/>
        </p:nvSpPr>
        <p:spPr>
          <a:xfrm>
            <a:off x="10629325" y="10385266"/>
            <a:ext cx="6721790" cy="15799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lstStyle>
          <a:p>
            <a:pPr>
              <a:lnSpc>
                <a:spcPct val="100000"/>
              </a:lnSpc>
            </a:pPr>
            <a:r>
              <a:rPr lang="ru-RU" sz="7200" b="1" dirty="0">
                <a:solidFill>
                  <a:srgbClr val="002060"/>
                </a:solidFill>
              </a:rPr>
              <a:t>Отчётно-оформительский </a:t>
            </a:r>
            <a:endParaRPr sz="7200" b="1" dirty="0">
              <a:solidFill>
                <a:srgbClr val="002060"/>
              </a:solidFill>
            </a:endParaRPr>
          </a:p>
        </p:txBody>
      </p:sp>
      <p:sp>
        <p:nvSpPr>
          <p:cNvPr id="40" name="Text information page">
            <a:extLst>
              <a:ext uri="{FF2B5EF4-FFF2-40B4-BE49-F238E27FC236}">
                <a16:creationId xmlns:a16="http://schemas.microsoft.com/office/drawing/2014/main" id="{64D48E5D-862C-4C17-994D-A640DE38716F}"/>
              </a:ext>
            </a:extLst>
          </p:cNvPr>
          <p:cNvSpPr txBox="1">
            <a:spLocks noGrp="1"/>
          </p:cNvSpPr>
          <p:nvPr>
            <p:ph type="title"/>
          </p:nvPr>
        </p:nvSpPr>
        <p:spPr>
          <a:xfrm>
            <a:off x="1051042" y="254620"/>
            <a:ext cx="10036699" cy="1992898"/>
          </a:xfrm>
          <a:prstGeom prst="rect">
            <a:avLst/>
          </a:prstGeom>
        </p:spPr>
        <p:txBody>
          <a:bodyPr>
            <a:normAutofit fontScale="90000"/>
          </a:bodyPr>
          <a:lstStyle/>
          <a:p>
            <a:r>
              <a:rPr lang="ru-RU" b="1" dirty="0">
                <a:solidFill>
                  <a:srgbClr val="0070C0"/>
                </a:solidFill>
              </a:rPr>
              <a:t>Этапы проведения проекта</a:t>
            </a:r>
            <a:endParaRPr b="1" dirty="0">
              <a:solidFill>
                <a:srgbClr val="0070C0"/>
              </a:solidFill>
            </a:endParaRPr>
          </a:p>
        </p:txBody>
      </p:sp>
      <p:sp>
        <p:nvSpPr>
          <p:cNvPr id="32" name="3">
            <a:extLst>
              <a:ext uri="{FF2B5EF4-FFF2-40B4-BE49-F238E27FC236}">
                <a16:creationId xmlns:a16="http://schemas.microsoft.com/office/drawing/2014/main" id="{0B00898A-A0F5-481E-B382-1C704ED351EA}"/>
              </a:ext>
            </a:extLst>
          </p:cNvPr>
          <p:cNvSpPr/>
          <p:nvPr/>
        </p:nvSpPr>
        <p:spPr>
          <a:xfrm>
            <a:off x="9137788" y="6845088"/>
            <a:ext cx="1666212" cy="6890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defRPr sz="5000" baseline="23999">
                <a:solidFill>
                  <a:srgbClr val="717981"/>
                </a:solidFill>
                <a:latin typeface="Roboto Bold"/>
                <a:ea typeface="Roboto Bold"/>
                <a:cs typeface="Roboto Bold"/>
                <a:sym typeface="Roboto Bold"/>
              </a:defRPr>
            </a:lvl1pPr>
          </a:lstStyle>
          <a:p>
            <a:r>
              <a:rPr lang="ru-RU" sz="8000" b="1" dirty="0">
                <a:solidFill>
                  <a:schemeClr val="accent5">
                    <a:lumMod val="75000"/>
                  </a:schemeClr>
                </a:solidFill>
              </a:rPr>
              <a:t>2</a:t>
            </a:r>
            <a:endParaRPr sz="8000" b="1" dirty="0">
              <a:solidFill>
                <a:schemeClr val="accent5">
                  <a:lumMod val="75000"/>
                </a:schemeClr>
              </a:solidFill>
            </a:endParaRPr>
          </a:p>
        </p:txBody>
      </p:sp>
      <p:sp>
        <p:nvSpPr>
          <p:cNvPr id="34" name="JAN">
            <a:extLst>
              <a:ext uri="{FF2B5EF4-FFF2-40B4-BE49-F238E27FC236}">
                <a16:creationId xmlns:a16="http://schemas.microsoft.com/office/drawing/2014/main" id="{9E12548C-87C1-43BA-839F-EFEF3A6A1876}"/>
              </a:ext>
            </a:extLst>
          </p:cNvPr>
          <p:cNvSpPr/>
          <p:nvPr/>
        </p:nvSpPr>
        <p:spPr>
          <a:xfrm>
            <a:off x="12887720" y="6987643"/>
            <a:ext cx="1666213" cy="747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defRPr sz="3600" baseline="33333">
                <a:solidFill>
                  <a:srgbClr val="717981"/>
                </a:solidFill>
                <a:latin typeface="Roboto Medium"/>
                <a:ea typeface="Roboto Medium"/>
                <a:cs typeface="Roboto Medium"/>
                <a:sym typeface="Roboto Medium"/>
              </a:defRPr>
            </a:lvl1pPr>
          </a:lstStyle>
          <a:p>
            <a:r>
              <a:rPr lang="ru-RU" sz="8800" b="1" dirty="0">
                <a:solidFill>
                  <a:srgbClr val="002060"/>
                </a:solidFill>
              </a:rPr>
              <a:t>3</a:t>
            </a:r>
            <a:endParaRPr sz="8800" b="1" dirty="0">
              <a:solidFill>
                <a:srgbClr val="002060"/>
              </a:solidFill>
            </a:endParaRPr>
          </a:p>
        </p:txBody>
      </p:sp>
      <p:sp>
        <p:nvSpPr>
          <p:cNvPr id="35" name="JAN">
            <a:extLst>
              <a:ext uri="{FF2B5EF4-FFF2-40B4-BE49-F238E27FC236}">
                <a16:creationId xmlns:a16="http://schemas.microsoft.com/office/drawing/2014/main" id="{6F340FC8-412C-4AAE-AB4F-C1CA1DDF872A}"/>
              </a:ext>
            </a:extLst>
          </p:cNvPr>
          <p:cNvSpPr/>
          <p:nvPr/>
        </p:nvSpPr>
        <p:spPr>
          <a:xfrm>
            <a:off x="16447241" y="7025152"/>
            <a:ext cx="1666213" cy="747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ctr">
              <a:defRPr sz="3600" baseline="33333">
                <a:solidFill>
                  <a:srgbClr val="717981"/>
                </a:solidFill>
                <a:latin typeface="Roboto Medium"/>
                <a:ea typeface="Roboto Medium"/>
                <a:cs typeface="Roboto Medium"/>
                <a:sym typeface="Roboto Medium"/>
              </a:defRPr>
            </a:lvl1pPr>
          </a:lstStyle>
          <a:p>
            <a:r>
              <a:rPr lang="ru-RU" sz="8800" b="1" dirty="0">
                <a:solidFill>
                  <a:srgbClr val="002060"/>
                </a:solidFill>
              </a:rPr>
              <a:t>4</a:t>
            </a:r>
            <a:endParaRPr sz="8800" b="1" dirty="0">
              <a:solidFill>
                <a:srgbClr val="002060"/>
              </a:solidFill>
            </a:endParaRPr>
          </a:p>
        </p:txBody>
      </p:sp>
    </p:spTree>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graphicFrame>
        <p:nvGraphicFramePr>
          <p:cNvPr id="8" name="Таблица 7">
            <a:extLst>
              <a:ext uri="{FF2B5EF4-FFF2-40B4-BE49-F238E27FC236}">
                <a16:creationId xmlns:a16="http://schemas.microsoft.com/office/drawing/2014/main" id="{509883C6-F4A5-4E27-9C77-97BF29BC9EB0}"/>
              </a:ext>
            </a:extLst>
          </p:cNvPr>
          <p:cNvGraphicFramePr>
            <a:graphicFrameLocks noGrp="1"/>
          </p:cNvGraphicFramePr>
          <p:nvPr>
            <p:extLst>
              <p:ext uri="{D42A27DB-BD31-4B8C-83A1-F6EECF244321}">
                <p14:modId xmlns:p14="http://schemas.microsoft.com/office/powerpoint/2010/main" val="1847256074"/>
              </p:ext>
            </p:extLst>
          </p:nvPr>
        </p:nvGraphicFramePr>
        <p:xfrm>
          <a:off x="2203938" y="2119292"/>
          <a:ext cx="19496901" cy="10412888"/>
        </p:xfrm>
        <a:graphic>
          <a:graphicData uri="http://schemas.openxmlformats.org/drawingml/2006/table">
            <a:tbl>
              <a:tblPr firstRow="1" firstCol="1" bandRow="1" bandCol="1">
                <a:tableStyleId>{3C2FFA5D-87B4-456A-9821-1D502468CF0F}</a:tableStyleId>
              </a:tblPr>
              <a:tblGrid>
                <a:gridCol w="9467630">
                  <a:extLst>
                    <a:ext uri="{9D8B030D-6E8A-4147-A177-3AD203B41FA5}">
                      <a16:colId xmlns:a16="http://schemas.microsoft.com/office/drawing/2014/main" val="2015108514"/>
                    </a:ext>
                  </a:extLst>
                </a:gridCol>
                <a:gridCol w="10029271">
                  <a:extLst>
                    <a:ext uri="{9D8B030D-6E8A-4147-A177-3AD203B41FA5}">
                      <a16:colId xmlns:a16="http://schemas.microsoft.com/office/drawing/2014/main" val="4154608801"/>
                    </a:ext>
                  </a:extLst>
                </a:gridCol>
              </a:tblGrid>
              <a:tr h="2346389">
                <a:tc>
                  <a:txBody>
                    <a:bodyPr/>
                    <a:lstStyle/>
                    <a:p>
                      <a:pPr algn="l">
                        <a:lnSpc>
                          <a:spcPct val="107000"/>
                        </a:lnSpc>
                        <a:spcAft>
                          <a:spcPts val="0"/>
                        </a:spcAft>
                      </a:pPr>
                      <a:r>
                        <a:rPr lang="ru-RU" sz="4400" dirty="0">
                          <a:solidFill>
                            <a:srgbClr val="FFFF00"/>
                          </a:solidFill>
                          <a:effectLst/>
                        </a:rPr>
                        <a:t>1. По характеру доминирующей деятельности</a:t>
                      </a:r>
                      <a:endParaRPr lang="ru-RU" sz="4400" dirty="0">
                        <a:solidFill>
                          <a:srgbClr val="FFFF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ru-RU" sz="4400" b="0" dirty="0">
                          <a:solidFill>
                            <a:srgbClr val="FFFF00"/>
                          </a:solidFill>
                          <a:effectLst/>
                        </a:rPr>
                        <a:t>Информационный, исследовательский,</a:t>
                      </a:r>
                    </a:p>
                    <a:p>
                      <a:pPr algn="l">
                        <a:lnSpc>
                          <a:spcPct val="107000"/>
                        </a:lnSpc>
                        <a:spcAft>
                          <a:spcPts val="0"/>
                        </a:spcAft>
                      </a:pPr>
                      <a:r>
                        <a:rPr lang="ru-RU" sz="4400" b="0" dirty="0">
                          <a:solidFill>
                            <a:srgbClr val="FFFF00"/>
                          </a:solidFill>
                          <a:effectLst/>
                        </a:rPr>
                        <a:t>практико-ориентированный</a:t>
                      </a:r>
                      <a:endParaRPr lang="ru-RU" sz="4400" b="0" dirty="0">
                        <a:solidFill>
                          <a:srgbClr val="FFFF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61990074"/>
                  </a:ext>
                </a:extLst>
              </a:tr>
              <a:tr h="1916723">
                <a:tc>
                  <a:txBody>
                    <a:bodyPr/>
                    <a:lstStyle/>
                    <a:p>
                      <a:pPr algn="l">
                        <a:lnSpc>
                          <a:spcPct val="107000"/>
                        </a:lnSpc>
                        <a:spcAft>
                          <a:spcPts val="0"/>
                        </a:spcAft>
                      </a:pPr>
                      <a:r>
                        <a:rPr lang="ru-RU" sz="4400" dirty="0">
                          <a:solidFill>
                            <a:srgbClr val="FFFFFF"/>
                          </a:solidFill>
                          <a:effectLst/>
                        </a:rPr>
                        <a:t>2. По предметно-содержательной области</a:t>
                      </a:r>
                      <a:endParaRPr lang="ru-RU" sz="4400"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ru-RU" sz="4400" dirty="0">
                          <a:solidFill>
                            <a:srgbClr val="FFFFFF"/>
                          </a:solidFill>
                          <a:effectLst/>
                        </a:rPr>
                        <a:t>Межпредметный</a:t>
                      </a:r>
                      <a:endParaRPr lang="ru-RU" sz="4400"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269078"/>
                  </a:ext>
                </a:extLst>
              </a:tr>
              <a:tr h="1916723">
                <a:tc>
                  <a:txBody>
                    <a:bodyPr/>
                    <a:lstStyle/>
                    <a:p>
                      <a:pPr algn="l">
                        <a:lnSpc>
                          <a:spcPct val="107000"/>
                        </a:lnSpc>
                        <a:spcAft>
                          <a:spcPts val="0"/>
                        </a:spcAft>
                      </a:pPr>
                      <a:r>
                        <a:rPr lang="ru-RU" sz="4400" dirty="0">
                          <a:solidFill>
                            <a:srgbClr val="FFFF00"/>
                          </a:solidFill>
                          <a:effectLst/>
                        </a:rPr>
                        <a:t>3. По продолжительности</a:t>
                      </a:r>
                      <a:endParaRPr lang="ru-RU" sz="4400" dirty="0">
                        <a:solidFill>
                          <a:srgbClr val="FFFF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gn="l">
                        <a:lnSpc>
                          <a:spcPct val="107000"/>
                        </a:lnSpc>
                        <a:spcAft>
                          <a:spcPts val="0"/>
                        </a:spcAft>
                      </a:pPr>
                      <a:r>
                        <a:rPr lang="ru-RU" sz="4400" dirty="0">
                          <a:solidFill>
                            <a:srgbClr val="FFFF00"/>
                          </a:solidFill>
                          <a:effectLst/>
                        </a:rPr>
                        <a:t>Средней продолжительности</a:t>
                      </a:r>
                    </a:p>
                    <a:p>
                      <a:pPr algn="l">
                        <a:lnSpc>
                          <a:spcPct val="107000"/>
                        </a:lnSpc>
                        <a:spcAft>
                          <a:spcPts val="0"/>
                        </a:spcAft>
                      </a:pPr>
                      <a:r>
                        <a:rPr lang="ru-RU" sz="4400" dirty="0">
                          <a:solidFill>
                            <a:srgbClr val="FFFF00"/>
                          </a:solidFill>
                          <a:effectLst/>
                        </a:rPr>
                        <a:t>(1,5 месяца)</a:t>
                      </a:r>
                      <a:endParaRPr lang="ru-RU" sz="4400" dirty="0">
                        <a:solidFill>
                          <a:srgbClr val="FFFF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2889047320"/>
                  </a:ext>
                </a:extLst>
              </a:tr>
              <a:tr h="1916723">
                <a:tc>
                  <a:txBody>
                    <a:bodyPr/>
                    <a:lstStyle/>
                    <a:p>
                      <a:pPr algn="l">
                        <a:lnSpc>
                          <a:spcPct val="107000"/>
                        </a:lnSpc>
                        <a:spcAft>
                          <a:spcPts val="0"/>
                        </a:spcAft>
                      </a:pPr>
                      <a:r>
                        <a:rPr lang="ru-RU" sz="4400" dirty="0">
                          <a:solidFill>
                            <a:srgbClr val="FFFFFF"/>
                          </a:solidFill>
                          <a:effectLst/>
                        </a:rPr>
                        <a:t>4. По количеству участников</a:t>
                      </a:r>
                      <a:endParaRPr lang="ru-RU" sz="4400"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lumMod val="60000"/>
                        <a:lumOff val="40000"/>
                        <a:alpha val="40000"/>
                      </a:schemeClr>
                    </a:solidFill>
                  </a:tcPr>
                </a:tc>
                <a:tc>
                  <a:txBody>
                    <a:bodyPr/>
                    <a:lstStyle/>
                    <a:p>
                      <a:pPr algn="l">
                        <a:lnSpc>
                          <a:spcPct val="107000"/>
                        </a:lnSpc>
                        <a:spcAft>
                          <a:spcPts val="0"/>
                        </a:spcAft>
                      </a:pPr>
                      <a:r>
                        <a:rPr lang="ru-RU" sz="4400" dirty="0">
                          <a:solidFill>
                            <a:srgbClr val="FFFFFF"/>
                          </a:solidFill>
                          <a:effectLst/>
                        </a:rPr>
                        <a:t>Коллективный (</a:t>
                      </a:r>
                      <a:r>
                        <a:rPr lang="ru-RU" sz="4400" dirty="0" err="1">
                          <a:solidFill>
                            <a:srgbClr val="FFFFFF"/>
                          </a:solidFill>
                          <a:effectLst/>
                        </a:rPr>
                        <a:t>внутриклассный</a:t>
                      </a:r>
                      <a:r>
                        <a:rPr lang="ru-RU" sz="4400" dirty="0">
                          <a:solidFill>
                            <a:srgbClr val="FFFFFF"/>
                          </a:solidFill>
                          <a:effectLst/>
                        </a:rPr>
                        <a:t>)</a:t>
                      </a:r>
                      <a:endParaRPr lang="ru-RU" sz="4400"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lumMod val="60000"/>
                        <a:lumOff val="40000"/>
                        <a:alpha val="40000"/>
                      </a:schemeClr>
                    </a:solidFill>
                  </a:tcPr>
                </a:tc>
                <a:extLst>
                  <a:ext uri="{0D108BD9-81ED-4DB2-BD59-A6C34878D82A}">
                    <a16:rowId xmlns:a16="http://schemas.microsoft.com/office/drawing/2014/main" val="2709020399"/>
                  </a:ext>
                </a:extLst>
              </a:tr>
              <a:tr h="2316330">
                <a:tc>
                  <a:txBody>
                    <a:bodyPr/>
                    <a:lstStyle/>
                    <a:p>
                      <a:pPr algn="l">
                        <a:lnSpc>
                          <a:spcPct val="107000"/>
                        </a:lnSpc>
                        <a:spcAft>
                          <a:spcPts val="0"/>
                        </a:spcAft>
                      </a:pPr>
                      <a:r>
                        <a:rPr lang="ru-RU" sz="4400" dirty="0">
                          <a:solidFill>
                            <a:srgbClr val="FFFF00"/>
                          </a:solidFill>
                          <a:effectLst/>
                        </a:rPr>
                        <a:t>5. По ценностно-ориентированным признакам</a:t>
                      </a:r>
                      <a:endParaRPr lang="ru-RU" sz="4400" dirty="0">
                        <a:solidFill>
                          <a:srgbClr val="FFFF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solidFill>
                  </a:tcPr>
                </a:tc>
                <a:tc>
                  <a:txBody>
                    <a:bodyPr/>
                    <a:lstStyle/>
                    <a:p>
                      <a:pPr algn="l">
                        <a:lnSpc>
                          <a:spcPct val="107000"/>
                        </a:lnSpc>
                        <a:spcAft>
                          <a:spcPts val="0"/>
                        </a:spcAft>
                      </a:pPr>
                      <a:r>
                        <a:rPr lang="ru-RU" sz="4400" dirty="0">
                          <a:solidFill>
                            <a:srgbClr val="FFFF00"/>
                          </a:solidFill>
                          <a:effectLst/>
                        </a:rPr>
                        <a:t>Культурологический, языковедческий</a:t>
                      </a:r>
                      <a:endParaRPr lang="ru-RU" sz="4400" dirty="0">
                        <a:solidFill>
                          <a:srgbClr val="FFFF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70C0"/>
                    </a:solidFill>
                  </a:tcPr>
                </a:tc>
                <a:extLst>
                  <a:ext uri="{0D108BD9-81ED-4DB2-BD59-A6C34878D82A}">
                    <a16:rowId xmlns:a16="http://schemas.microsoft.com/office/drawing/2014/main" val="1426086335"/>
                  </a:ext>
                </a:extLst>
              </a:tr>
            </a:tbl>
          </a:graphicData>
        </a:graphic>
      </p:graphicFrame>
      <p:sp>
        <p:nvSpPr>
          <p:cNvPr id="9" name="Прямоугольник 8">
            <a:extLst>
              <a:ext uri="{FF2B5EF4-FFF2-40B4-BE49-F238E27FC236}">
                <a16:creationId xmlns:a16="http://schemas.microsoft.com/office/drawing/2014/main" id="{AF9E90F0-53ED-419F-8D93-456160083213}"/>
              </a:ext>
            </a:extLst>
          </p:cNvPr>
          <p:cNvSpPr/>
          <p:nvPr/>
        </p:nvSpPr>
        <p:spPr>
          <a:xfrm>
            <a:off x="10630514" y="1361841"/>
            <a:ext cx="3122971" cy="801758"/>
          </a:xfrm>
          <a:prstGeom prst="rect">
            <a:avLst/>
          </a:prstGeom>
        </p:spPr>
        <p:txBody>
          <a:bodyPr wrap="none">
            <a:spAutoFit/>
          </a:bodyPr>
          <a:lstStyle/>
          <a:p>
            <a:pPr algn="just"/>
            <a:r>
              <a:rPr lang="ru-RU" sz="9600" b="1" dirty="0">
                <a:solidFill>
                  <a:srgbClr val="002060"/>
                </a:solidFill>
                <a:latin typeface="Times New Roman" panose="02020603050405020304" pitchFamily="18" charset="0"/>
                <a:ea typeface="Times New Roman" panose="02020603050405020304" pitchFamily="18" charset="0"/>
              </a:rPr>
              <a:t>Проект</a:t>
            </a:r>
            <a:r>
              <a:rPr lang="ru-RU" sz="9000" b="1" dirty="0">
                <a:solidFill>
                  <a:srgbClr val="000000"/>
                </a:solidFill>
                <a:latin typeface="Times New Roman" panose="02020603050405020304" pitchFamily="18" charset="0"/>
                <a:ea typeface="Times New Roman" panose="02020603050405020304" pitchFamily="18" charset="0"/>
              </a:rPr>
              <a:t> </a:t>
            </a:r>
            <a:endParaRPr lang="ru-RU" sz="90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97017537"/>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209" name="Text information page"/>
          <p:cNvSpPr txBox="1">
            <a:spLocks noGrp="1"/>
          </p:cNvSpPr>
          <p:nvPr>
            <p:ph type="title"/>
          </p:nvPr>
        </p:nvSpPr>
        <p:spPr>
          <a:prstGeom prst="rect">
            <a:avLst/>
          </a:prstGeom>
          <a:solidFill>
            <a:schemeClr val="accent1">
              <a:lumMod val="20000"/>
              <a:lumOff val="80000"/>
            </a:schemeClr>
          </a:solidFill>
          <a:ln>
            <a:solidFill>
              <a:schemeClr val="accent1"/>
            </a:solidFill>
          </a:ln>
        </p:spPr>
        <p:txBody>
          <a:bodyPr/>
          <a:lstStyle>
            <a:lvl1pPr algn="ctr"/>
          </a:lstStyle>
          <a:p>
            <a:r>
              <a:rPr lang="ru-RU" b="1" dirty="0">
                <a:solidFill>
                  <a:schemeClr val="accent1">
                    <a:lumMod val="75000"/>
                  </a:schemeClr>
                </a:solidFill>
              </a:rPr>
              <a:t>ОБОРУДОВАНИЕ</a:t>
            </a:r>
            <a:endParaRPr b="1" dirty="0">
              <a:solidFill>
                <a:schemeClr val="accent1">
                  <a:lumMod val="75000"/>
                </a:schemeClr>
              </a:solidFill>
            </a:endParaRPr>
          </a:p>
        </p:txBody>
      </p:sp>
      <p:pic>
        <p:nvPicPr>
          <p:cNvPr id="1026" name="Picture 2" descr="Как выбрать компьютер для учебы школьнику 2020-21? Какой компьютер лучше  для учебы">
            <a:extLst>
              <a:ext uri="{FF2B5EF4-FFF2-40B4-BE49-F238E27FC236}">
                <a16:creationId xmlns:a16="http://schemas.microsoft.com/office/drawing/2014/main" id="{6242CD16-EC02-4FF3-8F24-0816F91BD897}"/>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a:stretch/>
        </p:blipFill>
        <p:spPr bwMode="auto">
          <a:xfrm>
            <a:off x="15982695" y="5805784"/>
            <a:ext cx="7756240" cy="60293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Интерактивная доска «EliteBoard» WR-84A10 купить от официального  представителя – Educube">
            <a:extLst>
              <a:ext uri="{FF2B5EF4-FFF2-40B4-BE49-F238E27FC236}">
                <a16:creationId xmlns:a16="http://schemas.microsoft.com/office/drawing/2014/main" id="{5B7DF2FA-E394-4A06-8224-93A5FDEF7D5D}"/>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980975" y="3906177"/>
            <a:ext cx="7001719" cy="831301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Толковые словари Даля, Ожегова, Ефремовой онлайн на русском языке: -  Glosum.ru">
            <a:extLst>
              <a:ext uri="{FF2B5EF4-FFF2-40B4-BE49-F238E27FC236}">
                <a16:creationId xmlns:a16="http://schemas.microsoft.com/office/drawing/2014/main" id="{62D5DADA-EFD9-4C72-A488-6C4073DD2600}"/>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160584" y="6137031"/>
            <a:ext cx="7944751" cy="5828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289858"/>
      </p:ext>
    </p:extLst>
  </p:cSld>
  <p:clrMapOvr>
    <a:masterClrMapping/>
  </p:clrMapOvr>
  <p:transition spd="med">
    <p:pull/>
  </p:transition>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9D5D0C"/>
      </a:dk1>
      <a:lt1>
        <a:srgbClr val="91969D"/>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Roboto Regular"/>
        <a:ea typeface="Roboto Regular"/>
        <a:cs typeface="Roboto Regular"/>
      </a:majorFont>
      <a:minorFont>
        <a:latin typeface="Roboto Regular"/>
        <a:ea typeface="Roboto Regular"/>
        <a:cs typeface="Roboto 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Roboto Regular"/>
        <a:ea typeface="Roboto Regular"/>
        <a:cs typeface="Roboto Regular"/>
      </a:majorFont>
      <a:minorFont>
        <a:latin typeface="Roboto Regular"/>
        <a:ea typeface="Roboto Regular"/>
        <a:cs typeface="Roboto 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70000"/>
          </a:lnSpc>
          <a:spcBef>
            <a:spcPts val="0"/>
          </a:spcBef>
          <a:spcAft>
            <a:spcPts val="0"/>
          </a:spcAft>
          <a:buClrTx/>
          <a:buSzTx/>
          <a:buFontTx/>
          <a:buNone/>
          <a:tabLst/>
          <a:defRPr kumimoji="0" sz="2800" b="0" i="0" u="none" strike="noStrike" cap="none" spc="0" normalizeH="0" baseline="42857">
            <a:ln>
              <a:noFill/>
            </a:ln>
            <a:solidFill>
              <a:srgbClr val="91969D"/>
            </a:solidFill>
            <a:effectLst/>
            <a:uFillTx/>
            <a:latin typeface="+mn-lt"/>
            <a:ea typeface="+mn-ea"/>
            <a:cs typeface="+mn-cs"/>
            <a:sym typeface="Roboto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497</TotalTime>
  <Words>1117</Words>
  <Application>Microsoft Macintosh PowerPoint</Application>
  <PresentationFormat>Произвольный</PresentationFormat>
  <Paragraphs>345</Paragraphs>
  <Slides>24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24</vt:i4>
      </vt:variant>
    </vt:vector>
  </HeadingPairs>
  <TitlesOfParts>
    <vt:vector size="34" baseType="lpstr">
      <vt:lpstr>Arial</vt:lpstr>
      <vt:lpstr>Helvetica</vt:lpstr>
      <vt:lpstr>Helvetica Light</vt:lpstr>
      <vt:lpstr>Helvetica Neue</vt:lpstr>
      <vt:lpstr>Roboto Bold</vt:lpstr>
      <vt:lpstr>Roboto Medium</vt:lpstr>
      <vt:lpstr>Roboto Regular</vt:lpstr>
      <vt:lpstr>Times New Roman</vt:lpstr>
      <vt:lpstr>Wingdings</vt:lpstr>
      <vt:lpstr>White</vt:lpstr>
      <vt:lpstr>Профессия и речь </vt:lpstr>
      <vt:lpstr>Актуальность проекта</vt:lpstr>
      <vt:lpstr>Цели</vt:lpstr>
      <vt:lpstr>Задачи</vt:lpstr>
      <vt:lpstr>Гипотеза исследования</vt:lpstr>
      <vt:lpstr>Презентация PowerPoint</vt:lpstr>
      <vt:lpstr>Этапы проведения проекта</vt:lpstr>
      <vt:lpstr>Презентация PowerPoint</vt:lpstr>
      <vt:lpstr>ОБОРУДОВАНИЕ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Оценка проектной деятельности учащихся </vt:lpstr>
      <vt:lpstr>Перевод баллов в оценку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Presentation Template</dc:title>
  <cp:lastModifiedBy>Светлана Шляхова</cp:lastModifiedBy>
  <cp:revision>58</cp:revision>
  <dcterms:modified xsi:type="dcterms:W3CDTF">2023-04-05T18:50:55Z</dcterms:modified>
</cp:coreProperties>
</file>