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71" r:id="rId3"/>
    <p:sldId id="258" r:id="rId4"/>
    <p:sldId id="259" r:id="rId5"/>
    <p:sldId id="272" r:id="rId6"/>
    <p:sldId id="273" r:id="rId7"/>
    <p:sldId id="274" r:id="rId8"/>
    <p:sldId id="281" r:id="rId9"/>
    <p:sldId id="283" r:id="rId10"/>
    <p:sldId id="284" r:id="rId11"/>
    <p:sldId id="282" r:id="rId12"/>
    <p:sldId id="276" r:id="rId13"/>
    <p:sldId id="277" r:id="rId14"/>
    <p:sldId id="278" r:id="rId15"/>
    <p:sldId id="267" r:id="rId16"/>
    <p:sldId id="268" r:id="rId17"/>
    <p:sldId id="285" r:id="rId18"/>
    <p:sldId id="28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06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1219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9040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56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931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235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559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6190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990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516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3475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3171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5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3137" y="1628800"/>
            <a:ext cx="8791575" cy="23876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Производная функции в ЕГЭ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5480" y="5013176"/>
            <a:ext cx="9505056" cy="175260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 учителя МАОУ «Ангарский лицей №2 имени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М.К.Янгеля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Парилова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Оксана Леонидовна, учитель математики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</a:t>
            </a:r>
          </a:p>
          <a:p>
            <a:pPr algn="ctr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Кропотова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Жанна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Викторовна, учитель математики первой квалификационной категории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Литвинова Ксения Сергеевна, учитель математики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Math гифки, анимированные GIF изображения math - скачать гиф картинки на  GIFER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7" y="4324558"/>
            <a:ext cx="190500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738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9198" y="138499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</a:t>
            </a:r>
            <a:r>
              <a:rPr lang="ru-RU" sz="3600" dirty="0" smtClean="0"/>
              <a:t>6</a:t>
            </a:r>
            <a:r>
              <a:rPr lang="ru-RU" sz="3600" dirty="0"/>
              <a:t>. Применение производной к исследованию функций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5360" y="134076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На рисунке изображен график функции y=f(x) и отмечены точки −2, −1, 1, 4. В какой из этих точек значение производной наименьшее? В ответе укажите эту точку.</a:t>
            </a:r>
          </a:p>
        </p:txBody>
      </p:sp>
      <p:pic>
        <p:nvPicPr>
          <p:cNvPr id="3076" name="Picture 4" descr="https://ege.sdamgia.ru/get_file?id=66109&amp;png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360" y="2767053"/>
            <a:ext cx="5378967" cy="289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aska-samp.biz/informatika/images/geomet/repr-0t337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0016" y="2843253"/>
            <a:ext cx="5367610" cy="281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matematikalegko.ru/wp-content/uploads/2012/10/34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8031" y="943171"/>
            <a:ext cx="3353300" cy="71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433427" y="1724021"/>
            <a:ext cx="53512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Производная отрицательна в точках −1 и 4. Модуль тангенса угла наклона касательной явно больше в точке 4, поэтому тангенс в этой точке наименьший.</a:t>
            </a:r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03484" y="5963404"/>
            <a:ext cx="1042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Ответ:4.</a:t>
            </a:r>
          </a:p>
        </p:txBody>
      </p:sp>
    </p:spTree>
    <p:extLst>
      <p:ext uri="{BB962C8B-B14F-4D97-AF65-F5344CB8AC3E}">
        <p14:creationId xmlns:p14="http://schemas.microsoft.com/office/powerpoint/2010/main" xmlns="" val="3958524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909" y="188640"/>
            <a:ext cx="10058400" cy="1609344"/>
          </a:xfrm>
        </p:spPr>
        <p:txBody>
          <a:bodyPr>
            <a:normAutofit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6. Первообразная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3352" y="1401958"/>
            <a:ext cx="48965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рисунке изображён график функции y = F(x)  — одной из первообразных функции f(x), определённой на интервале (−3; 5). Найдите количество решений уравнения f(x) = 0 на отрезке [−2; 4].</a:t>
            </a:r>
          </a:p>
        </p:txBody>
      </p:sp>
      <p:pic>
        <p:nvPicPr>
          <p:cNvPr id="4098" name="Picture 2" descr="https://ege.sdamgia.ru/get_file?id=62836&amp;png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352" y="2879286"/>
            <a:ext cx="4634496" cy="386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/>
          <a:srcRect l="744" t="36500" r="48340" b="35462"/>
          <a:stretch/>
        </p:blipFill>
        <p:spPr>
          <a:xfrm>
            <a:off x="5951984" y="1185336"/>
            <a:ext cx="5769443" cy="1693206"/>
          </a:xfrm>
          <a:prstGeom prst="rect">
            <a:avLst/>
          </a:prstGeom>
        </p:spPr>
      </p:pic>
      <p:pic>
        <p:nvPicPr>
          <p:cNvPr id="4100" name="Picture 4" descr="https://ege.sdamgia.ru/get_file?id=65620&amp;png=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1984" y="2996952"/>
            <a:ext cx="6028837" cy="285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153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080" y="136274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</a:t>
            </a:r>
            <a:r>
              <a:rPr lang="ru-RU" sz="3600" dirty="0" smtClean="0"/>
              <a:t>11</a:t>
            </a:r>
            <a:r>
              <a:rPr lang="ru-RU" sz="3600" dirty="0"/>
              <a:t>. </a:t>
            </a:r>
            <a:r>
              <a:rPr lang="ru-RU" sz="3600" dirty="0" smtClean="0"/>
              <a:t>Степенные и иррациональные функций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357" y="2142422"/>
            <a:ext cx="4040188" cy="639762"/>
          </a:xfrm>
        </p:spPr>
        <p:txBody>
          <a:bodyPr/>
          <a:lstStyle/>
          <a:p>
            <a:r>
              <a:rPr lang="ru-RU" dirty="0" smtClean="0"/>
              <a:t>Точки </a:t>
            </a:r>
            <a:r>
              <a:rPr lang="en-US" dirty="0" smtClean="0"/>
              <a:t>max, min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91344" y="3913360"/>
                <a:ext cx="4040188" cy="234364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400" dirty="0" smtClean="0"/>
                  <a:t>Алгоритм решения:</a:t>
                </a:r>
              </a:p>
              <a:p>
                <a:pPr marL="0" indent="0">
                  <a:buNone/>
                </a:pPr>
                <a:r>
                  <a:rPr lang="ru-RU" sz="2400" dirty="0" smtClean="0">
                    <a:solidFill>
                      <a:schemeClr val="tx1"/>
                    </a:solidFill>
                  </a:rPr>
                  <a:t>1.Находим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24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2400" dirty="0" smtClean="0"/>
                  <a:t>2.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b="0" i="1" smtClean="0">
                        <a:latin typeface="Cambria Math"/>
                      </a:rPr>
                      <m:t>=0</m:t>
                    </m:r>
                  </m:oMath>
                </a14:m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3.</a:t>
                </a:r>
              </a:p>
              <a:p>
                <a:pPr marL="457200" indent="-457200">
                  <a:buFont typeface="Arial" pitchFamily="34" charset="0"/>
                  <a:buAutoNum type="arabicPeriod"/>
                </a:pPr>
                <a:endParaRPr lang="ru-RU" dirty="0" smtClean="0"/>
              </a:p>
              <a:p>
                <a:pPr marL="457200" indent="-457200">
                  <a:buFont typeface="Arial" pitchFamily="34" charset="0"/>
                  <a:buAutoNum type="arabicPeriod"/>
                </a:pPr>
                <a:endParaRPr lang="en-US" dirty="0"/>
              </a:p>
              <a:p>
                <a:pPr marL="457200" indent="-457200">
                  <a:buAutoNum type="arabicPeriod"/>
                </a:pPr>
                <a:endParaRPr lang="en-US" dirty="0" smtClean="0"/>
              </a:p>
              <a:p>
                <a:pPr marL="457200" indent="-457200">
                  <a:buAutoNum type="arabicPeriod"/>
                </a:pPr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91344" y="3913360"/>
                <a:ext cx="4040188" cy="2343647"/>
              </a:xfrm>
              <a:blipFill>
                <a:blip r:embed="rId2" cstate="print"/>
                <a:stretch>
                  <a:fillRect l="-2262" t="-36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19737" y="929225"/>
            <a:ext cx="4041775" cy="63976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max</a:t>
            </a:r>
            <a:r>
              <a:rPr lang="ru-RU" dirty="0" smtClean="0"/>
              <a:t>(</a:t>
            </a:r>
            <a:r>
              <a:rPr lang="en-US" dirty="0" smtClean="0"/>
              <a:t>min</a:t>
            </a:r>
            <a:r>
              <a:rPr lang="ru-RU" dirty="0" smtClean="0"/>
              <a:t>)  функции на заданном отрезке 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231152" y="2817746"/>
                <a:ext cx="5960848" cy="363559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sz="2400" dirty="0" smtClean="0"/>
                  <a:t>Алгоритм решения: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1. Находим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(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)</m:t>
                    </m:r>
                  </m:oMath>
                </a14:m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 smtClean="0"/>
                  <a:t>2.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</a:rPr>
                      <m:t>=0</m:t>
                    </m:r>
                  </m:oMath>
                </a14:m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3. Проверить, принадлежат ли точки заданному отрезку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1 способ: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ru-RU" sz="2400" dirty="0" smtClean="0"/>
                  <a:t>. Подставить критические точки в концы отрезка </a:t>
                </a:r>
                <a:r>
                  <a:rPr lang="ru-RU" sz="2400" u="sng" dirty="0" smtClean="0"/>
                  <a:t>в</a:t>
                </a:r>
                <a:r>
                  <a:rPr lang="ru-RU" sz="2400" dirty="0" smtClean="0"/>
                  <a:t> </a:t>
                </a:r>
                <a:r>
                  <a:rPr lang="ru-RU" sz="2400" u="sng" dirty="0" smtClean="0"/>
                  <a:t>функцию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ru-RU" sz="2400" dirty="0" smtClean="0"/>
                  <a:t>. Выбрать нужное (</a:t>
                </a:r>
                <a:r>
                  <a:rPr lang="en-US" sz="2400" dirty="0" smtClean="0"/>
                  <a:t>max, min)</a:t>
                </a: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231152" y="2817746"/>
                <a:ext cx="5960848" cy="3635590"/>
              </a:xfrm>
              <a:blipFill>
                <a:blip r:embed="rId3" cstate="print"/>
                <a:stretch>
                  <a:fillRect l="-1329" t="-30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149" y="5492630"/>
            <a:ext cx="4241617" cy="72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/>
          <a:srcRect r="33918"/>
          <a:stretch/>
        </p:blipFill>
        <p:spPr>
          <a:xfrm>
            <a:off x="190212" y="2678503"/>
            <a:ext cx="5885914" cy="11915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/>
          <a:srcRect r="5646"/>
          <a:stretch/>
        </p:blipFill>
        <p:spPr>
          <a:xfrm>
            <a:off x="3719737" y="1556792"/>
            <a:ext cx="8496944" cy="1080801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3575720" y="929225"/>
            <a:ext cx="0" cy="1708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75720" y="2637593"/>
            <a:ext cx="2655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231152" y="2637593"/>
            <a:ext cx="0" cy="40317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6" descr="Math гифки, анимированные GIF изображения math - скачать гиф картинки на  GIFER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080" y="979163"/>
            <a:ext cx="1326791" cy="115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9667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36" y="218933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</a:t>
            </a:r>
            <a:r>
              <a:rPr lang="ru-RU" sz="3600" dirty="0" smtClean="0"/>
              <a:t>11</a:t>
            </a:r>
            <a:r>
              <a:rPr lang="ru-RU" sz="3600" dirty="0"/>
              <a:t>. Степенные, иррациональные и дробные функции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54817" y="1284956"/>
            <a:ext cx="4041775" cy="639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</a:t>
            </a:r>
            <a:r>
              <a:rPr lang="en-US" dirty="0" smtClean="0"/>
              <a:t>ax</a:t>
            </a:r>
            <a:r>
              <a:rPr lang="ru-RU" dirty="0" smtClean="0"/>
              <a:t> (</a:t>
            </a:r>
            <a:r>
              <a:rPr lang="en-US" dirty="0" smtClean="0"/>
              <a:t>min</a:t>
            </a:r>
            <a:r>
              <a:rPr lang="ru-RU" dirty="0"/>
              <a:t>)</a:t>
            </a:r>
            <a:r>
              <a:rPr lang="ru-RU" dirty="0" smtClean="0"/>
              <a:t> функции на заданном отрезке 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154817" y="3563853"/>
                <a:ext cx="5365119" cy="3059526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sz="2100" dirty="0" smtClean="0"/>
                  <a:t>Алгоритм решения:</a:t>
                </a:r>
              </a:p>
              <a:p>
                <a:pPr marL="0" indent="0">
                  <a:buNone/>
                </a:pPr>
                <a:r>
                  <a:rPr lang="ru-RU" sz="2100" i="1" dirty="0" smtClean="0"/>
                  <a:t>2 способ: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100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ru-RU" sz="2100" i="1">
                            <a:latin typeface="Cambria Math"/>
                          </a:rPr>
                          <m:t>∗</m:t>
                        </m:r>
                        <m:r>
                          <a:rPr lang="ru-RU" sz="21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ru-RU" sz="2100" i="1" dirty="0" smtClean="0"/>
                  <a:t>. </a:t>
                </a:r>
                <a:r>
                  <a:rPr lang="ru-RU" sz="2100" dirty="0" smtClean="0"/>
                  <a:t>Исследовать критическую точку на </a:t>
                </a:r>
                <a:r>
                  <a:rPr lang="en-US" sz="2100" dirty="0" smtClean="0"/>
                  <a:t>max (min)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100" i="1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ru-RU" sz="2100" i="1">
                            <a:latin typeface="Cambria Math"/>
                          </a:rPr>
                          <m:t>∗</m:t>
                        </m:r>
                        <m:r>
                          <a:rPr lang="en-US" sz="21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ru-RU" sz="2100" i="1" dirty="0" smtClean="0"/>
                  <a:t>. </a:t>
                </a:r>
              </a:p>
              <a:p>
                <a:r>
                  <a:rPr lang="ru-RU" sz="2100" dirty="0" smtClean="0"/>
                  <a:t>Если совпал вопрос и точки на </a:t>
                </a:r>
                <a:r>
                  <a:rPr lang="en-US" sz="2100" dirty="0" smtClean="0"/>
                  <a:t>max (min)</a:t>
                </a:r>
                <a:r>
                  <a:rPr lang="ru-RU" sz="2100" dirty="0" smtClean="0"/>
                  <a:t>, то подставляем только одну критическую точку</a:t>
                </a:r>
              </a:p>
              <a:p>
                <a:r>
                  <a:rPr lang="ru-RU" sz="2100" i="1" dirty="0" smtClean="0"/>
                  <a:t>Если не совпало (чаще всего совпадает), то подставляем в концы отрезка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154817" y="3563853"/>
                <a:ext cx="5365119" cy="3059526"/>
              </a:xfrm>
              <a:blipFill>
                <a:blip r:embed="rId2" cstate="print"/>
                <a:stretch>
                  <a:fillRect l="-1022" t="-37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2639616" y="1570913"/>
                <a:ext cx="9865095" cy="19404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Найти наименьшее значение функции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rad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−9</m:t>
                    </m:r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+24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на отрезке [300; 350]</a:t>
                </a:r>
                <a:endParaRPr lang="ru-RU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Найдите наименьшее значение функции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−14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+49</m:t>
                    </m:r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+17 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на отрезке [6,5; 13]</a:t>
                </a:r>
                <a:endParaRPr lang="ru-RU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616" y="1570913"/>
                <a:ext cx="9865095" cy="1940468"/>
              </a:xfrm>
              <a:prstGeom prst="rect">
                <a:avLst/>
              </a:prstGeom>
              <a:blipFill>
                <a:blip r:embed="rId3" cstate="print"/>
                <a:stretch>
                  <a:fillRect l="-927" b="-50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Math гифки, анимированные GIF изображения math - скачать гиф картинки на  GIFER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2384" y="4888544"/>
            <a:ext cx="1830063" cy="159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4281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09" y="167745"/>
            <a:ext cx="10058400" cy="16093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В11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35360" y="980728"/>
            <a:ext cx="5832648" cy="1080121"/>
          </a:xfrm>
        </p:spPr>
        <p:txBody>
          <a:bodyPr>
            <a:normAutofit/>
          </a:bodyPr>
          <a:lstStyle/>
          <a:p>
            <a:r>
              <a:rPr lang="en-US" dirty="0" smtClean="0"/>
              <a:t>max</a:t>
            </a:r>
            <a:r>
              <a:rPr lang="ru-RU" dirty="0" smtClean="0"/>
              <a:t> (</a:t>
            </a:r>
            <a:r>
              <a:rPr lang="en-US" dirty="0" smtClean="0"/>
              <a:t>min</a:t>
            </a:r>
            <a:r>
              <a:rPr lang="ru-RU" dirty="0" smtClean="0"/>
              <a:t>) функции на заданном отрезке 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335360" y="2098934"/>
                <a:ext cx="4537497" cy="408652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 smtClean="0"/>
                  <a:t>Алгоритм решения:</a:t>
                </a:r>
              </a:p>
              <a:p>
                <a:pPr marL="0" indent="0">
                  <a:buNone/>
                </a:pPr>
                <a:r>
                  <a:rPr lang="ru-RU" sz="2400" i="1" dirty="0" smtClean="0"/>
                  <a:t>3способ (без производной):</a:t>
                </a:r>
              </a:p>
              <a:p>
                <a:pPr marL="0" indent="0">
                  <a:buNone/>
                </a:pPr>
                <a:r>
                  <a:rPr lang="ru-RU" sz="2400" i="1" dirty="0" smtClean="0"/>
                  <a:t>Если содержит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, 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,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fName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  <m:r>
                        <a:rPr lang="en-US" sz="2400" b="0" i="1" smtClean="0">
                          <a:latin typeface="Cambria Math"/>
                        </a:rPr>
                        <m:t>, </m:t>
                      </m:r>
                      <m:r>
                        <a:rPr lang="ru-RU" sz="2400" b="0" i="1" smtClean="0">
                          <a:latin typeface="Cambria Math"/>
                        </a:rPr>
                        <m:t>где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sz="24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</a:rPr>
                      <m:t>𝑏𝑥</m:t>
                    </m:r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</a:rPr>
                      <m:t>𝑐</m:t>
                    </m:r>
                    <m:r>
                      <a:rPr lang="ru-RU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/>
                  <a:t> </a:t>
                </a:r>
                <a:endParaRPr lang="ru-RU" sz="2400" dirty="0" smtClean="0"/>
              </a:p>
              <a:p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&gt;0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ru-RU" sz="24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то находим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  <a:ea typeface="Cambria Math"/>
                          </a:rPr>
                          <m:t>min</m:t>
                        </m:r>
                      </m:fName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𝑓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func>
                    <m:r>
                      <a:rPr lang="ru-RU" sz="24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ru-RU" sz="2400" dirty="0" smtClean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𝑎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ru-RU" sz="24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то находим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  <a:ea typeface="Cambria Math"/>
                          </a:rPr>
                          <m:t>min</m:t>
                        </m:r>
                      </m:fName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𝑓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ru-RU" sz="2400" dirty="0" smtClean="0"/>
              </a:p>
              <a:p>
                <a:endParaRPr lang="ru-RU" sz="2400" dirty="0"/>
              </a:p>
            </p:txBody>
          </p:sp>
        </mc:Choice>
        <mc:Fallback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335360" y="2098934"/>
                <a:ext cx="4537497" cy="4086525"/>
              </a:xfrm>
              <a:blipFill>
                <a:blip r:embed="rId2" cstate="print"/>
                <a:stretch>
                  <a:fillRect l="-2016" t="-20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5185537" y="1716281"/>
                <a:ext cx="3452313" cy="345638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100" dirty="0" smtClean="0"/>
                  <a:t>ПРИМЕР:</a:t>
                </a:r>
              </a:p>
              <a:p>
                <a:pPr marL="0" indent="0">
                  <a:buNone/>
                </a:pPr>
                <a:r>
                  <a:rPr lang="en-US" sz="2100" i="1" dirty="0" smtClean="0"/>
                  <a:t>1) </a:t>
                </a:r>
                <a:r>
                  <a:rPr lang="ru-RU" sz="2100" i="1" dirty="0" smtClean="0"/>
                  <a:t>Найти </a:t>
                </a:r>
                <a:r>
                  <a:rPr lang="en-US" sz="2100" i="1" dirty="0" smtClean="0"/>
                  <a:t>max f(x)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−7−6</m:t>
                          </m:r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sz="21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sz="21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ru-RU" sz="2100" b="0" i="1" smtClean="0">
                              <a:latin typeface="Cambria Math" panose="02040503050406030204" pitchFamily="18" charset="0"/>
                            </a:rPr>
                            <m:t>в</m:t>
                          </m:r>
                        </m:sub>
                      </m:sSub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−(−6)</m:t>
                          </m:r>
                        </m:num>
                        <m:den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∙(−1)</m:t>
                          </m:r>
                        </m:den>
                      </m:f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n-US" sz="21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ru-RU" sz="2100" i="1">
                              <a:latin typeface="Cambria Math" panose="02040503050406030204" pitchFamily="18" charset="0"/>
                            </a:rPr>
                            <m:t>в</m:t>
                          </m:r>
                        </m:sub>
                      </m:sSub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−(−3)</m:t>
                          </m:r>
                        </m:e>
                        <m:sup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sz="2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2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n-US" sz="2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−7=−9+18−7=2</m:t>
                      </m:r>
                    </m:oMath>
                  </m:oMathPara>
                </a14:m>
                <a:endParaRPr lang="en-US" sz="21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=9</m:t>
                      </m:r>
                    </m:oMath>
                  </m:oMathPara>
                </a14:m>
                <a:endParaRPr lang="en-US" sz="2100" i="1" dirty="0" smtClean="0"/>
              </a:p>
              <a:p>
                <a:pPr marL="0" indent="0">
                  <a:buNone/>
                </a:pPr>
                <a:endParaRPr lang="ru-RU" sz="2100" i="1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7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5185537" y="1716281"/>
                <a:ext cx="3452313" cy="3456384"/>
              </a:xfrm>
              <a:blipFill>
                <a:blip r:embed="rId3" cstate="print"/>
                <a:stretch>
                  <a:fillRect l="-2120" t="-22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8739687" y="1509952"/>
                <a:ext cx="3452313" cy="5087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100" dirty="0" smtClean="0"/>
                  <a:t>ПРИМЕР:</a:t>
                </a:r>
              </a:p>
              <a:p>
                <a:pPr marL="0" indent="0">
                  <a:buNone/>
                </a:pPr>
                <a:r>
                  <a:rPr lang="en-US" sz="2100" i="1" dirty="0" smtClean="0"/>
                  <a:t>1)</a:t>
                </a:r>
                <a:r>
                  <a:rPr lang="ru-RU" sz="2100" i="1" dirty="0" smtClean="0"/>
                  <a:t>Найти </a:t>
                </a:r>
                <a:r>
                  <a:rPr lang="en-US" sz="2100" i="1" dirty="0" smtClean="0"/>
                  <a:t> </a:t>
                </a:r>
                <a:r>
                  <a:rPr lang="ru-RU" sz="2100" i="1" dirty="0" smtClean="0"/>
                  <a:t>точку </a:t>
                </a:r>
                <a:r>
                  <a:rPr lang="en-US" sz="2100" i="1" dirty="0" smtClean="0"/>
                  <a:t>min </a:t>
                </a:r>
                <a:r>
                  <a:rPr lang="ru-RU" sz="2100" i="1" dirty="0" smtClean="0"/>
                  <a:t>(без производной)</a:t>
                </a:r>
                <a:endParaRPr lang="en-US" sz="21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1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1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1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+12</m:t>
                              </m:r>
                            </m:e>
                          </m:d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func>
                    </m:oMath>
                  </m:oMathPara>
                </a14:m>
                <a:endParaRPr lang="ru-RU" sz="21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+12</m:t>
                      </m:r>
                    </m:oMath>
                  </m:oMathPara>
                </a14:m>
                <a:endParaRPr lang="en-US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в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−(−6)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∙1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i="1" dirty="0"/>
              </a:p>
              <a:p>
                <a:pPr marL="0" indent="0">
                  <a:buNone/>
                </a:pPr>
                <a:r>
                  <a:rPr lang="ru-RU" i="1" dirty="0" smtClean="0"/>
                  <a:t>ИЛИ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+12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−6=0=&gt;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8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8739687" y="1509952"/>
                <a:ext cx="3452313" cy="5087400"/>
              </a:xfrm>
              <a:blipFill>
                <a:blip r:embed="rId4" cstate="print"/>
                <a:stretch>
                  <a:fillRect l="-2120" t="-15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 стрелкой 3"/>
          <p:cNvCxnSpPr/>
          <p:nvPr/>
        </p:nvCxnSpPr>
        <p:spPr>
          <a:xfrm>
            <a:off x="8328248" y="5517232"/>
            <a:ext cx="35283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849081" y="54924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9984432" y="5445224"/>
            <a:ext cx="0" cy="231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Прямоугольник 13"/>
              <p:cNvSpPr/>
              <p:nvPr/>
            </p:nvSpPr>
            <p:spPr>
              <a:xfrm>
                <a:off x="7921192" y="5120386"/>
                <a:ext cx="7675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1192" y="5120386"/>
                <a:ext cx="767518" cy="369332"/>
              </a:xfrm>
              <a:prstGeom prst="rect">
                <a:avLst/>
              </a:prstGeom>
              <a:blipFill>
                <a:blip r:embed="rId5" cstate="print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Дуга 14"/>
          <p:cNvSpPr/>
          <p:nvPr/>
        </p:nvSpPr>
        <p:spPr>
          <a:xfrm>
            <a:off x="8184232" y="4985857"/>
            <a:ext cx="1800200" cy="87594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19057145">
            <a:off x="9332421" y="5176711"/>
            <a:ext cx="2266844" cy="137017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9064983" y="50758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0622621" y="50758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9757195" y="4867476"/>
            <a:ext cx="72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5613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36" y="-22092"/>
            <a:ext cx="10058400" cy="1609344"/>
          </a:xfrm>
        </p:spPr>
        <p:txBody>
          <a:bodyPr>
            <a:normAutofit/>
          </a:bodyPr>
          <a:lstStyle/>
          <a:p>
            <a:r>
              <a:rPr lang="ru-RU" sz="3200" dirty="0"/>
              <a:t>В11</a:t>
            </a:r>
            <a:r>
              <a:rPr lang="ru-RU" sz="3200" dirty="0" smtClean="0"/>
              <a:t>. Показательные и логарифмические </a:t>
            </a:r>
            <a:r>
              <a:rPr lang="ru-RU" sz="3200" dirty="0"/>
              <a:t>функции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/>
          <a:srcRect t="21072"/>
          <a:stretch/>
        </p:blipFill>
        <p:spPr>
          <a:xfrm>
            <a:off x="-96688" y="1772816"/>
            <a:ext cx="12768058" cy="253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3996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44" y="116632"/>
            <a:ext cx="10058400" cy="1609344"/>
          </a:xfrm>
        </p:spPr>
        <p:txBody>
          <a:bodyPr>
            <a:normAutofit/>
          </a:bodyPr>
          <a:lstStyle/>
          <a:p>
            <a:r>
              <a:rPr lang="ru-RU" sz="3200" dirty="0"/>
              <a:t>В11</a:t>
            </a:r>
            <a:r>
              <a:rPr lang="ru-RU" sz="3200" dirty="0" smtClean="0"/>
              <a:t>. Тригонометрические </a:t>
            </a:r>
            <a:r>
              <a:rPr lang="ru-RU" sz="3200" dirty="0"/>
              <a:t>функции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2680" y="897252"/>
            <a:ext cx="9577064" cy="553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1449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91344" y="116632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В11. </a:t>
            </a:r>
            <a:r>
              <a:rPr lang="ru-RU" sz="3200" dirty="0"/>
              <a:t>Исследование функций без помощи производной</a:t>
            </a:r>
            <a:br>
              <a:rPr lang="ru-RU" sz="32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sun9-82.userapi.com/impg/ncR07K_l947zffrjeTlNQWUaCfMBCW08WqxgrA/Zj-En5rKGtU.jpg?size=810x1080&amp;quality=96&amp;sign=3d192e73418ead4e86986560bb0c91f0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63" t="38589" r="18878" b="43212"/>
          <a:stretch/>
        </p:blipFill>
        <p:spPr bwMode="auto">
          <a:xfrm>
            <a:off x="191344" y="1021013"/>
            <a:ext cx="720080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82.userapi.com/impg/ncR07K_l947zffrjeTlNQWUaCfMBCW08WqxgrA/Zj-En5rKGtU.jpg?size=810x1080&amp;quality=96&amp;sign=3d192e73418ead4e86986560bb0c91f0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96" t="73628" r="24871" b="8873"/>
          <a:stretch/>
        </p:blipFill>
        <p:spPr bwMode="auto">
          <a:xfrm>
            <a:off x="125022" y="3780121"/>
            <a:ext cx="7333443" cy="286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Math гифки, анимированные GIF изображения math - скачать гиф картинки на  GIFER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80376" y="4869160"/>
            <a:ext cx="1830063" cy="159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4687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" y="-171400"/>
            <a:ext cx="6394304" cy="13292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Дидактические материалы</a:t>
            </a:r>
            <a:endParaRPr lang="ru-RU" sz="2800" dirty="0"/>
          </a:p>
        </p:txBody>
      </p:sp>
      <p:pic>
        <p:nvPicPr>
          <p:cNvPr id="2050" name="Picture 2" descr="https://sun9-65.userapi.com/impg/xFKVndvuGZ8OB3XdHquBspknFMMAAkdFoUE38Q/sZaHo3WQjT4.jpg?size=810x1080&amp;quality=96&amp;sign=c3b433c77b818860ff5bb5ecaa23d330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66" t="15529" r="18801" b="55771"/>
          <a:stretch/>
        </p:blipFill>
        <p:spPr bwMode="auto">
          <a:xfrm>
            <a:off x="119336" y="764704"/>
            <a:ext cx="6480720" cy="349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65.userapi.com/impg/xFKVndvuGZ8OB3XdHquBspknFMMAAkdFoUE38Q/sZaHo3WQjT4.jpg?size=810x1080&amp;quality=96&amp;sign=c3b433c77b818860ff5bb5ecaa23d330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89" t="43528" r="19779" b="36873"/>
          <a:stretch/>
        </p:blipFill>
        <p:spPr bwMode="auto">
          <a:xfrm>
            <a:off x="170235" y="4260881"/>
            <a:ext cx="6449859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65.userapi.com/impg/xFKVndvuGZ8OB3XdHquBspknFMMAAkdFoUE38Q/sZaHo3WQjT4.jpg?size=810x1080&amp;quality=96&amp;sign=c3b433c77b818860ff5bb5ecaa23d330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97" t="61727" r="20204" b="7473"/>
          <a:stretch/>
        </p:blipFill>
        <p:spPr bwMode="auto">
          <a:xfrm>
            <a:off x="6595298" y="764704"/>
            <a:ext cx="5400600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0445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06" t="25868" r="14611" b="12534"/>
          <a:stretch/>
        </p:blipFill>
        <p:spPr bwMode="auto">
          <a:xfrm>
            <a:off x="0" y="1279"/>
            <a:ext cx="9552384" cy="6223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048328" y="188641"/>
            <a:ext cx="3143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b="1" dirty="0"/>
              <a:t>Задание 6</a:t>
            </a:r>
          </a:p>
          <a:p>
            <a:r>
              <a:rPr lang="ru-RU" sz="2400" b="1" dirty="0"/>
              <a:t>2020 год – 72,8%</a:t>
            </a:r>
          </a:p>
          <a:p>
            <a:r>
              <a:rPr lang="ru-RU" sz="2400" b="1" dirty="0"/>
              <a:t>2021 год – 83,6%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b="1" dirty="0"/>
              <a:t>Задание 11</a:t>
            </a:r>
          </a:p>
          <a:p>
            <a:r>
              <a:rPr lang="ru-RU" sz="2400" b="1" dirty="0"/>
              <a:t>2020 год – 69,9%</a:t>
            </a:r>
          </a:p>
          <a:p>
            <a:r>
              <a:rPr lang="ru-RU" sz="2400" b="1" dirty="0"/>
              <a:t>2021 год – 57,2%</a:t>
            </a:r>
          </a:p>
          <a:p>
            <a:endParaRPr lang="ru-RU" dirty="0"/>
          </a:p>
        </p:txBody>
      </p:sp>
      <p:pic>
        <p:nvPicPr>
          <p:cNvPr id="4" name="Picture 6" descr="Math гифки, анимированные GIF изображения math - скачать гиф картинки на  GIFER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67664" y="4797152"/>
            <a:ext cx="190500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553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</a:t>
            </a:r>
            <a:r>
              <a:rPr lang="ru-RU" b="1" dirty="0" smtClean="0"/>
              <a:t>6</a:t>
            </a:r>
            <a:r>
              <a:rPr lang="ru-RU" b="1" dirty="0"/>
              <a:t>. Производная и первообразная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3432" y="2071370"/>
            <a:ext cx="9905999" cy="3541714"/>
          </a:xfrm>
        </p:spPr>
        <p:txBody>
          <a:bodyPr/>
          <a:lstStyle/>
          <a:p>
            <a:r>
              <a:rPr lang="ru-RU" sz="3200" dirty="0" smtClean="0"/>
              <a:t>Физический </a:t>
            </a:r>
            <a:r>
              <a:rPr lang="ru-RU" sz="3200" dirty="0"/>
              <a:t>смысл производной</a:t>
            </a:r>
          </a:p>
          <a:p>
            <a:r>
              <a:rPr lang="ru-RU" sz="3200" dirty="0"/>
              <a:t>Геометрический смысл производной, </a:t>
            </a:r>
            <a:r>
              <a:rPr lang="ru-RU" sz="3200" dirty="0" smtClean="0"/>
              <a:t>касательная</a:t>
            </a:r>
            <a:endParaRPr lang="ru-RU" sz="3200" dirty="0"/>
          </a:p>
          <a:p>
            <a:r>
              <a:rPr lang="ru-RU" sz="3200" dirty="0" smtClean="0"/>
              <a:t>Применение </a:t>
            </a:r>
            <a:r>
              <a:rPr lang="ru-RU" sz="3200" dirty="0"/>
              <a:t>производной к исследованию функций</a:t>
            </a:r>
          </a:p>
          <a:p>
            <a:r>
              <a:rPr lang="ru-RU" sz="3200" dirty="0"/>
              <a:t>Первообразная</a:t>
            </a:r>
          </a:p>
          <a:p>
            <a:endParaRPr lang="ru-RU" dirty="0"/>
          </a:p>
        </p:txBody>
      </p:sp>
      <p:pic>
        <p:nvPicPr>
          <p:cNvPr id="4" name="Picture 6" descr="Math гифки, анимированные GIF изображения math - скачать гиф картинки на  GIFER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352" y="5013176"/>
            <a:ext cx="190500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739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448" y="476672"/>
            <a:ext cx="8291264" cy="1301006"/>
          </a:xfrm>
        </p:spPr>
        <p:txBody>
          <a:bodyPr>
            <a:noAutofit/>
          </a:bodyPr>
          <a:lstStyle/>
          <a:p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В11. Наибольшее и наименьшее значение функций </a:t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3432" y="1556792"/>
            <a:ext cx="9905999" cy="35417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Степенные</a:t>
            </a:r>
            <a:r>
              <a:rPr lang="ru-RU" sz="3200" dirty="0"/>
              <a:t>, иррациональные и дробные функции</a:t>
            </a:r>
          </a:p>
          <a:p>
            <a:r>
              <a:rPr lang="ru-RU" sz="3200" dirty="0"/>
              <a:t>Логарифмические функции</a:t>
            </a:r>
          </a:p>
          <a:p>
            <a:r>
              <a:rPr lang="ru-RU" sz="3200" dirty="0"/>
              <a:t>Показательные функции</a:t>
            </a:r>
          </a:p>
          <a:p>
            <a:r>
              <a:rPr lang="ru-RU" sz="3200" dirty="0"/>
              <a:t>Тригонометрические функции</a:t>
            </a:r>
          </a:p>
          <a:p>
            <a:endParaRPr lang="ru-RU" dirty="0"/>
          </a:p>
        </p:txBody>
      </p:sp>
      <p:pic>
        <p:nvPicPr>
          <p:cNvPr id="4" name="Picture 6" descr="Math гифки, анимированные GIF изображения math - скачать гиф картинки на  GIFER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376" y="4797152"/>
            <a:ext cx="190500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039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75" y="188640"/>
            <a:ext cx="9796049" cy="870233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6.Физический </a:t>
            </a:r>
            <a:r>
              <a:rPr lang="ru-RU" sz="3200" dirty="0"/>
              <a:t>(механический) смысл производной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6375" y="2661182"/>
            <a:ext cx="5054272" cy="890352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Дано: </a:t>
            </a:r>
            <a:r>
              <a:rPr lang="en-US" sz="2400" i="1" dirty="0" smtClean="0"/>
              <a:t>t = 3</a:t>
            </a:r>
            <a:r>
              <a:rPr lang="ru-RU" sz="2400" i="1" dirty="0" smtClean="0"/>
              <a:t>с</a:t>
            </a:r>
          </a:p>
          <a:p>
            <a:r>
              <a:rPr lang="ru-RU" sz="2400" dirty="0" smtClean="0"/>
              <a:t>Найти: </a:t>
            </a:r>
            <a:r>
              <a:rPr lang="en-US" sz="2400" i="1" dirty="0" smtClean="0"/>
              <a:t>V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5576" y="3565774"/>
            <a:ext cx="4754880" cy="3291840"/>
          </a:xfrm>
        </p:spPr>
        <p:txBody>
          <a:bodyPr/>
          <a:lstStyle/>
          <a:p>
            <a:r>
              <a:rPr lang="ru-RU" dirty="0"/>
              <a:t>Материальная точка движется прямолинейно по закону 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где x — расстояние от точки отсчета в метрах, t — время в секундах, измеренное с начала движения). Найдите ее скорость в (м/с) в момент времени t=3 с.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53702" y="2624172"/>
            <a:ext cx="4951096" cy="890352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/>
              <a:t>Дано</a:t>
            </a:r>
            <a:r>
              <a:rPr lang="ru-RU" sz="2600" dirty="0"/>
              <a:t>: </a:t>
            </a:r>
            <a:r>
              <a:rPr lang="en-US" sz="2600" i="1" dirty="0" smtClean="0"/>
              <a:t>V </a:t>
            </a:r>
            <a:r>
              <a:rPr lang="en-US" sz="2600" i="1" dirty="0"/>
              <a:t>= </a:t>
            </a:r>
            <a:r>
              <a:rPr lang="en-US" sz="2600" i="1" dirty="0" smtClean="0"/>
              <a:t>2 </a:t>
            </a:r>
            <a:r>
              <a:rPr lang="ru-RU" sz="2600" i="1" dirty="0" smtClean="0"/>
              <a:t>м</a:t>
            </a:r>
            <a:r>
              <a:rPr lang="en-US" sz="2600" i="1" dirty="0" smtClean="0"/>
              <a:t>/</a:t>
            </a:r>
            <a:r>
              <a:rPr lang="ru-RU" sz="2600" i="1" dirty="0" smtClean="0"/>
              <a:t>с</a:t>
            </a:r>
            <a:endParaRPr lang="ru-RU" sz="2600" i="1" dirty="0"/>
          </a:p>
          <a:p>
            <a:r>
              <a:rPr lang="ru-RU" sz="2600" dirty="0"/>
              <a:t>Найти: </a:t>
            </a:r>
            <a:r>
              <a:rPr lang="en-US" sz="2600" i="1" dirty="0" smtClean="0"/>
              <a:t>t</a:t>
            </a:r>
            <a:endParaRPr lang="ru-RU" sz="2600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57150" y="3267456"/>
            <a:ext cx="4754880" cy="3291840"/>
          </a:xfrm>
        </p:spPr>
        <p:txBody>
          <a:bodyPr/>
          <a:lstStyle/>
          <a:p>
            <a:r>
              <a:rPr lang="ru-RU" dirty="0"/>
              <a:t>Материальная точка движется прямолинейно по </a:t>
            </a:r>
            <a:r>
              <a:rPr lang="ru-RU" dirty="0" smtClean="0"/>
              <a:t>закону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где </a:t>
            </a:r>
            <a:r>
              <a:rPr lang="ru-RU" i="1" dirty="0"/>
              <a:t>x</a:t>
            </a:r>
            <a:r>
              <a:rPr lang="ru-RU" dirty="0"/>
              <a:t> — расстояние от точки отсчета в метрах, </a:t>
            </a:r>
            <a:r>
              <a:rPr lang="ru-RU" i="1" dirty="0"/>
              <a:t>t</a:t>
            </a:r>
            <a:r>
              <a:rPr lang="ru-RU" dirty="0"/>
              <a:t> — время в секундах, измеренное с начала движения). В какой момент времени (в секундах) ее скорость была равна 2 м/с?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396" y="4152026"/>
            <a:ext cx="4509502" cy="576064"/>
          </a:xfrm>
          <a:prstGeom prst="rect">
            <a:avLst/>
          </a:prstGeom>
        </p:spPr>
      </p:pic>
      <p:pic>
        <p:nvPicPr>
          <p:cNvPr id="2062" name="Picture 14" descr="x(t)= дробь, числитель — 1, знаменатель — 3 t в степени 3 минус 3t в степени 2 минус 5t плюс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8048" y="3904184"/>
            <a:ext cx="3623656" cy="82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Прямоугольник 6"/>
              <p:cNvSpPr/>
              <p:nvPr/>
            </p:nvSpPr>
            <p:spPr>
              <a:xfrm>
                <a:off x="3575720" y="955009"/>
                <a:ext cx="3575577" cy="52322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5720" y="955009"/>
                <a:ext cx="3575577" cy="523220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 стрелкой 8"/>
          <p:cNvCxnSpPr/>
          <p:nvPr/>
        </p:nvCxnSpPr>
        <p:spPr>
          <a:xfrm flipH="1">
            <a:off x="2733016" y="1486852"/>
            <a:ext cx="842704" cy="2096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075166" y="1486941"/>
            <a:ext cx="1264710" cy="1852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Прямоугольник 16"/>
              <p:cNvSpPr/>
              <p:nvPr/>
            </p:nvSpPr>
            <p:spPr>
              <a:xfrm>
                <a:off x="479376" y="1974794"/>
                <a:ext cx="3575577" cy="5232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Производная в точке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974794"/>
                <a:ext cx="3575577" cy="523220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Прямоугольник 17"/>
              <p:cNvSpPr/>
              <p:nvPr/>
            </p:nvSpPr>
            <p:spPr>
              <a:xfrm>
                <a:off x="6946801" y="1895695"/>
                <a:ext cx="4837831" cy="5232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Производная равна скорости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6801" y="1895695"/>
                <a:ext cx="4837831" cy="523220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3926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44" y="116632"/>
            <a:ext cx="10720880" cy="1609344"/>
          </a:xfrm>
        </p:spPr>
        <p:txBody>
          <a:bodyPr>
            <a:normAutofit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6.Геометрический </a:t>
            </a:r>
            <a:r>
              <a:rPr lang="ru-RU" sz="3200" dirty="0"/>
              <a:t>смысл производной, касательная</a:t>
            </a:r>
          </a:p>
        </p:txBody>
      </p:sp>
      <p:pic>
        <p:nvPicPr>
          <p:cNvPr id="6146" name="Picture 2" descr="https://matematikalegko.ru/wp-content/uploads/2012/10/34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9736" y="1624338"/>
            <a:ext cx="3353300" cy="71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8040216" y="1624338"/>
                <a:ext cx="3816424" cy="238103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против.катет</m:t>
                        </m:r>
                      </m:num>
                      <m:den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прилеж.катет</m:t>
                        </m:r>
                      </m:den>
                    </m:f>
                  </m:oMath>
                </a14:m>
                <a:endParaRPr lang="ru-RU" sz="2400" dirty="0" smtClean="0"/>
              </a:p>
              <a:p>
                <a:pPr marL="342900" indent="-342900">
                  <a:buAutoNum type="arabicPeriod"/>
                </a:pPr>
                <a:r>
                  <a:rPr lang="ru-RU" sz="2400" dirty="0" smtClean="0"/>
                  <a:t>Если угол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 –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острый, тогда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𝑡𝑔</m:t>
                    </m:r>
                  </m:oMath>
                </a14:m>
                <a:r>
                  <a:rPr lang="ru-RU" sz="2400" dirty="0" smtClean="0"/>
                  <a:t>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0</a:t>
                </a:r>
              </a:p>
              <a:p>
                <a:pPr marL="342900" indent="-342900">
                  <a:buFontTx/>
                  <a:buAutoNum type="arabicPeriod"/>
                </a:pPr>
                <a:r>
                  <a:rPr lang="ru-RU" sz="2400" dirty="0"/>
                  <a:t>Если угол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 –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тупой,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тогда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𝑡𝑔</m:t>
                    </m:r>
                  </m:oMath>
                </a14:m>
                <a:r>
                  <a:rPr lang="ru-RU" sz="2400" dirty="0"/>
                  <a:t>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0</a:t>
                </a:r>
                <a:endParaRPr lang="ru-RU" sz="2400" dirty="0"/>
              </a:p>
              <a:p>
                <a:pPr marL="342900" indent="-342900">
                  <a:buAutoNum type="arabicPeriod"/>
                </a:pPr>
                <a:endParaRPr lang="ru-RU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216" y="1624338"/>
                <a:ext cx="3816424" cy="2381036"/>
              </a:xfrm>
              <a:prstGeom prst="rect">
                <a:avLst/>
              </a:prstGeom>
              <a:blipFill>
                <a:blip r:embed="rId3" cstate="print"/>
                <a:stretch>
                  <a:fillRect l="-2060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50" name="Picture 6" descr="https://math-ege.sdamgia.ru/get_file?id=65037&amp;png=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360" y="3573016"/>
            <a:ext cx="2376264" cy="292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math-ege.sdamgia.ru/get_file?id=64678&amp;png=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7647" y="3573015"/>
            <a:ext cx="3838507" cy="292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90391" y="238463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На рисунке изображены график функции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=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) и касательная к нему в точке с абсциссой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ru-RU" sz="200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. Найдите значение производной функции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) в точке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ru-RU" sz="200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2918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344" y="191083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 рисунке изображен график производной функции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f(x)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определенной на интервале (−10; 2). Найдите количество точек, в которых касательная к графику функции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f(x)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параллельна прямой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 = −2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 − 11 или совпадает с ней.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1344" y="116632"/>
            <a:ext cx="10720880" cy="16093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/>
              <a:t>В</a:t>
            </a:r>
            <a:r>
              <a:rPr lang="ru-RU" sz="3200" dirty="0" smtClean="0"/>
              <a:t>6.Геометрический смысл производной, касательная</a:t>
            </a:r>
            <a:endParaRPr lang="ru-RU" sz="3200" dirty="0"/>
          </a:p>
        </p:txBody>
      </p:sp>
      <p:pic>
        <p:nvPicPr>
          <p:cNvPr id="7170" name="Picture 2" descr="https://math-ege.sdamgia.ru/get_file?id=64593&amp;png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360" y="3573016"/>
            <a:ext cx="4282071" cy="294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768" t="36669" r="36949" b="42633"/>
          <a:stretch/>
        </p:blipFill>
        <p:spPr bwMode="auto">
          <a:xfrm>
            <a:off x="4774115" y="3919860"/>
            <a:ext cx="7417885" cy="272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6744072" y="764704"/>
                <a:ext cx="4464496" cy="29703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3.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2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2400" dirty="0" smtClean="0"/>
                  <a:t>Условие параллельности: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 smtClean="0"/>
                  <a:t> </a:t>
                </a:r>
                <a:endParaRPr lang="en-US" sz="2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2400" dirty="0" smtClean="0"/>
                  <a:t>Условие перпендикулярности: </a:t>
                </a:r>
                <a:endParaRPr lang="en-US" sz="240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=−1)</m:t>
                      </m:r>
                    </m:oMath>
                  </m:oMathPara>
                </a14:m>
                <a:endParaRPr lang="ru-RU" sz="2400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764704"/>
                <a:ext cx="4464496" cy="2970300"/>
              </a:xfrm>
              <a:prstGeom prst="rect">
                <a:avLst/>
              </a:prstGeom>
              <a:blipFill>
                <a:blip r:embed="rId5" cstate="print"/>
                <a:stretch>
                  <a:fillRect l="-1624" t="-1215"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08568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198" y="138499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</a:t>
            </a:r>
            <a:r>
              <a:rPr lang="ru-RU" sz="3600" dirty="0" smtClean="0"/>
              <a:t>6</a:t>
            </a:r>
            <a:r>
              <a:rPr lang="ru-RU" sz="3600" dirty="0"/>
              <a:t>. Применение производной к исследованию </a:t>
            </a:r>
            <a:r>
              <a:rPr lang="ru-RU" sz="3600" dirty="0" smtClean="0"/>
              <a:t>функций</a:t>
            </a:r>
            <a:r>
              <a:rPr lang="en-US" sz="3600" dirty="0" smtClean="0"/>
              <a:t> (</a:t>
            </a:r>
            <a:r>
              <a:rPr lang="ru-RU" sz="3600" dirty="0" smtClean="0"/>
              <a:t>Графически)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9198" y="2067724"/>
            <a:ext cx="45039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 рисунке изображен график производной функции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f(x)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определенной на интервале (−5; 7). Найдите промежутки убывания функции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f(x)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В ответе укажите сумму целых точек, входящих в эти промежутки.</a:t>
            </a:r>
            <a:endParaRPr lang="ru-RU" dirty="0"/>
          </a:p>
        </p:txBody>
      </p:sp>
      <p:pic>
        <p:nvPicPr>
          <p:cNvPr id="4" name="Picture 2" descr="https://ege.sdamgia.ru/get_file?id=65710&amp;png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866" y="3645024"/>
            <a:ext cx="408358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28048" y="2093976"/>
            <a:ext cx="5328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 рисунке изображен график производной функции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), определенной на интервале (−8; 4). В какой точке отрезка [−7; −3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]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 принимает наименьшее значение?</a:t>
            </a:r>
            <a:endParaRPr lang="ru-RU" dirty="0"/>
          </a:p>
        </p:txBody>
      </p:sp>
      <p:pic>
        <p:nvPicPr>
          <p:cNvPr id="1028" name="Picture 4" descr="https://ege.sdamgia.ru/get_file?id=65706&amp;png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8048" y="3600470"/>
            <a:ext cx="4176464" cy="28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6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89198" y="138499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</a:t>
            </a:r>
            <a:r>
              <a:rPr lang="ru-RU" sz="3600" dirty="0" smtClean="0"/>
              <a:t>6</a:t>
            </a:r>
            <a:r>
              <a:rPr lang="ru-RU" sz="3600" dirty="0"/>
              <a:t>. Применение производной к исследованию функций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0656" y="1285081"/>
            <a:ext cx="42891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 рисунке изображен график производной функции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f(x)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определенной на интервале (−10; 2). Найдите количество точек, в которых касательная к графику функции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f(x)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параллельна прямой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 = −2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 − 11 или совпадает с ней.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/>
          <a:srcRect l="49445" t="27154" r="4066" b="13654"/>
          <a:stretch/>
        </p:blipFill>
        <p:spPr>
          <a:xfrm>
            <a:off x="479376" y="3356992"/>
            <a:ext cx="4501892" cy="3054855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735960" y="836712"/>
            <a:ext cx="66247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Решение: </a:t>
            </a:r>
            <a:r>
              <a:rPr lang="ru-RU" dirty="0" smtClean="0"/>
              <a:t>Значение </a:t>
            </a:r>
            <a:r>
              <a:rPr lang="ru-RU" dirty="0"/>
              <a:t>производной в точке касания равно угловому коэффициенту касательной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Поскольку касательная параллельна прямой y = −2x − 11 или совпадает с ней, их угловые коэффициенты равны –2. </a:t>
            </a:r>
            <a:endParaRPr lang="ru-RU" dirty="0" smtClean="0"/>
          </a:p>
          <a:p>
            <a:r>
              <a:rPr lang="ru-RU" dirty="0" smtClean="0"/>
              <a:t>Найдем </a:t>
            </a:r>
            <a:r>
              <a:rPr lang="ru-RU" dirty="0"/>
              <a:t>количество точек, в которых f'(x)= минус 2, это соответствует количеству точек пересечения графика производной с прямой y = −2.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данном интервале таких точек 5.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3" cstate="print"/>
          <a:srcRect l="46679" t="33385" r="15134" b="18847"/>
          <a:stretch/>
        </p:blipFill>
        <p:spPr>
          <a:xfrm>
            <a:off x="5879976" y="3140968"/>
            <a:ext cx="5239228" cy="349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6542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354</TotalTime>
  <Words>351</Words>
  <Application>Microsoft Office PowerPoint</Application>
  <PresentationFormat>Произвольный</PresentationFormat>
  <Paragraphs>84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Дерево</vt:lpstr>
      <vt:lpstr>Производная функции в ЕГЭ</vt:lpstr>
      <vt:lpstr>Слайд 2</vt:lpstr>
      <vt:lpstr>В6. Производная и первообразная </vt:lpstr>
      <vt:lpstr> В11. Наибольшее и наименьшее значение функций  </vt:lpstr>
      <vt:lpstr>В6.Физический (механический) смысл производной</vt:lpstr>
      <vt:lpstr>В6.Геометрический смысл производной, касательная</vt:lpstr>
      <vt:lpstr>Слайд 7</vt:lpstr>
      <vt:lpstr>В6. Применение производной к исследованию функций (Графически) </vt:lpstr>
      <vt:lpstr>В6. Применение производной к исследованию функций </vt:lpstr>
      <vt:lpstr>В6. Применение производной к исследованию функций </vt:lpstr>
      <vt:lpstr>В6. Первообразная </vt:lpstr>
      <vt:lpstr>В11. Степенные и иррациональные функций </vt:lpstr>
      <vt:lpstr>В11. Степенные, иррациональные и дробные функции </vt:lpstr>
      <vt:lpstr>В11 </vt:lpstr>
      <vt:lpstr>В11. Показательные и логарифмические функции</vt:lpstr>
      <vt:lpstr>В11. Тригонометрические функции </vt:lpstr>
      <vt:lpstr>  В11. Исследование функций без помощи производной  </vt:lpstr>
      <vt:lpstr>Дидактические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307</cp:lastModifiedBy>
  <cp:revision>46</cp:revision>
  <dcterms:created xsi:type="dcterms:W3CDTF">2021-11-17T04:35:38Z</dcterms:created>
  <dcterms:modified xsi:type="dcterms:W3CDTF">2023-04-05T03:25:23Z</dcterms:modified>
</cp:coreProperties>
</file>