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Знаки препинания в </a:t>
            </a:r>
            <a:r>
              <a:rPr lang="ru-RU" dirty="0" smtClean="0">
                <a:solidFill>
                  <a:srgbClr val="FF0000"/>
                </a:solidFill>
              </a:rPr>
              <a:t>ССП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Тимиркаева</a:t>
            </a:r>
            <a:r>
              <a:rPr lang="ru-RU" smtClean="0">
                <a:solidFill>
                  <a:srgbClr val="FF0000"/>
                </a:solidFill>
              </a:rPr>
              <a:t> Е.А.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b="1" i="1" dirty="0" smtClean="0"/>
              <a:t>Простые предложения, входящие в состав сложносочинённого предложения (ССП),</a:t>
            </a:r>
            <a:r>
              <a:rPr lang="ru-RU" b="1" i="1" dirty="0" smtClean="0">
                <a:solidFill>
                  <a:srgbClr val="FF0000"/>
                </a:solidFill>
              </a:rPr>
              <a:t>отделяются друг от друга запятыми.</a:t>
            </a:r>
          </a:p>
          <a:p>
            <a:pPr fontAlgn="base"/>
            <a:r>
              <a:rPr lang="ru-RU" b="1" i="1" dirty="0" smtClean="0"/>
              <a:t>Примеры: Окна во всех корпусах были ярко освещены, и оттого на громадном дворе казалось очень темно (Чехов); На улице жара, а цыплятам холодно (Песков).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b="1" dirty="0" smtClean="0"/>
              <a:t>и)</a:t>
            </a:r>
            <a:r>
              <a:rPr lang="ru-RU" dirty="0" smtClean="0"/>
              <a:t> в состав сложносочинённого предложения входят безличные предложения, имеющие синонимические слова в сказуемых:</a:t>
            </a:r>
          </a:p>
          <a:p>
            <a:pPr fontAlgn="base"/>
            <a:r>
              <a:rPr lang="ru-RU" i="1" dirty="0" smtClean="0"/>
              <a:t>Необходимо рассмотреть авторские заявки и надо срочно составить по ним заключения (синонимы: необходимо, надо).</a:t>
            </a:r>
            <a:endParaRPr lang="ru-RU" dirty="0" smtClean="0"/>
          </a:p>
          <a:p>
            <a:pPr fontAlgn="base"/>
            <a:r>
              <a:rPr lang="ru-RU" dirty="0" smtClean="0"/>
              <a:t>Но при отсутствии синонимических слов запятая между двумя безличными предложениями перед союзом </a:t>
            </a:r>
            <a:r>
              <a:rPr lang="ru-RU" b="1" i="1" dirty="0" smtClean="0"/>
              <a:t>и</a:t>
            </a:r>
            <a:r>
              <a:rPr lang="ru-RU" dirty="0" smtClean="0"/>
              <a:t> ставится:</a:t>
            </a:r>
          </a:p>
          <a:p>
            <a:pPr fontAlgn="base"/>
            <a:r>
              <a:rPr lang="ru-RU" i="1" dirty="0" smtClean="0"/>
              <a:t>Между тем совсем рассвело, и надо было опять выходить в море</a:t>
            </a:r>
            <a:r>
              <a:rPr lang="ru-RU" dirty="0" smtClean="0"/>
              <a:t> (Катаев);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к)</a:t>
            </a:r>
            <a:r>
              <a:rPr lang="ru-RU" dirty="0" smtClean="0"/>
              <a:t> в состав сложносочинённого предложения входят назывные (номинативные) предложения:</a:t>
            </a:r>
          </a:p>
          <a:p>
            <a:pPr fontAlgn="base"/>
            <a:r>
              <a:rPr lang="ru-RU" i="1" dirty="0" smtClean="0"/>
              <a:t>Мороз и солнце...</a:t>
            </a:r>
            <a:r>
              <a:rPr lang="ru-RU" dirty="0" smtClean="0"/>
              <a:t> (Пушкин).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>
                <a:solidFill>
                  <a:srgbClr val="FF0000"/>
                </a:solidFill>
              </a:rPr>
              <a:t>Вместо запятой </a:t>
            </a:r>
            <a:r>
              <a:rPr lang="ru-RU" dirty="0" smtClean="0"/>
              <a:t>простые предложения в составе сложносочинённого предложения могут разделяться </a:t>
            </a:r>
            <a:r>
              <a:rPr lang="ru-RU" dirty="0" smtClean="0">
                <a:solidFill>
                  <a:srgbClr val="FF0000"/>
                </a:solidFill>
              </a:rPr>
              <a:t>точкой с запятой</a:t>
            </a:r>
            <a:r>
              <a:rPr lang="ru-RU" dirty="0" smtClean="0"/>
              <a:t>. Точка с запятой ставится в том случае, если части сложносочинённого предложения значительно распространены (часто это сложные предложения смешанного типа – с сочинением, подчинением и бессоюзной связью) и имеют внутри себя запятые. Чаще постановка точки с запятой наблюдается перед союзами </a:t>
            </a:r>
            <a:r>
              <a:rPr lang="ru-RU" b="1" i="1" dirty="0" smtClean="0"/>
              <a:t>но, однако, зато, да и</a:t>
            </a:r>
            <a:r>
              <a:rPr lang="ru-RU" dirty="0" smtClean="0"/>
              <a:t>, реже перед союзом </a:t>
            </a:r>
            <a:r>
              <a:rPr lang="ru-RU" b="1" i="1" dirty="0" smtClean="0"/>
              <a:t>а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i="1" dirty="0" smtClean="0"/>
              <a:t>Шесть лет комиссия возилась около здания; но климат что ли мешал, или материал уже был такой, только никак не шло казённое здание выше фундамента (Гоголь).</a:t>
            </a:r>
            <a:endParaRPr lang="ru-RU" dirty="0" smtClean="0"/>
          </a:p>
          <a:p>
            <a:pPr fontAlgn="base"/>
            <a:r>
              <a:rPr lang="ru-RU" dirty="0" smtClean="0"/>
              <a:t>Перед союзами </a:t>
            </a:r>
            <a:r>
              <a:rPr lang="ru-RU" b="1" i="1" dirty="0" smtClean="0"/>
              <a:t>и, да</a:t>
            </a:r>
            <a:r>
              <a:rPr lang="ru-RU" dirty="0" smtClean="0"/>
              <a:t> (в значении «и») точка с запятой ставится лишь в том случае, когда они соединяют два предложения, которые без них были бы разделены точкой:</a:t>
            </a:r>
          </a:p>
          <a:p>
            <a:pPr fontAlgn="base"/>
            <a:r>
              <a:rPr lang="ru-RU" i="1" dirty="0" smtClean="0"/>
              <a:t>Скоро весь сад, согретый солнцем, обласканный, ожил, и капли росы, как алмазы, засверкали на листьях; и старый, давно запущенный сад в это утро казался таким молодым, нарядным</a:t>
            </a:r>
            <a:r>
              <a:rPr lang="ru-RU" dirty="0" smtClean="0"/>
              <a:t> (Чехов).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686800" cy="5257800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>Вместо запятой простые предложения в составе сложносочинённого предложения могут разделяться тире:</a:t>
            </a:r>
          </a:p>
          <a:p>
            <a:pPr fontAlgn="base"/>
            <a:r>
              <a:rPr lang="ru-RU" sz="2400" dirty="0" smtClean="0"/>
              <a:t>Тире ставится в том случае, если во второй части сложносочинённого предложении содержится неожиданное присоединение или резкое противопоставление:</a:t>
            </a:r>
          </a:p>
          <a:p>
            <a:pPr fontAlgn="base"/>
            <a:r>
              <a:rPr lang="ru-RU" sz="2400" i="1" dirty="0" smtClean="0"/>
              <a:t>Тут раздался лёгкий свист – и Дубровский умолк (Пушкин); Я спешу туда ж – а там уже весь город</a:t>
            </a:r>
            <a:r>
              <a:rPr lang="ru-RU" sz="2400" dirty="0" smtClean="0"/>
              <a:t> (Пушкин).</a:t>
            </a:r>
          </a:p>
          <a:p>
            <a:pPr fontAlgn="base"/>
            <a:r>
              <a:rPr lang="ru-RU" sz="2400" dirty="0" smtClean="0"/>
              <a:t>Часто в этих случаях или только первое предложение, или оба предложения являются назывными (номинативными):</a:t>
            </a:r>
          </a:p>
          <a:p>
            <a:pPr fontAlgn="base"/>
            <a:r>
              <a:rPr lang="ru-RU" sz="2400" i="1" dirty="0" smtClean="0"/>
              <a:t>Ещё напор – и враг бежит (Пушкин); Ещё год, два – и старость... (Эренбург).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u="sng" dirty="0" smtClean="0"/>
              <a:t>Запятая</a:t>
            </a:r>
            <a:r>
              <a:rPr lang="ru-RU" sz="2400" u="sng" dirty="0" smtClean="0"/>
              <a:t> перед одиночными соединительными и разделительными союзами –</a:t>
            </a:r>
            <a:r>
              <a:rPr lang="ru-RU" sz="2400" u="sng" dirty="0" smtClean="0">
                <a:solidFill>
                  <a:srgbClr val="FF0000"/>
                </a:solidFill>
              </a:rPr>
              <a:t> 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и, да</a:t>
            </a:r>
            <a:r>
              <a:rPr lang="ru-RU" sz="2400" u="sng" dirty="0" smtClean="0">
                <a:solidFill>
                  <a:srgbClr val="FF0000"/>
                </a:solidFill>
              </a:rPr>
              <a:t> (в значении «и»), 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или, либо</a:t>
            </a:r>
            <a:r>
              <a:rPr lang="ru-RU" sz="2400" u="sng" dirty="0" smtClean="0">
                <a:solidFill>
                  <a:srgbClr val="FF0000"/>
                </a:solidFill>
              </a:rPr>
              <a:t> – </a:t>
            </a:r>
            <a:r>
              <a:rPr lang="ru-RU" sz="2400" b="1" u="sng" dirty="0" smtClean="0">
                <a:solidFill>
                  <a:srgbClr val="FF0000"/>
                </a:solidFill>
              </a:rPr>
              <a:t>не ставится</a:t>
            </a:r>
            <a:r>
              <a:rPr lang="ru-RU" sz="2400" u="sng" dirty="0" smtClean="0">
                <a:solidFill>
                  <a:srgbClr val="FF0000"/>
                </a:solidFill>
              </a:rPr>
              <a:t> в следующих случаях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b="1" u="sng" dirty="0" smtClean="0"/>
              <a:t>а)</a:t>
            </a:r>
            <a:r>
              <a:rPr lang="ru-RU" u="sng" dirty="0" smtClean="0"/>
              <a:t> </a:t>
            </a:r>
            <a:r>
              <a:rPr lang="ru-RU" dirty="0" smtClean="0"/>
              <a:t>простые предложения в составе сложносочинённого предложения имеют </a:t>
            </a:r>
            <a:r>
              <a:rPr lang="ru-RU" b="1" dirty="0" smtClean="0"/>
              <a:t>общий второстепенный член</a:t>
            </a:r>
            <a:r>
              <a:rPr lang="ru-RU" dirty="0" smtClean="0"/>
              <a:t>:</a:t>
            </a:r>
          </a:p>
          <a:p>
            <a:pPr fontAlgn="base"/>
            <a:r>
              <a:rPr lang="ru-RU" b="1" i="1" dirty="0" smtClean="0"/>
              <a:t>Вскоре после восхода</a:t>
            </a:r>
            <a:r>
              <a:rPr lang="ru-RU" i="1" dirty="0" smtClean="0"/>
              <a:t> набежала туча и брызнул короткий дождь</a:t>
            </a:r>
            <a:r>
              <a:rPr lang="ru-RU" dirty="0" smtClean="0"/>
              <a:t> (Пушкин) (общий второстепенный член – обстоятельство времени </a:t>
            </a:r>
            <a:r>
              <a:rPr lang="ru-RU" i="1" dirty="0" smtClean="0"/>
              <a:t>вскоре после восхода</a:t>
            </a:r>
            <a:r>
              <a:rPr lang="ru-RU" dirty="0" smtClean="0"/>
              <a:t>, ср.: </a:t>
            </a:r>
            <a:r>
              <a:rPr lang="ru-RU" i="1" dirty="0" smtClean="0"/>
              <a:t>Вскоре после восхода набежала туча; Вскоре после восхода брызнул короткий дождь</a:t>
            </a:r>
            <a:r>
              <a:rPr lang="ru-RU" dirty="0" smtClean="0"/>
              <a:t>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b="1" u="sng" dirty="0" smtClean="0"/>
              <a:t>б)</a:t>
            </a:r>
            <a:r>
              <a:rPr lang="ru-RU" dirty="0" smtClean="0"/>
              <a:t> простые предложения в составе сложносочинённого предложения имеют </a:t>
            </a:r>
            <a:r>
              <a:rPr lang="ru-RU" b="1" dirty="0" smtClean="0"/>
              <a:t>общее придаточное предложение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 smtClean="0"/>
              <a:t>Уже совсем рассвело и народ стал подниматься, когда я вернулся в свою комнату</a:t>
            </a:r>
            <a:r>
              <a:rPr lang="ru-RU" dirty="0" smtClean="0"/>
              <a:t> (Л. Толстой) (придаточное времени </a:t>
            </a:r>
            <a:r>
              <a:rPr lang="ru-RU" i="1" dirty="0" smtClean="0"/>
              <a:t>когда я вернулся в свою комнату</a:t>
            </a:r>
            <a:r>
              <a:rPr lang="ru-RU" dirty="0" smtClean="0"/>
              <a:t> является общим для обеих частей сложносочинённого предложения, ср.: </a:t>
            </a:r>
            <a:r>
              <a:rPr lang="ru-RU" i="1" dirty="0" smtClean="0"/>
              <a:t>Уже совсем рассвело, когда я вернулся в свою комнату; Народ стал подниматься, когда я вернулся в свою комнату</a:t>
            </a:r>
            <a:r>
              <a:rPr lang="ru-RU" dirty="0" smtClean="0"/>
              <a:t>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простые предложения сложносочинённого предложения вместе поясняют </a:t>
            </a:r>
            <a:r>
              <a:rPr lang="ru-RU" b="1" dirty="0" smtClean="0"/>
              <a:t>общее для них третье предложение, предшествующее им и связанное с ними бессоюзной связью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 smtClean="0"/>
              <a:t>Он чувствовал себя нехорошо: тело было слабо и в глазах ощущалась тупая боль</a:t>
            </a:r>
            <a:r>
              <a:rPr lang="ru-RU" dirty="0" smtClean="0"/>
              <a:t> (Куприн) (части сложносочинённого предложения: </a:t>
            </a:r>
            <a:r>
              <a:rPr lang="ru-RU" i="1" dirty="0" smtClean="0"/>
              <a:t>Тело было слабо; В глазах ощущалась тупая боль</a:t>
            </a:r>
            <a:r>
              <a:rPr lang="ru-RU" dirty="0" smtClean="0"/>
              <a:t> – поясняют смысл общего для них первого простого предложения, связанного с ними </a:t>
            </a:r>
            <a:r>
              <a:rPr lang="ru-RU" dirty="0" err="1" smtClean="0"/>
              <a:t>бессоюзно</a:t>
            </a:r>
            <a:r>
              <a:rPr lang="ru-RU" dirty="0" smtClean="0"/>
              <a:t>: </a:t>
            </a:r>
            <a:r>
              <a:rPr lang="ru-RU" i="1" dirty="0" smtClean="0"/>
              <a:t>Он чувствовал себя нехорошо</a:t>
            </a:r>
            <a:r>
              <a:rPr lang="ru-RU" dirty="0" smtClean="0"/>
              <a:t>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b="1" dirty="0" smtClean="0"/>
              <a:t>г)</a:t>
            </a:r>
            <a:r>
              <a:rPr lang="ru-RU" dirty="0" smtClean="0"/>
              <a:t> простые предложения в составе сложносочинённого предложения имеют </a:t>
            </a:r>
            <a:r>
              <a:rPr lang="ru-RU" b="1" dirty="0" smtClean="0"/>
              <a:t>общее вводное слово, вводное словосочетание или предложение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 smtClean="0"/>
              <a:t>По словам охотников, зверь в этих лесах вывелся и птица исчезла</a:t>
            </a:r>
            <a:r>
              <a:rPr lang="ru-RU" dirty="0" smtClean="0"/>
              <a:t> (источник сообщения – </a:t>
            </a:r>
            <a:r>
              <a:rPr lang="ru-RU" i="1" dirty="0" smtClean="0"/>
              <a:t>по словам охотников</a:t>
            </a:r>
            <a:r>
              <a:rPr lang="ru-RU" dirty="0" smtClean="0"/>
              <a:t> – один и тот же для всего высказывания, ср.: </a:t>
            </a:r>
            <a:r>
              <a:rPr lang="ru-RU" i="1" dirty="0" smtClean="0"/>
              <a:t>По словам охотников, зверь в этих лесах вывелся; По словам охотников, птица исчезла</a:t>
            </a:r>
            <a:r>
              <a:rPr lang="ru-RU" dirty="0" smtClean="0"/>
              <a:t>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b="1" u="sng" dirty="0" err="1" smtClean="0"/>
              <a:t>д</a:t>
            </a:r>
            <a:r>
              <a:rPr lang="ru-RU" b="1" u="sng" dirty="0" smtClean="0"/>
              <a:t>)</a:t>
            </a:r>
            <a:r>
              <a:rPr lang="ru-RU" u="sng" dirty="0" smtClean="0"/>
              <a:t> </a:t>
            </a:r>
            <a:r>
              <a:rPr lang="ru-RU" dirty="0" smtClean="0"/>
              <a:t>в состав сложносочинённого предложения входят </a:t>
            </a:r>
            <a:r>
              <a:rPr lang="ru-RU" b="1" dirty="0" smtClean="0"/>
              <a:t>вопросительные предложения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 smtClean="0"/>
              <a:t>Вы придёте ко мне или я должен зайти к вам?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е)</a:t>
            </a:r>
            <a:r>
              <a:rPr lang="ru-RU" dirty="0" smtClean="0"/>
              <a:t> в состав сложносочинённого предложения входят </a:t>
            </a:r>
            <a:r>
              <a:rPr lang="ru-RU" b="1" dirty="0" smtClean="0"/>
              <a:t>побудительные предложения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 smtClean="0"/>
              <a:t>Подпустить врага и огонь дать по команде!</a:t>
            </a:r>
            <a:r>
              <a:rPr lang="ru-RU" dirty="0" smtClean="0"/>
              <a:t> (Фурманов);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ж)</a:t>
            </a:r>
            <a:r>
              <a:rPr lang="ru-RU" dirty="0" smtClean="0"/>
              <a:t> в состав сложносочинённого предложения входят </a:t>
            </a:r>
            <a:r>
              <a:rPr lang="ru-RU" b="1" dirty="0" smtClean="0"/>
              <a:t>восклицательные предложения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 smtClean="0"/>
              <a:t>Как он смешон и как глупы его выходки!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b="1" u="sng" dirty="0" err="1" smtClean="0"/>
              <a:t>з</a:t>
            </a:r>
            <a:r>
              <a:rPr lang="ru-RU" b="1" u="sng" dirty="0" smtClean="0"/>
              <a:t>)</a:t>
            </a:r>
            <a:r>
              <a:rPr lang="ru-RU" u="sng" dirty="0" smtClean="0"/>
              <a:t> </a:t>
            </a:r>
            <a:r>
              <a:rPr lang="ru-RU" dirty="0" smtClean="0"/>
              <a:t>в состав сложносочинённого предложения входят односоставные неопределенно-личные предложения, если мыслится один и тот же производитель действия:</a:t>
            </a:r>
          </a:p>
          <a:p>
            <a:pPr fontAlgn="base"/>
            <a:r>
              <a:rPr lang="ru-RU" i="1" dirty="0" smtClean="0"/>
              <a:t>Подсудимых тоже куда-то выводили и только что ввели назад</a:t>
            </a:r>
            <a:r>
              <a:rPr lang="ru-RU" dirty="0" smtClean="0"/>
              <a:t> (Л. Толстой);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</TotalTime>
  <Words>190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Знаки препинания в ССП Тимиркаева Е.А. </vt:lpstr>
      <vt:lpstr>Запятая перед одиночными соединительными и разделительными союзами – и, да (в значении «и»), или, либо – не ставится в следующих случаях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12</cp:revision>
  <dcterms:modified xsi:type="dcterms:W3CDTF">2023-04-05T18:40:21Z</dcterms:modified>
</cp:coreProperties>
</file>