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2" r:id="rId3"/>
    <p:sldId id="332" r:id="rId4"/>
    <p:sldId id="284" r:id="rId5"/>
    <p:sldId id="454" r:id="rId6"/>
    <p:sldId id="333" r:id="rId7"/>
    <p:sldId id="432" r:id="rId8"/>
    <p:sldId id="445" r:id="rId9"/>
    <p:sldId id="433" r:id="rId10"/>
    <p:sldId id="446" r:id="rId11"/>
    <p:sldId id="483" r:id="rId12"/>
    <p:sldId id="455" r:id="rId13"/>
    <p:sldId id="456" r:id="rId14"/>
    <p:sldId id="457" r:id="rId15"/>
    <p:sldId id="458" r:id="rId16"/>
    <p:sldId id="459" r:id="rId17"/>
    <p:sldId id="460" r:id="rId18"/>
    <p:sldId id="478" r:id="rId19"/>
    <p:sldId id="479" r:id="rId20"/>
    <p:sldId id="480" r:id="rId21"/>
    <p:sldId id="482" r:id="rId22"/>
    <p:sldId id="481" r:id="rId23"/>
    <p:sldId id="33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6DEEAAA0-2A17-4176-9C0D-709080DE84EF}">
          <p14:sldIdLst>
            <p14:sldId id="256"/>
            <p14:sldId id="342"/>
            <p14:sldId id="332"/>
            <p14:sldId id="284"/>
            <p14:sldId id="454"/>
            <p14:sldId id="333"/>
            <p14:sldId id="432"/>
            <p14:sldId id="445"/>
            <p14:sldId id="433"/>
            <p14:sldId id="446"/>
            <p14:sldId id="455"/>
            <p14:sldId id="456"/>
            <p14:sldId id="457"/>
            <p14:sldId id="458"/>
            <p14:sldId id="459"/>
            <p14:sldId id="460"/>
            <p14:sldId id="478"/>
            <p14:sldId id="479"/>
            <p14:sldId id="480"/>
            <p14:sldId id="482"/>
            <p14:sldId id="481"/>
            <p14:sldId id="33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125C"/>
    <a:srgbClr val="31CC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freepik.com/premium-vector/cute-boy-cartoon_2526328.htm&amp;psig=AOvVaw0nEYfsYuiPRiZ40V8NXCUi&amp;ust=1587732201251000&amp;source=images&amp;cd=vfe&amp;ved=0CAIQjRxqFwoTCNCL9cXJ_ugCFQAAAAAdAAAAABA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365104"/>
            <a:ext cx="7772400" cy="1470025"/>
          </a:xfrm>
        </p:spPr>
        <p:txBody>
          <a:bodyPr>
            <a:noAutofit/>
          </a:bodyPr>
          <a:lstStyle/>
          <a:p>
            <a:r>
              <a:rPr lang="es-ES" sz="11500" dirty="0">
                <a:solidFill>
                  <a:schemeClr val="tx2"/>
                </a:solidFill>
                <a:latin typeface="Comic Sans MS" pitchFamily="66" charset="0"/>
              </a:rPr>
              <a:t>Step </a:t>
            </a:r>
            <a:r>
              <a:rPr lang="ru-RU" sz="11500" dirty="0">
                <a:solidFill>
                  <a:schemeClr val="tx2"/>
                </a:solidFill>
                <a:latin typeface="Comic Sans MS" pitchFamily="66" charset="0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E6AD72-092C-4C0D-814D-37C69731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Say it in English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3161338-5636-48C0-B077-73BE49368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933" y="871494"/>
            <a:ext cx="3330613" cy="19319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48A5CF4-FFCC-48B0-A0E6-008E2E93C7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2748" y="2651264"/>
            <a:ext cx="3428218" cy="181245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96DE556-FC50-4C2C-8BF5-8986763105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84426">
            <a:off x="6441986" y="1006220"/>
            <a:ext cx="1821817" cy="263691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6113763-712F-4014-9538-FDA32A7285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957098"/>
            <a:ext cx="2370552" cy="235596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19FB1434-5A86-4EF0-80FC-46C3556775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0500" y="4206736"/>
            <a:ext cx="3428218" cy="241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8750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3F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Сможешь прочитать эти слова?</a:t>
            </a:r>
            <a:endParaRPr lang="ru-RU" b="1" dirty="0">
              <a:solidFill>
                <a:srgbClr val="003F7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88840"/>
            <a:ext cx="1548822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rice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1988840"/>
            <a:ext cx="1786066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face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3645024"/>
            <a:ext cx="2257349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fence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3645024"/>
            <a:ext cx="2916183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chance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229200"/>
            <a:ext cx="2491388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prince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5229200"/>
            <a:ext cx="3337773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princess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606CDA-8584-4336-988B-0492C061E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Read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F8DD76-58A1-4598-B87D-7EC75DFB9775}"/>
              </a:ext>
            </a:extLst>
          </p:cNvPr>
          <p:cNvSpPr txBox="1"/>
          <p:nvPr/>
        </p:nvSpPr>
        <p:spPr>
          <a:xfrm>
            <a:off x="271760" y="1217657"/>
            <a:ext cx="27398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white mice</a:t>
            </a:r>
          </a:p>
          <a:p>
            <a:r>
              <a:rPr lang="en-US" sz="4000" dirty="0">
                <a:latin typeface="Comic Sans MS" panose="030F0702030302020204" pitchFamily="66" charset="0"/>
              </a:rPr>
              <a:t>grey mice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B7674DD-73FD-4032-B31D-D2F207B992A3}"/>
              </a:ext>
            </a:extLst>
          </p:cNvPr>
          <p:cNvSpPr txBox="1"/>
          <p:nvPr/>
        </p:nvSpPr>
        <p:spPr>
          <a:xfrm>
            <a:off x="3275856" y="2943732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thick ice</a:t>
            </a:r>
          </a:p>
          <a:p>
            <a:r>
              <a:rPr lang="en-US" sz="4000" dirty="0">
                <a:latin typeface="Comic Sans MS" panose="030F0702030302020204" pitchFamily="66" charset="0"/>
              </a:rPr>
              <a:t>thin ice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5D4FF15-E9D5-494B-AAC7-92D7535504C8}"/>
              </a:ext>
            </a:extLst>
          </p:cNvPr>
          <p:cNvSpPr txBox="1"/>
          <p:nvPr/>
        </p:nvSpPr>
        <p:spPr>
          <a:xfrm>
            <a:off x="5412431" y="1280351"/>
            <a:ext cx="34323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a short pencil</a:t>
            </a:r>
          </a:p>
          <a:p>
            <a:r>
              <a:rPr lang="en-US" sz="4000" dirty="0">
                <a:latin typeface="Comic Sans MS" panose="030F0702030302020204" pitchFamily="66" charset="0"/>
              </a:rPr>
              <a:t>a long pencil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683C922-88D7-4C9A-8ADF-D6EB6BBDE47D}"/>
              </a:ext>
            </a:extLst>
          </p:cNvPr>
          <p:cNvSpPr txBox="1"/>
          <p:nvPr/>
        </p:nvSpPr>
        <p:spPr>
          <a:xfrm>
            <a:off x="539552" y="4797152"/>
            <a:ext cx="3355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a new cinema</a:t>
            </a:r>
          </a:p>
          <a:p>
            <a:r>
              <a:rPr lang="en-US" sz="4000" dirty="0">
                <a:latin typeface="Comic Sans MS" panose="030F0702030302020204" pitchFamily="66" charset="0"/>
              </a:rPr>
              <a:t>an old cinema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3A2E566-D808-4331-8124-014897679229}"/>
              </a:ext>
            </a:extLst>
          </p:cNvPr>
          <p:cNvSpPr txBox="1"/>
          <p:nvPr/>
        </p:nvSpPr>
        <p:spPr>
          <a:xfrm>
            <a:off x="4788024" y="4828450"/>
            <a:ext cx="4264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cold ice cream</a:t>
            </a:r>
          </a:p>
          <a:p>
            <a:r>
              <a:rPr lang="en-US" sz="4000" dirty="0">
                <a:latin typeface="Comic Sans MS" panose="030F0702030302020204" pitchFamily="66" charset="0"/>
              </a:rPr>
              <a:t>banana ice cream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890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606CDA-8584-4336-988B-0492C061E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Read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F8DD76-58A1-4598-B87D-7EC75DFB9775}"/>
              </a:ext>
            </a:extLst>
          </p:cNvPr>
          <p:cNvSpPr txBox="1"/>
          <p:nvPr/>
        </p:nvSpPr>
        <p:spPr>
          <a:xfrm>
            <a:off x="755576" y="1690062"/>
            <a:ext cx="714490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Comic Sans MS" panose="030F0702030302020204" pitchFamily="66" charset="0"/>
              </a:rPr>
              <a:t>Mice are not nice.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May is a nice girl.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I like ice cream.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Ice cream is cold and nice.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Bob has a long pencil.</a:t>
            </a:r>
          </a:p>
        </p:txBody>
      </p:sp>
    </p:spTree>
    <p:extLst>
      <p:ext uri="{BB962C8B-B14F-4D97-AF65-F5344CB8AC3E}">
        <p14:creationId xmlns:p14="http://schemas.microsoft.com/office/powerpoint/2010/main" xmlns="" val="3055138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606CDA-8584-4336-988B-0492C061E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Read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F8DD76-58A1-4598-B87D-7EC75DFB9775}"/>
              </a:ext>
            </a:extLst>
          </p:cNvPr>
          <p:cNvSpPr txBox="1"/>
          <p:nvPr/>
        </p:nvSpPr>
        <p:spPr>
          <a:xfrm>
            <a:off x="1691680" y="1007914"/>
            <a:ext cx="551946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latin typeface="Comic Sans MS" panose="030F0702030302020204" pitchFamily="66" charset="0"/>
              </a:rPr>
              <a:t>go</a:t>
            </a:r>
          </a:p>
          <a:p>
            <a:endParaRPr lang="en-US" sz="5400" dirty="0">
              <a:latin typeface="Comic Sans MS" panose="030F0702030302020204" pitchFamily="66" charset="0"/>
            </a:endParaRPr>
          </a:p>
          <a:p>
            <a:r>
              <a:rPr lang="en-US" sz="5400" dirty="0">
                <a:latin typeface="Comic Sans MS" panose="030F0702030302020204" pitchFamily="66" charset="0"/>
              </a:rPr>
              <a:t>go </a:t>
            </a:r>
            <a:r>
              <a:rPr lang="en-US" sz="5400" b="1" dirty="0">
                <a:solidFill>
                  <a:schemeClr val="tx2"/>
                </a:solidFill>
                <a:latin typeface="Comic Sans MS" panose="030F0702030302020204" pitchFamily="66" charset="0"/>
              </a:rPr>
              <a:t>to</a:t>
            </a:r>
            <a:r>
              <a:rPr lang="en-US" sz="5400" dirty="0">
                <a:latin typeface="Comic Sans MS" panose="030F0702030302020204" pitchFamily="66" charset="0"/>
              </a:rPr>
              <a:t> the cinema</a:t>
            </a:r>
          </a:p>
          <a:p>
            <a:r>
              <a:rPr lang="en-US" sz="5400" dirty="0">
                <a:latin typeface="Comic Sans MS" panose="030F0702030302020204" pitchFamily="66" charset="0"/>
              </a:rPr>
              <a:t>go </a:t>
            </a:r>
            <a:r>
              <a:rPr lang="en-US" sz="5400" b="1" dirty="0">
                <a:solidFill>
                  <a:schemeClr val="tx2"/>
                </a:solidFill>
                <a:latin typeface="Comic Sans MS" panose="030F0702030302020204" pitchFamily="66" charset="0"/>
              </a:rPr>
              <a:t>to</a:t>
            </a:r>
            <a:r>
              <a:rPr lang="en-US" sz="5400" dirty="0">
                <a:latin typeface="Comic Sans MS" panose="030F0702030302020204" pitchFamily="66" charset="0"/>
              </a:rPr>
              <a:t> the bank</a:t>
            </a:r>
          </a:p>
          <a:p>
            <a:r>
              <a:rPr lang="en-US" sz="5400" dirty="0">
                <a:latin typeface="Comic Sans MS" panose="030F0702030302020204" pitchFamily="66" charset="0"/>
              </a:rPr>
              <a:t>go </a:t>
            </a:r>
            <a:r>
              <a:rPr lang="en-US" sz="5400" b="1" dirty="0">
                <a:solidFill>
                  <a:schemeClr val="tx2"/>
                </a:solidFill>
                <a:latin typeface="Comic Sans MS" panose="030F0702030302020204" pitchFamily="66" charset="0"/>
              </a:rPr>
              <a:t>to</a:t>
            </a:r>
            <a:r>
              <a:rPr lang="en-US" sz="5400" dirty="0">
                <a:latin typeface="Comic Sans MS" panose="030F0702030302020204" pitchFamily="66" charset="0"/>
              </a:rPr>
              <a:t> school</a:t>
            </a:r>
          </a:p>
          <a:p>
            <a:r>
              <a:rPr lang="en-US" sz="5400" dirty="0">
                <a:latin typeface="Comic Sans MS" panose="030F0702030302020204" pitchFamily="66" charset="0"/>
              </a:rPr>
              <a:t>go </a:t>
            </a:r>
            <a:r>
              <a:rPr lang="en-US" sz="5400" b="1" dirty="0">
                <a:solidFill>
                  <a:schemeClr val="tx2"/>
                </a:solidFill>
                <a:latin typeface="Comic Sans MS" panose="030F0702030302020204" pitchFamily="66" charset="0"/>
              </a:rPr>
              <a:t>to</a:t>
            </a:r>
            <a:r>
              <a:rPr lang="en-US" sz="5400" dirty="0">
                <a:latin typeface="Comic Sans MS" panose="030F0702030302020204" pitchFamily="66" charset="0"/>
              </a:rPr>
              <a:t> town</a:t>
            </a:r>
          </a:p>
        </p:txBody>
      </p:sp>
    </p:spTree>
    <p:extLst>
      <p:ext uri="{BB962C8B-B14F-4D97-AF65-F5344CB8AC3E}">
        <p14:creationId xmlns:p14="http://schemas.microsoft.com/office/powerpoint/2010/main" xmlns="" val="2199239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606CDA-8584-4336-988B-0492C061E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Read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F8DD76-58A1-4598-B87D-7EC75DFB9775}"/>
              </a:ext>
            </a:extLst>
          </p:cNvPr>
          <p:cNvSpPr txBox="1"/>
          <p:nvPr/>
        </p:nvSpPr>
        <p:spPr>
          <a:xfrm>
            <a:off x="317469" y="1628800"/>
            <a:ext cx="84309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anose="030F0702030302020204" pitchFamily="66" charset="0"/>
              </a:rPr>
              <a:t>On Sunday we go to the cinema.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On Saturday my parents go to the shop.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Dick goes to school five days a week.</a:t>
            </a:r>
          </a:p>
          <a:p>
            <a:r>
              <a:rPr lang="en-US" sz="4400" dirty="0">
                <a:latin typeface="Comic Sans MS" panose="030F0702030302020204" pitchFamily="66" charset="0"/>
              </a:rPr>
              <a:t>They go to town on Wednesday.</a:t>
            </a:r>
          </a:p>
        </p:txBody>
      </p:sp>
    </p:spTree>
    <p:extLst>
      <p:ext uri="{BB962C8B-B14F-4D97-AF65-F5344CB8AC3E}">
        <p14:creationId xmlns:p14="http://schemas.microsoft.com/office/powerpoint/2010/main" xmlns="" val="1406090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3DFB07-8865-498E-BA01-F9848CAC5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0337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Скажи, куда ходят по утрам эти люди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3283E3E-8EB3-4371-B141-960C13E0E0A9}"/>
              </a:ext>
            </a:extLst>
          </p:cNvPr>
          <p:cNvSpPr txBox="1"/>
          <p:nvPr/>
        </p:nvSpPr>
        <p:spPr>
          <a:xfrm>
            <a:off x="317469" y="1628800"/>
            <a:ext cx="84309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Mr. and Mrs. Williams – the cinema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Joe – the park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Farmers – town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Rose Pitt – the shops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The skater Biggs – the skating rink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All teachers – their schools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Emily – Green Hill</a:t>
            </a:r>
          </a:p>
          <a:p>
            <a:pPr marL="742950" indent="-742950">
              <a:buAutoNum type="arabicPeriod"/>
            </a:pPr>
            <a:r>
              <a:rPr lang="en-US" sz="3600" dirty="0">
                <a:latin typeface="Comic Sans MS" panose="030F0702030302020204" pitchFamily="66" charset="0"/>
              </a:rPr>
              <a:t>Harry – Green wood</a:t>
            </a:r>
          </a:p>
        </p:txBody>
      </p:sp>
    </p:spTree>
    <p:extLst>
      <p:ext uri="{BB962C8B-B14F-4D97-AF65-F5344CB8AC3E}">
        <p14:creationId xmlns:p14="http://schemas.microsoft.com/office/powerpoint/2010/main" xmlns="" val="3056448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3DFB07-8865-498E-BA01-F9848CAC5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0336"/>
            <a:ext cx="8229600" cy="1468463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Скажи, куда ходишь ты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15C74BA-2B33-48C4-B739-D061242C2F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988840"/>
            <a:ext cx="4572000" cy="31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1787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F3A-684D-4735-B2C1-2B097E9E7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Выбери правильную подпись к картинке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3620CE-8942-490C-A7A1-76E4012C3485}"/>
              </a:ext>
            </a:extLst>
          </p:cNvPr>
          <p:cNvSpPr txBox="1"/>
          <p:nvPr/>
        </p:nvSpPr>
        <p:spPr>
          <a:xfrm>
            <a:off x="2217028" y="4999528"/>
            <a:ext cx="43380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 It is a mouse.</a:t>
            </a:r>
          </a:p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They are mice.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5F47E39-7965-4230-AB4D-E5258EE5B6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200781"/>
            <a:ext cx="5580112" cy="379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2936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F3A-684D-4735-B2C1-2B097E9E7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Выбери правильную подпись к картинке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3620CE-8942-490C-A7A1-76E4012C3485}"/>
              </a:ext>
            </a:extLst>
          </p:cNvPr>
          <p:cNvSpPr txBox="1"/>
          <p:nvPr/>
        </p:nvSpPr>
        <p:spPr>
          <a:xfrm>
            <a:off x="2217028" y="4999528"/>
            <a:ext cx="48734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 It is a pencil.</a:t>
            </a:r>
          </a:p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They are pencils.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1030" name="Picture 6" descr="Кира-скрап - клипарт и рамки на прозрачном фоне">
            <a:extLst>
              <a:ext uri="{FF2B5EF4-FFF2-40B4-BE49-F238E27FC236}">
                <a16:creationId xmlns:a16="http://schemas.microsoft.com/office/drawing/2014/main" xmlns="" id="{53A3D22C-C019-469F-AEBA-8D662C7D7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77049"/>
            <a:ext cx="2808312" cy="280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2870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D7E9F86-ADFB-4FE2-94F7-C0DA98E8B5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564904"/>
            <a:ext cx="2759679" cy="4104456"/>
          </a:xfrm>
          <a:prstGeom prst="rect">
            <a:avLst/>
          </a:prstGeom>
        </p:spPr>
      </p:pic>
      <p:sp>
        <p:nvSpPr>
          <p:cNvPr id="13" name="Овальная выноска 9">
            <a:extLst>
              <a:ext uri="{FF2B5EF4-FFF2-40B4-BE49-F238E27FC236}">
                <a16:creationId xmlns:a16="http://schemas.microsoft.com/office/drawing/2014/main" xmlns="" id="{1B35BD2D-94D6-4706-AA8E-5502DE935FCC}"/>
              </a:ext>
            </a:extLst>
          </p:cNvPr>
          <p:cNvSpPr/>
          <p:nvPr/>
        </p:nvSpPr>
        <p:spPr>
          <a:xfrm flipH="1">
            <a:off x="3676791" y="692696"/>
            <a:ext cx="5287696" cy="3312368"/>
          </a:xfrm>
          <a:prstGeom prst="wedgeEllipseCallout">
            <a:avLst>
              <a:gd name="adj1" fmla="val 69629"/>
              <a:gd name="adj2" fmla="val 3915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Comic Sans MS" panose="030F0702030302020204" pitchFamily="66" charset="0"/>
              </a:rPr>
              <a:t>Cc   [k]</a:t>
            </a:r>
          </a:p>
          <a:p>
            <a:pPr algn="ctr"/>
            <a:r>
              <a:rPr lang="en-US" sz="6000" b="1" dirty="0">
                <a:solidFill>
                  <a:srgbClr val="BE125C"/>
                </a:solidFill>
                <a:latin typeface="Comic Sans MS" panose="030F0702030302020204" pitchFamily="66" charset="0"/>
              </a:rPr>
              <a:t>      [?]</a:t>
            </a:r>
            <a:endParaRPr lang="ru-RU" sz="6000" b="1" dirty="0">
              <a:solidFill>
                <a:srgbClr val="BE125C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0EA5F326-11C8-4A49-9875-EC1C26EF2B85}"/>
              </a:ext>
            </a:extLst>
          </p:cNvPr>
          <p:cNvCxnSpPr/>
          <p:nvPr/>
        </p:nvCxnSpPr>
        <p:spPr>
          <a:xfrm>
            <a:off x="6012160" y="1916832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A6E337A8-ADDD-4A43-AA6B-E730DABA53D2}"/>
              </a:ext>
            </a:extLst>
          </p:cNvPr>
          <p:cNvCxnSpPr/>
          <p:nvPr/>
        </p:nvCxnSpPr>
        <p:spPr>
          <a:xfrm>
            <a:off x="6012160" y="1916832"/>
            <a:ext cx="648072" cy="864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F3A-684D-4735-B2C1-2B097E9E7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Выбери правильную подпись к картинке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3620CE-8942-490C-A7A1-76E4012C3485}"/>
              </a:ext>
            </a:extLst>
          </p:cNvPr>
          <p:cNvSpPr txBox="1"/>
          <p:nvPr/>
        </p:nvSpPr>
        <p:spPr>
          <a:xfrm>
            <a:off x="2217028" y="4999528"/>
            <a:ext cx="51203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 It is a cinema.</a:t>
            </a:r>
          </a:p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They are cinemas.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242F49A-A19C-4C6E-83D7-1DEA9F37DF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7028" y="1340768"/>
            <a:ext cx="4427984" cy="312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7823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F3A-684D-4735-B2C1-2B097E9E7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Выбери правильную подпись к картинке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3620CE-8942-490C-A7A1-76E4012C3485}"/>
              </a:ext>
            </a:extLst>
          </p:cNvPr>
          <p:cNvSpPr txBox="1"/>
          <p:nvPr/>
        </p:nvSpPr>
        <p:spPr>
          <a:xfrm>
            <a:off x="2195736" y="4941168"/>
            <a:ext cx="51251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 It is a dancer.</a:t>
            </a:r>
          </a:p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They are dancers.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4D6397B-5B8C-43C0-A2CA-564107AD58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340768"/>
            <a:ext cx="4644008" cy="31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1827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2EDF3A-684D-4735-B2C1-2B097E9E7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Выбери правильную подпись к картинке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3620CE-8942-490C-A7A1-76E4012C3485}"/>
              </a:ext>
            </a:extLst>
          </p:cNvPr>
          <p:cNvSpPr txBox="1"/>
          <p:nvPr/>
        </p:nvSpPr>
        <p:spPr>
          <a:xfrm>
            <a:off x="1835696" y="5013176"/>
            <a:ext cx="57951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 It is an ice cream.</a:t>
            </a:r>
          </a:p>
          <a:p>
            <a:pPr marL="342900" indent="-342900">
              <a:buAutoNum type="alphaLcParenR"/>
            </a:pPr>
            <a:r>
              <a:rPr lang="en-US" sz="4000" dirty="0">
                <a:latin typeface="Comic Sans MS" panose="030F0702030302020204" pitchFamily="66" charset="0"/>
              </a:rPr>
              <a:t> They are ice creams.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E498CE7-E643-4281-AE6B-34D97C9EEC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412776"/>
            <a:ext cx="2220188" cy="312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3459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A6D5462-8544-4539-85CC-D44455297398}"/>
              </a:ext>
            </a:extLst>
          </p:cNvPr>
          <p:cNvSpPr txBox="1"/>
          <p:nvPr/>
        </p:nvSpPr>
        <p:spPr>
          <a:xfrm>
            <a:off x="2248928" y="1772816"/>
            <a:ext cx="48814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Учебник</a:t>
            </a:r>
          </a:p>
          <a:p>
            <a:pPr algn="ctr"/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страница </a:t>
            </a:r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32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№ </a:t>
            </a:r>
            <a:r>
              <a:rPr lang="en-US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7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347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BE5C48-C051-4986-9303-400A28F39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88640"/>
            <a:ext cx="8280920" cy="33123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Учебник</a:t>
            </a:r>
            <a:b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страница 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29 </a:t>
            </a:r>
            <a:b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№ 1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b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(аудирование)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7A8E58A-4229-4D86-A446-FA74A72F9CEF}"/>
              </a:ext>
            </a:extLst>
          </p:cNvPr>
          <p:cNvSpPr txBox="1"/>
          <p:nvPr/>
        </p:nvSpPr>
        <p:spPr>
          <a:xfrm>
            <a:off x="4104373" y="3318570"/>
            <a:ext cx="1151277" cy="35394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f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g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e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a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c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b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Comic Sans MS" panose="030F0702030302020204" pitchFamily="66" charset="0"/>
              </a:rPr>
              <a:t>   d</a:t>
            </a:r>
            <a:endParaRPr lang="ru-RU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88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Новая папка\schattig-meisje-cartoon_33070-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3197349" cy="3197349"/>
          </a:xfrm>
          <a:prstGeom prst="rect">
            <a:avLst/>
          </a:prstGeom>
          <a:noFill/>
        </p:spPr>
      </p:pic>
      <p:pic>
        <p:nvPicPr>
          <p:cNvPr id="21510" name="Picture 6" descr="Cute boy cartoon | Premium Vecto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429000"/>
            <a:ext cx="2952328" cy="2952328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635896" y="1052736"/>
            <a:ext cx="3816424" cy="1872208"/>
          </a:xfrm>
          <a:prstGeom prst="wedgeEllipseCallout">
            <a:avLst>
              <a:gd name="adj1" fmla="val -80482"/>
              <a:gd name="adj2" fmla="val -2704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…</a:t>
            </a:r>
          </a:p>
        </p:txBody>
      </p:sp>
      <p:sp>
        <p:nvSpPr>
          <p:cNvPr id="9" name="Овальная выноска 8"/>
          <p:cNvSpPr/>
          <p:nvPr/>
        </p:nvSpPr>
        <p:spPr>
          <a:xfrm flipH="1">
            <a:off x="1403648" y="3645024"/>
            <a:ext cx="3528392" cy="1872208"/>
          </a:xfrm>
          <a:prstGeom prst="wedgeEllipseCallout">
            <a:avLst>
              <a:gd name="adj1" fmla="val -74014"/>
              <a:gd name="adj2" fmla="val 857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8155" y="154068"/>
            <a:ext cx="4168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Разыграйте диалог!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E46B9F-6107-46B5-A760-17145215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762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Настоящее время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Вопросы.</a:t>
            </a:r>
          </a:p>
        </p:txBody>
      </p:sp>
      <p:sp>
        <p:nvSpPr>
          <p:cNvPr id="14339" name="TextBox 3">
            <a:extLst>
              <a:ext uri="{FF2B5EF4-FFF2-40B4-BE49-F238E27FC236}">
                <a16:creationId xmlns:a16="http://schemas.microsoft.com/office/drawing/2014/main" xmlns="" id="{DC5AE3D6-CAA8-4A7B-B679-F46721CCC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725" y="1184628"/>
            <a:ext cx="148790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I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you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he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she 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it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we</a:t>
            </a:r>
          </a:p>
          <a:p>
            <a:pPr algn="ctr"/>
            <a:r>
              <a:rPr lang="en-US" altLang="ru-RU" sz="4800" dirty="0"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14342" name="Прямоугольник 6">
            <a:extLst>
              <a:ext uri="{FF2B5EF4-FFF2-40B4-BE49-F238E27FC236}">
                <a16:creationId xmlns:a16="http://schemas.microsoft.com/office/drawing/2014/main" xmlns="" id="{39D898CB-114E-4E67-A154-029D2863B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304" y="3092842"/>
            <a:ext cx="94609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800" b="1" dirty="0">
                <a:latin typeface="Comic Sans MS" panose="030F0702030302020204" pitchFamily="66" charset="0"/>
              </a:rPr>
              <a:t>V</a:t>
            </a:r>
          </a:p>
        </p:txBody>
      </p:sp>
      <p:sp>
        <p:nvSpPr>
          <p:cNvPr id="9" name="Правая фигурная скобка 8">
            <a:extLst>
              <a:ext uri="{FF2B5EF4-FFF2-40B4-BE49-F238E27FC236}">
                <a16:creationId xmlns:a16="http://schemas.microsoft.com/office/drawing/2014/main" xmlns="" id="{AC668B32-8571-469D-8AC8-525E1065C4D8}"/>
              </a:ext>
            </a:extLst>
          </p:cNvPr>
          <p:cNvSpPr/>
          <p:nvPr/>
        </p:nvSpPr>
        <p:spPr>
          <a:xfrm flipH="1">
            <a:off x="2561432" y="2871465"/>
            <a:ext cx="1024607" cy="1835150"/>
          </a:xfrm>
          <a:prstGeom prst="rightBrace">
            <a:avLst>
              <a:gd name="adj1" fmla="val 8333"/>
              <a:gd name="adj2" fmla="val 5051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5">
            <a:extLst>
              <a:ext uri="{FF2B5EF4-FFF2-40B4-BE49-F238E27FC236}">
                <a16:creationId xmlns:a16="http://schemas.microsoft.com/office/drawing/2014/main" xmlns="" id="{502BC777-14C6-4981-AD58-E5E1C967C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1130473"/>
            <a:ext cx="13938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4400" dirty="0">
                <a:latin typeface="Comic Sans MS" panose="030F0702030302020204" pitchFamily="66" charset="0"/>
              </a:rPr>
              <a:t>Do</a:t>
            </a:r>
          </a:p>
          <a:p>
            <a:r>
              <a:rPr lang="en-US" altLang="ru-RU" sz="4400" dirty="0">
                <a:latin typeface="Comic Sans MS" panose="030F0702030302020204" pitchFamily="66" charset="0"/>
              </a:rPr>
              <a:t>Do</a:t>
            </a:r>
          </a:p>
        </p:txBody>
      </p:sp>
      <p:sp>
        <p:nvSpPr>
          <p:cNvPr id="11" name="Прямоугольник 6">
            <a:extLst>
              <a:ext uri="{FF2B5EF4-FFF2-40B4-BE49-F238E27FC236}">
                <a16:creationId xmlns:a16="http://schemas.microsoft.com/office/drawing/2014/main" xmlns="" id="{C6D426FA-B55A-46E3-B91F-42F59FBB3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516" y="3284984"/>
            <a:ext cx="147829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4400" dirty="0">
                <a:latin typeface="Comic Sans MS" panose="030F0702030302020204" pitchFamily="66" charset="0"/>
              </a:rPr>
              <a:t>Do</a:t>
            </a:r>
            <a:r>
              <a:rPr lang="en-US" altLang="ru-RU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es</a:t>
            </a:r>
          </a:p>
        </p:txBody>
      </p:sp>
      <p:sp>
        <p:nvSpPr>
          <p:cNvPr id="12" name="Прямоугольник 5">
            <a:extLst>
              <a:ext uri="{FF2B5EF4-FFF2-40B4-BE49-F238E27FC236}">
                <a16:creationId xmlns:a16="http://schemas.microsoft.com/office/drawing/2014/main" xmlns="" id="{C27AB32E-FFF2-4E7D-9C6C-8141C29CA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607" y="4853930"/>
            <a:ext cx="13938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4400" dirty="0">
                <a:latin typeface="Comic Sans MS" panose="030F0702030302020204" pitchFamily="66" charset="0"/>
              </a:rPr>
              <a:t>Do</a:t>
            </a:r>
          </a:p>
          <a:p>
            <a:r>
              <a:rPr lang="en-US" altLang="ru-RU" sz="4400" dirty="0">
                <a:latin typeface="Comic Sans MS" panose="030F0702030302020204" pitchFamily="66" charset="0"/>
              </a:rPr>
              <a:t>Do</a:t>
            </a:r>
          </a:p>
        </p:txBody>
      </p:sp>
      <p:sp>
        <p:nvSpPr>
          <p:cNvPr id="4" name="Правая фигурная скобка 3">
            <a:extLst>
              <a:ext uri="{FF2B5EF4-FFF2-40B4-BE49-F238E27FC236}">
                <a16:creationId xmlns:a16="http://schemas.microsoft.com/office/drawing/2014/main" xmlns="" id="{77DB3455-52DE-4269-8529-7B4352791CBA}"/>
              </a:ext>
            </a:extLst>
          </p:cNvPr>
          <p:cNvSpPr/>
          <p:nvPr/>
        </p:nvSpPr>
        <p:spPr>
          <a:xfrm>
            <a:off x="5220072" y="1336261"/>
            <a:ext cx="1487908" cy="495971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04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38FB6A-7EC0-4973-A719-4F33B157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Закончи вопросы, вставив</a:t>
            </a:r>
            <a:b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n-US" sz="3200" b="1" dirty="0">
                <a:solidFill>
                  <a:srgbClr val="BE12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is, are, do, does</a:t>
            </a:r>
            <a:endParaRPr lang="ru-RU" sz="3200" b="1" dirty="0">
              <a:solidFill>
                <a:srgbClr val="BE12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9F402CB-A0C9-4CDF-A0C3-1383DE91D042}"/>
              </a:ext>
            </a:extLst>
          </p:cNvPr>
          <p:cNvSpPr txBox="1"/>
          <p:nvPr/>
        </p:nvSpPr>
        <p:spPr>
          <a:xfrm>
            <a:off x="251520" y="16288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Harry a troll?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Jane and Mary good friends?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Rose speak English and write in English?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Rex your dog?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Charlie skate for his school?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you play computer games?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the Browns farmers?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your parents like cats and dogs?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your grandfather young?</a:t>
            </a:r>
          </a:p>
          <a:p>
            <a:pPr marL="342900" indent="-342900"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 ___ boys and girls eat sweets?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9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BD7D6A6-9105-4415-A3CB-342F903F594E}"/>
              </a:ext>
            </a:extLst>
          </p:cNvPr>
          <p:cNvSpPr/>
          <p:nvPr/>
        </p:nvSpPr>
        <p:spPr>
          <a:xfrm>
            <a:off x="3563888" y="260648"/>
            <a:ext cx="1582484" cy="18620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1500" b="1" dirty="0">
                <a:solidFill>
                  <a:srgbClr val="333333"/>
                </a:solidFill>
              </a:rPr>
              <a:t>Cc</a:t>
            </a:r>
            <a:endParaRPr lang="ru-RU" sz="11500" b="1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8A7B2D0-9D8D-4B50-BDF6-BB1788EF9BC4}"/>
              </a:ext>
            </a:extLst>
          </p:cNvPr>
          <p:cNvSpPr/>
          <p:nvPr/>
        </p:nvSpPr>
        <p:spPr>
          <a:xfrm>
            <a:off x="1042006" y="2204864"/>
            <a:ext cx="1454244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800" b="1" dirty="0">
                <a:solidFill>
                  <a:srgbClr val="333333"/>
                </a:solidFill>
              </a:rPr>
              <a:t>[k]</a:t>
            </a:r>
            <a:endParaRPr lang="ru-RU" sz="8800" b="1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0DA0616-E486-479E-BE50-CF7C65507DFD}"/>
              </a:ext>
            </a:extLst>
          </p:cNvPr>
          <p:cNvSpPr/>
          <p:nvPr/>
        </p:nvSpPr>
        <p:spPr>
          <a:xfrm>
            <a:off x="6228184" y="2204864"/>
            <a:ext cx="1369286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800" b="1" dirty="0">
                <a:solidFill>
                  <a:srgbClr val="333333"/>
                </a:solidFill>
              </a:rPr>
              <a:t>[</a:t>
            </a:r>
            <a:r>
              <a:rPr lang="en-US" sz="8800" b="1" dirty="0"/>
              <a:t>s]</a:t>
            </a:r>
            <a:endParaRPr lang="ru-RU" sz="8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6AE319A-853A-4AC7-8C99-F00738B606F8}"/>
              </a:ext>
            </a:extLst>
          </p:cNvPr>
          <p:cNvSpPr txBox="1"/>
          <p:nvPr/>
        </p:nvSpPr>
        <p:spPr>
          <a:xfrm>
            <a:off x="1029437" y="4221088"/>
            <a:ext cx="11929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clock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cake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cat</a:t>
            </a:r>
          </a:p>
          <a:p>
            <a:pPr algn="ctr"/>
            <a:r>
              <a:rPr 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cock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AC5DC9D-4B86-40B0-A01A-DF1B69B3163D}"/>
              </a:ext>
            </a:extLst>
          </p:cNvPr>
          <p:cNvSpPr txBox="1"/>
          <p:nvPr/>
        </p:nvSpPr>
        <p:spPr>
          <a:xfrm>
            <a:off x="6948264" y="4230985"/>
            <a:ext cx="8290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  <a:endParaRPr lang="ru-RU" sz="9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65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DC0E39-CAA6-41B1-BE37-02510690FB5D}"/>
              </a:ext>
            </a:extLst>
          </p:cNvPr>
          <p:cNvSpPr txBox="1"/>
          <p:nvPr/>
        </p:nvSpPr>
        <p:spPr>
          <a:xfrm>
            <a:off x="179512" y="443523"/>
            <a:ext cx="87849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Если после буквы </a:t>
            </a:r>
            <a:r>
              <a:rPr lang="en-US" sz="4800" b="1" dirty="0">
                <a:solidFill>
                  <a:srgbClr val="BE125C"/>
                </a:solidFill>
                <a:latin typeface="Comic Sans MS" panose="030F0702030302020204" pitchFamily="66" charset="0"/>
              </a:rPr>
              <a:t>Cc</a:t>
            </a:r>
            <a:r>
              <a:rPr lang="en-US" sz="4000" dirty="0">
                <a:latin typeface="Comic Sans MS" panose="030F0702030302020204" pitchFamily="66" charset="0"/>
              </a:rPr>
              <a:t> </a:t>
            </a:r>
            <a:r>
              <a:rPr lang="ru-RU" sz="4000" dirty="0">
                <a:latin typeface="Comic Sans MS" panose="030F0702030302020204" pitchFamily="66" charset="0"/>
              </a:rPr>
              <a:t>стоят гласные </a:t>
            </a:r>
            <a:r>
              <a:rPr lang="en-US" sz="4800" dirty="0">
                <a:solidFill>
                  <a:srgbClr val="FF0000"/>
                </a:solidFill>
                <a:latin typeface="Comic Sans MS" panose="030F0702030302020204" pitchFamily="66" charset="0"/>
              </a:rPr>
              <a:t>e</a:t>
            </a:r>
            <a:r>
              <a:rPr lang="en-US" sz="4000" dirty="0">
                <a:latin typeface="Comic Sans MS" panose="030F0702030302020204" pitchFamily="66" charset="0"/>
              </a:rPr>
              <a:t>, </a:t>
            </a:r>
            <a:r>
              <a:rPr lang="en-US" sz="48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r>
              <a:rPr lang="en-US" sz="4000" dirty="0">
                <a:latin typeface="Comic Sans MS" panose="030F0702030302020204" pitchFamily="66" charset="0"/>
              </a:rPr>
              <a:t>, </a:t>
            </a:r>
            <a:r>
              <a:rPr lang="en-US" sz="48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en-US" sz="4000" dirty="0">
                <a:latin typeface="Comic Sans MS" panose="030F0702030302020204" pitchFamily="66" charset="0"/>
              </a:rPr>
              <a:t>, </a:t>
            </a:r>
            <a:r>
              <a:rPr lang="ru-RU" sz="4000" dirty="0">
                <a:latin typeface="Comic Sans MS" panose="030F0702030302020204" pitchFamily="66" charset="0"/>
              </a:rPr>
              <a:t>то она читается как </a:t>
            </a:r>
            <a:r>
              <a:rPr lang="en-US" sz="4400" b="1" dirty="0">
                <a:solidFill>
                  <a:srgbClr val="333333"/>
                </a:solidFill>
                <a:latin typeface="Comic Sans MS" panose="030F0702030302020204" pitchFamily="66" charset="0"/>
              </a:rPr>
              <a:t>[</a:t>
            </a:r>
            <a:r>
              <a:rPr lang="en-US" sz="4400" b="1" dirty="0">
                <a:latin typeface="Comic Sans MS" panose="030F0702030302020204" pitchFamily="66" charset="0"/>
              </a:rPr>
              <a:t>s]</a:t>
            </a:r>
            <a:r>
              <a:rPr lang="ru-RU" sz="4000" dirty="0">
                <a:latin typeface="Comic Sans MS" panose="030F0702030302020204" pitchFamily="66" charset="0"/>
              </a:rPr>
              <a:t>. 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0ECBCA3-AA24-4674-B1BC-9D8963C9E1C9}"/>
              </a:ext>
            </a:extLst>
          </p:cNvPr>
          <p:cNvSpPr txBox="1"/>
          <p:nvPr/>
        </p:nvSpPr>
        <p:spPr>
          <a:xfrm>
            <a:off x="1403648" y="3789040"/>
            <a:ext cx="5960286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0" dirty="0">
                <a:latin typeface="Comic Sans MS" panose="030F0702030302020204" pitchFamily="66" charset="0"/>
              </a:rPr>
              <a:t>c + e / </a:t>
            </a:r>
            <a:r>
              <a:rPr lang="en-US" sz="6000" dirty="0" err="1">
                <a:latin typeface="Comic Sans MS" panose="030F0702030302020204" pitchFamily="66" charset="0"/>
              </a:rPr>
              <a:t>i</a:t>
            </a:r>
            <a:r>
              <a:rPr lang="en-US" sz="6000" dirty="0">
                <a:latin typeface="Comic Sans MS" panose="030F0702030302020204" pitchFamily="66" charset="0"/>
              </a:rPr>
              <a:t> / y = </a:t>
            </a:r>
            <a:r>
              <a:rPr lang="en-US" sz="6000" dirty="0">
                <a:solidFill>
                  <a:srgbClr val="333333"/>
                </a:solidFill>
                <a:latin typeface="Comic Sans MS" panose="030F0702030302020204" pitchFamily="66" charset="0"/>
              </a:rPr>
              <a:t>[</a:t>
            </a:r>
            <a:r>
              <a:rPr lang="en-US" sz="6000" dirty="0">
                <a:latin typeface="Comic Sans MS" panose="030F0702030302020204" pitchFamily="66" charset="0"/>
              </a:rPr>
              <a:t>s]</a:t>
            </a:r>
          </a:p>
        </p:txBody>
      </p:sp>
    </p:spTree>
    <p:extLst>
      <p:ext uri="{BB962C8B-B14F-4D97-AF65-F5344CB8AC3E}">
        <p14:creationId xmlns:p14="http://schemas.microsoft.com/office/powerpoint/2010/main" xmlns="" val="3922430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5763885"/>
              </p:ext>
            </p:extLst>
          </p:nvPr>
        </p:nvGraphicFramePr>
        <p:xfrm>
          <a:off x="449541" y="980728"/>
          <a:ext cx="8244918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3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83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83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6159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Слово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Транскрипция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Перевод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mice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mais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мыши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ice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ais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лёд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1374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ice cream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ais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kri:m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мороженое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pencil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pensl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карандаш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dirty="0"/>
                        <a:t>cinema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sinəmə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кинотеатр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4144552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dirty="0"/>
                        <a:t>nice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nais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милый, славный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628255"/>
                  </a:ext>
                </a:extLst>
              </a:tr>
              <a:tr h="533598">
                <a:tc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 – goes (to)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3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gəʊ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идти, ехать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3048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688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479</Words>
  <Application>Microsoft Office PowerPoint</Application>
  <PresentationFormat>Экран (4:3)</PresentationFormat>
  <Paragraphs>138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Step 1</vt:lpstr>
      <vt:lpstr>Слайд 2</vt:lpstr>
      <vt:lpstr>Учебник страница 29  № 1  (аудирование)</vt:lpstr>
      <vt:lpstr>Слайд 4</vt:lpstr>
      <vt:lpstr>Настоящее время. Вопросы.</vt:lpstr>
      <vt:lpstr>Закончи вопросы, вставив is, are, do, does</vt:lpstr>
      <vt:lpstr>Слайд 7</vt:lpstr>
      <vt:lpstr>Слайд 8</vt:lpstr>
      <vt:lpstr>Слайд 9</vt:lpstr>
      <vt:lpstr>Say it in English</vt:lpstr>
      <vt:lpstr>Сможешь прочитать эти слова?</vt:lpstr>
      <vt:lpstr>Read</vt:lpstr>
      <vt:lpstr>Read</vt:lpstr>
      <vt:lpstr>Read</vt:lpstr>
      <vt:lpstr>Read</vt:lpstr>
      <vt:lpstr>Скажи, куда ходят по утрам эти люди</vt:lpstr>
      <vt:lpstr>Скажи, куда ходишь ты</vt:lpstr>
      <vt:lpstr>Выбери правильную подпись к картинке</vt:lpstr>
      <vt:lpstr>Выбери правильную подпись к картинке</vt:lpstr>
      <vt:lpstr>Выбери правильную подпись к картинке</vt:lpstr>
      <vt:lpstr>Выбери правильную подпись к картинке</vt:lpstr>
      <vt:lpstr>Выбери правильную подпись к картинке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home</dc:creator>
  <cp:lastModifiedBy>user</cp:lastModifiedBy>
  <cp:revision>97</cp:revision>
  <dcterms:created xsi:type="dcterms:W3CDTF">2020-04-23T12:11:07Z</dcterms:created>
  <dcterms:modified xsi:type="dcterms:W3CDTF">2021-06-23T11:21:50Z</dcterms:modified>
</cp:coreProperties>
</file>