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76" r:id="rId4"/>
    <p:sldId id="275" r:id="rId5"/>
    <p:sldId id="258" r:id="rId6"/>
    <p:sldId id="277" r:id="rId7"/>
    <p:sldId id="278" r:id="rId8"/>
    <p:sldId id="279" r:id="rId9"/>
    <p:sldId id="280" r:id="rId10"/>
    <p:sldId id="282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90" r:id="rId19"/>
    <p:sldId id="291" r:id="rId20"/>
    <p:sldId id="292" r:id="rId21"/>
    <p:sldId id="293" r:id="rId22"/>
    <p:sldId id="298" r:id="rId23"/>
    <p:sldId id="295" r:id="rId24"/>
    <p:sldId id="296" r:id="rId25"/>
    <p:sldId id="297" r:id="rId26"/>
    <p:sldId id="281" r:id="rId27"/>
    <p:sldId id="299" r:id="rId28"/>
    <p:sldId id="300" r:id="rId29"/>
    <p:sldId id="301" r:id="rId30"/>
    <p:sldId id="302" r:id="rId31"/>
    <p:sldId id="303" r:id="rId32"/>
    <p:sldId id="304" r:id="rId33"/>
    <p:sldId id="305" r:id="rId34"/>
    <p:sldId id="306" r:id="rId35"/>
    <p:sldId id="264" r:id="rId3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МБОУ СОШ № 30 </a:t>
            </a:r>
            <a:b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учитель русского языка и литературы</a:t>
            </a:r>
            <a:b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Тимиркаева</a:t>
            </a:r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Елена Алексеевна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228600"/>
            <a:ext cx="86106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Определить вид подчинительной связи в словосочетаниях.</a:t>
            </a:r>
            <a:r>
              <a:rPr lang="ru-RU" sz="2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2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600" b="1" dirty="0" smtClean="0">
                <a:ea typeface="Calibri"/>
                <a:cs typeface="Times New Roman"/>
              </a:rPr>
              <a:t>3 </a:t>
            </a:r>
            <a:r>
              <a:rPr lang="ru-RU" sz="3600" b="1" dirty="0">
                <a:ea typeface="Calibri"/>
                <a:cs typeface="Times New Roman"/>
              </a:rPr>
              <a:t>группа:</a:t>
            </a:r>
            <a:r>
              <a:rPr lang="ru-RU" sz="3600" dirty="0">
                <a:ea typeface="Calibri"/>
                <a:cs typeface="Times New Roman"/>
              </a:rPr>
              <a:t> </a:t>
            </a:r>
          </a:p>
          <a:p>
            <a:r>
              <a:rPr lang="ru-RU" sz="3600" dirty="0">
                <a:ea typeface="Calibri"/>
                <a:cs typeface="Times New Roman"/>
              </a:rPr>
              <a:t>Рисовать </a:t>
            </a:r>
            <a:r>
              <a:rPr lang="ru-RU" sz="3600" dirty="0" smtClean="0">
                <a:ea typeface="Calibri"/>
                <a:cs typeface="Times New Roman"/>
              </a:rPr>
              <a:t>карандашом - </a:t>
            </a:r>
            <a:r>
              <a:rPr lang="ru-RU" sz="3600" b="1" dirty="0" smtClean="0">
                <a:solidFill>
                  <a:srgbClr val="FF0000"/>
                </a:solidFill>
                <a:ea typeface="Calibri"/>
                <a:cs typeface="Times New Roman"/>
              </a:rPr>
              <a:t>управление</a:t>
            </a:r>
            <a:r>
              <a:rPr lang="ru-RU" sz="3600" dirty="0" smtClean="0">
                <a:ea typeface="Calibri"/>
                <a:cs typeface="Times New Roman"/>
              </a:rPr>
              <a:t>,</a:t>
            </a:r>
            <a:r>
              <a:rPr lang="ru-RU" sz="3600" dirty="0">
                <a:ea typeface="Calibri"/>
                <a:cs typeface="Times New Roman"/>
              </a:rPr>
              <a:t>  </a:t>
            </a:r>
            <a:endParaRPr lang="ru-RU" sz="3600" dirty="0" smtClean="0">
              <a:ea typeface="Calibri"/>
              <a:cs typeface="Times New Roman"/>
            </a:endParaRPr>
          </a:p>
          <a:p>
            <a:r>
              <a:rPr lang="ru-RU" sz="3600" dirty="0" smtClean="0">
                <a:ea typeface="Calibri"/>
                <a:cs typeface="Times New Roman"/>
              </a:rPr>
              <a:t>два часа </a:t>
            </a:r>
            <a:r>
              <a:rPr lang="ru-RU" sz="3600" smtClean="0">
                <a:ea typeface="Calibri"/>
                <a:cs typeface="Times New Roman"/>
              </a:rPr>
              <a:t>-  </a:t>
            </a:r>
            <a:r>
              <a:rPr lang="ru-RU" sz="3600" b="1" smtClean="0">
                <a:solidFill>
                  <a:srgbClr val="FF0000"/>
                </a:solidFill>
                <a:ea typeface="Calibri"/>
                <a:cs typeface="Times New Roman"/>
              </a:rPr>
              <a:t>управление</a:t>
            </a:r>
            <a:r>
              <a:rPr lang="ru-RU" sz="3600" smtClean="0">
                <a:ea typeface="Calibri"/>
                <a:cs typeface="Times New Roman"/>
              </a:rPr>
              <a:t>,  </a:t>
            </a:r>
            <a:endParaRPr lang="ru-RU" sz="3600" dirty="0" smtClean="0">
              <a:ea typeface="Calibri"/>
              <a:cs typeface="Times New Roman"/>
            </a:endParaRPr>
          </a:p>
          <a:p>
            <a:r>
              <a:rPr lang="ru-RU" sz="3600" dirty="0" smtClean="0">
                <a:ea typeface="Calibri"/>
                <a:cs typeface="Times New Roman"/>
              </a:rPr>
              <a:t>светит ярче - </a:t>
            </a:r>
            <a:r>
              <a:rPr lang="ru-RU" sz="3600" b="1" dirty="0" smtClean="0">
                <a:solidFill>
                  <a:srgbClr val="FF0000"/>
                </a:solidFill>
                <a:ea typeface="Calibri"/>
                <a:cs typeface="Times New Roman"/>
              </a:rPr>
              <a:t>примыкание</a:t>
            </a:r>
            <a:r>
              <a:rPr lang="ru-RU" sz="3600" dirty="0" smtClean="0">
                <a:ea typeface="Calibri"/>
                <a:cs typeface="Times New Roman"/>
              </a:rPr>
              <a:t>,</a:t>
            </a:r>
          </a:p>
          <a:p>
            <a:r>
              <a:rPr lang="ru-RU" sz="3600" dirty="0" smtClean="0">
                <a:ea typeface="Calibri"/>
                <a:cs typeface="Times New Roman"/>
              </a:rPr>
              <a:t> </a:t>
            </a:r>
            <a:r>
              <a:rPr lang="ru-RU" sz="3600" dirty="0">
                <a:ea typeface="Calibri"/>
                <a:cs typeface="Times New Roman"/>
              </a:rPr>
              <a:t>ясным </a:t>
            </a:r>
            <a:r>
              <a:rPr lang="ru-RU" sz="3600" dirty="0" smtClean="0">
                <a:ea typeface="Calibri"/>
                <a:cs typeface="Times New Roman"/>
              </a:rPr>
              <a:t>утром - </a:t>
            </a:r>
            <a:r>
              <a:rPr lang="ru-RU" sz="3600" b="1" dirty="0" smtClean="0">
                <a:solidFill>
                  <a:srgbClr val="FF0000"/>
                </a:solidFill>
                <a:ea typeface="Calibri"/>
                <a:cs typeface="Times New Roman"/>
              </a:rPr>
              <a:t>согласование</a:t>
            </a:r>
            <a:r>
              <a:rPr lang="ru-RU" sz="3600" dirty="0" smtClean="0">
                <a:ea typeface="Calibri"/>
                <a:cs typeface="Times New Roman"/>
              </a:rPr>
              <a:t>,  </a:t>
            </a:r>
          </a:p>
          <a:p>
            <a:r>
              <a:rPr lang="ru-RU" sz="3600" dirty="0" smtClean="0">
                <a:ea typeface="Calibri"/>
                <a:cs typeface="Times New Roman"/>
              </a:rPr>
              <a:t>замеченный им - </a:t>
            </a:r>
            <a:r>
              <a:rPr lang="ru-RU" sz="3600" b="1" dirty="0" smtClean="0">
                <a:solidFill>
                  <a:srgbClr val="FF0000"/>
                </a:solidFill>
                <a:ea typeface="Calibri"/>
                <a:cs typeface="Times New Roman"/>
              </a:rPr>
              <a:t>управление</a:t>
            </a:r>
            <a:r>
              <a:rPr lang="ru-RU" sz="3600" dirty="0" smtClean="0">
                <a:ea typeface="Calibri"/>
                <a:cs typeface="Times New Roman"/>
              </a:rPr>
              <a:t>,  </a:t>
            </a:r>
          </a:p>
          <a:p>
            <a:r>
              <a:rPr lang="ru-RU" sz="3600" dirty="0">
                <a:ea typeface="Calibri"/>
                <a:cs typeface="Times New Roman"/>
              </a:rPr>
              <a:t> </a:t>
            </a:r>
            <a:r>
              <a:rPr lang="ru-RU" sz="3600" dirty="0" smtClean="0">
                <a:ea typeface="Calibri"/>
                <a:cs typeface="Times New Roman"/>
              </a:rPr>
              <a:t>                   говори тише - </a:t>
            </a:r>
            <a:r>
              <a:rPr lang="ru-RU" sz="3600" b="1" dirty="0" smtClean="0">
                <a:solidFill>
                  <a:srgbClr val="FF0000"/>
                </a:solidFill>
                <a:ea typeface="Calibri"/>
                <a:cs typeface="Times New Roman"/>
              </a:rPr>
              <a:t>примыкание</a:t>
            </a:r>
            <a:r>
              <a:rPr lang="ru-RU" sz="3600" dirty="0" smtClean="0">
                <a:ea typeface="Calibri"/>
                <a:cs typeface="Times New Roman"/>
              </a:rPr>
              <a:t>.</a:t>
            </a:r>
            <a:endParaRPr lang="ru-RU" sz="3600" dirty="0">
              <a:ea typeface="Calibri"/>
            </a:endParaRPr>
          </a:p>
          <a:p>
            <a:pPr>
              <a:defRPr/>
            </a:pPr>
            <a:endParaRPr lang="ru-RU" sz="28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5544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228600"/>
            <a:ext cx="86868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Определить вид подчинительной связи в словосочетаниях.</a:t>
            </a:r>
            <a:r>
              <a:rPr lang="ru-RU" sz="3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3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6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Критерии оценивания:</a:t>
            </a:r>
          </a:p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ет ошибок </a:t>
            </a: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– «5»,</a:t>
            </a:r>
          </a:p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 ошибка </a:t>
            </a: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– «4»,</a:t>
            </a:r>
          </a:p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2-3 ошибки </a:t>
            </a: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– «3»,</a:t>
            </a:r>
          </a:p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4и больше ошибок </a:t>
            </a: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– «2».</a:t>
            </a:r>
          </a:p>
          <a:p>
            <a:pPr algn="ctr"/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538678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152400"/>
            <a:ext cx="838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Орфоэпическая разминка</a:t>
            </a:r>
            <a:r>
              <a:rPr lang="ru-RU" sz="28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28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endParaRPr lang="ru-RU" u="sng" dirty="0">
              <a:solidFill>
                <a:schemeClr val="tx2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4503" y="614065"/>
            <a:ext cx="8686800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Проставить </a:t>
            </a:r>
            <a:r>
              <a:rPr lang="ru-RU" sz="2800" b="1" dirty="0" smtClean="0"/>
              <a:t>ударения в словах </a:t>
            </a:r>
            <a:endParaRPr lang="ru-RU" sz="2800" b="1" dirty="0"/>
          </a:p>
          <a:p>
            <a:pPr algn="ctr"/>
            <a:r>
              <a:rPr lang="ru-RU" sz="2800" b="1" dirty="0"/>
              <a:t>1 группа</a:t>
            </a:r>
          </a:p>
          <a:p>
            <a:r>
              <a:rPr lang="ru-RU" sz="3200" dirty="0" smtClean="0"/>
              <a:t>Торты</a:t>
            </a:r>
            <a:r>
              <a:rPr lang="ru-RU" sz="3200" dirty="0"/>
              <a:t>, свекла, звонит, включит, квартал, договор</a:t>
            </a:r>
          </a:p>
          <a:p>
            <a:pPr algn="ctr"/>
            <a:r>
              <a:rPr lang="ru-RU" sz="2800" b="1" dirty="0" smtClean="0"/>
              <a:t>2 </a:t>
            </a:r>
            <a:r>
              <a:rPr lang="ru-RU" sz="2800" b="1" dirty="0"/>
              <a:t>группа</a:t>
            </a:r>
          </a:p>
          <a:p>
            <a:r>
              <a:rPr lang="ru-RU" sz="3200" dirty="0" smtClean="0"/>
              <a:t>Каталог</a:t>
            </a:r>
            <a:r>
              <a:rPr lang="ru-RU" sz="3200" dirty="0"/>
              <a:t>, намерение, обеспечение, эксперт, оптовый, принять</a:t>
            </a:r>
          </a:p>
          <a:p>
            <a:pPr algn="ctr"/>
            <a:r>
              <a:rPr lang="ru-RU" sz="2800" b="1" dirty="0" smtClean="0"/>
              <a:t>3 </a:t>
            </a:r>
            <a:r>
              <a:rPr lang="ru-RU" sz="2800" b="1" dirty="0"/>
              <a:t>группа</a:t>
            </a:r>
          </a:p>
          <a:p>
            <a:r>
              <a:rPr lang="ru-RU" sz="3200" dirty="0" smtClean="0"/>
              <a:t>Начался</a:t>
            </a:r>
            <a:r>
              <a:rPr lang="ru-RU" sz="3200" dirty="0"/>
              <a:t>, ободрить, пломбировать, феномен</a:t>
            </a:r>
            <a:r>
              <a:rPr lang="ru-RU" sz="3200" dirty="0" smtClean="0"/>
              <a:t>,</a:t>
            </a:r>
          </a:p>
          <a:p>
            <a:r>
              <a:rPr lang="ru-RU" sz="3200" dirty="0"/>
              <a:t> </a:t>
            </a:r>
            <a:r>
              <a:rPr lang="ru-RU" sz="3200" dirty="0" smtClean="0"/>
              <a:t>                      ходатайство, яслей.                         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898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152400"/>
            <a:ext cx="8382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Орфоэпическая разминка</a:t>
            </a:r>
          </a:p>
          <a:p>
            <a:pPr lvl="0"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Проверка</a:t>
            </a:r>
            <a:r>
              <a:rPr lang="ru-RU" sz="28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28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800" b="1" dirty="0">
                <a:solidFill>
                  <a:prstClr val="black"/>
                </a:solidFill>
              </a:rPr>
              <a:t>1 группа</a:t>
            </a:r>
          </a:p>
          <a:p>
            <a:pPr algn="ctr"/>
            <a:r>
              <a:rPr lang="ru-RU" sz="3200" dirty="0" err="1"/>
              <a:t>Т</a:t>
            </a:r>
            <a:r>
              <a:rPr lang="ru-RU" sz="3200" dirty="0" err="1" smtClean="0"/>
              <a:t>Орты</a:t>
            </a:r>
            <a:r>
              <a:rPr lang="ru-RU" sz="3200" dirty="0"/>
              <a:t>, </a:t>
            </a:r>
            <a:r>
              <a:rPr lang="ru-RU" sz="3200" dirty="0" err="1"/>
              <a:t>свЁкла</a:t>
            </a:r>
            <a:r>
              <a:rPr lang="ru-RU" sz="3200" dirty="0"/>
              <a:t>, </a:t>
            </a:r>
            <a:r>
              <a:rPr lang="ru-RU" sz="3200" dirty="0" err="1"/>
              <a:t>звонИт</a:t>
            </a:r>
            <a:r>
              <a:rPr lang="ru-RU" sz="3200" dirty="0"/>
              <a:t>, </a:t>
            </a:r>
            <a:r>
              <a:rPr lang="ru-RU" sz="3200" dirty="0" err="1"/>
              <a:t>включИт</a:t>
            </a:r>
            <a:r>
              <a:rPr lang="ru-RU" sz="3200" dirty="0"/>
              <a:t>, </a:t>
            </a:r>
            <a:r>
              <a:rPr lang="ru-RU" sz="3200" dirty="0" err="1"/>
              <a:t>квартАл</a:t>
            </a:r>
            <a:r>
              <a:rPr lang="ru-RU" sz="3200" dirty="0"/>
              <a:t>, </a:t>
            </a:r>
            <a:r>
              <a:rPr lang="ru-RU" sz="3200" dirty="0" err="1" smtClean="0"/>
              <a:t>договОр</a:t>
            </a:r>
            <a:r>
              <a:rPr lang="ru-RU" sz="3200" dirty="0" smtClean="0"/>
              <a:t>.</a:t>
            </a:r>
          </a:p>
          <a:p>
            <a:pPr lvl="0" algn="ctr"/>
            <a:r>
              <a:rPr lang="ru-RU" sz="2800" b="1" dirty="0" smtClean="0">
                <a:solidFill>
                  <a:prstClr val="black"/>
                </a:solidFill>
              </a:rPr>
              <a:t>2 </a:t>
            </a:r>
            <a:r>
              <a:rPr lang="ru-RU" sz="2800" b="1" dirty="0">
                <a:solidFill>
                  <a:prstClr val="black"/>
                </a:solidFill>
              </a:rPr>
              <a:t>группа</a:t>
            </a:r>
          </a:p>
          <a:p>
            <a:pPr algn="ctr"/>
            <a:r>
              <a:rPr lang="ru-RU" sz="3200" dirty="0" err="1"/>
              <a:t>К</a:t>
            </a:r>
            <a:r>
              <a:rPr lang="ru-RU" sz="3200" dirty="0" err="1" smtClean="0"/>
              <a:t>аталОг</a:t>
            </a:r>
            <a:r>
              <a:rPr lang="ru-RU" sz="3200" dirty="0"/>
              <a:t>, </a:t>
            </a:r>
            <a:r>
              <a:rPr lang="ru-RU" sz="3200" dirty="0" err="1"/>
              <a:t>намЕрение</a:t>
            </a:r>
            <a:r>
              <a:rPr lang="ru-RU" sz="3200" dirty="0"/>
              <a:t>, </a:t>
            </a:r>
            <a:r>
              <a:rPr lang="ru-RU" sz="3200" dirty="0" err="1"/>
              <a:t>обеспЕчение</a:t>
            </a:r>
            <a:r>
              <a:rPr lang="ru-RU" sz="3200" dirty="0"/>
              <a:t>, </a:t>
            </a:r>
            <a:r>
              <a:rPr lang="ru-RU" sz="3200" dirty="0" err="1"/>
              <a:t>экспЕрт</a:t>
            </a:r>
            <a:r>
              <a:rPr lang="ru-RU" sz="3200" dirty="0"/>
              <a:t>, </a:t>
            </a:r>
            <a:r>
              <a:rPr lang="ru-RU" sz="3200" dirty="0" err="1"/>
              <a:t>оптОвый</a:t>
            </a:r>
            <a:r>
              <a:rPr lang="ru-RU" sz="3200" dirty="0"/>
              <a:t>, </a:t>
            </a:r>
            <a:r>
              <a:rPr lang="ru-RU" sz="3200" dirty="0" err="1" smtClean="0"/>
              <a:t>принЯть</a:t>
            </a:r>
            <a:r>
              <a:rPr lang="ru-RU" sz="3200" dirty="0" smtClean="0"/>
              <a:t>.</a:t>
            </a:r>
          </a:p>
          <a:p>
            <a:pPr lvl="0" algn="ctr"/>
            <a:r>
              <a:rPr lang="ru-RU" sz="2800" b="1" dirty="0" smtClean="0">
                <a:solidFill>
                  <a:prstClr val="black"/>
                </a:solidFill>
              </a:rPr>
              <a:t>3 группа</a:t>
            </a:r>
          </a:p>
          <a:p>
            <a:pPr algn="ctr"/>
            <a:r>
              <a:rPr lang="ru-RU" sz="3200" dirty="0" smtClean="0"/>
              <a:t>               </a:t>
            </a:r>
            <a:r>
              <a:rPr lang="ru-RU" sz="3200" dirty="0" err="1" smtClean="0"/>
              <a:t>НачалсЯ</a:t>
            </a:r>
            <a:r>
              <a:rPr lang="ru-RU" sz="3200" dirty="0"/>
              <a:t>, </a:t>
            </a:r>
            <a:r>
              <a:rPr lang="ru-RU" sz="3200" dirty="0" err="1"/>
              <a:t>ободрИть</a:t>
            </a:r>
            <a:r>
              <a:rPr lang="ru-RU" sz="3200" dirty="0"/>
              <a:t>, </a:t>
            </a:r>
            <a:r>
              <a:rPr lang="ru-RU" sz="3200" dirty="0" err="1"/>
              <a:t>пломбировАть</a:t>
            </a:r>
            <a:r>
              <a:rPr lang="ru-RU" sz="3200" dirty="0"/>
              <a:t>, </a:t>
            </a:r>
            <a:r>
              <a:rPr lang="ru-RU" sz="3200" dirty="0" smtClean="0"/>
              <a:t>                      </a:t>
            </a:r>
            <a:r>
              <a:rPr lang="ru-RU" sz="3200" dirty="0" err="1" smtClean="0"/>
              <a:t>фенОмен</a:t>
            </a:r>
            <a:r>
              <a:rPr lang="ru-RU" sz="3200" dirty="0"/>
              <a:t>, </a:t>
            </a:r>
            <a:r>
              <a:rPr lang="ru-RU" sz="3200" dirty="0" err="1"/>
              <a:t>ходАтайство</a:t>
            </a:r>
            <a:r>
              <a:rPr lang="ru-RU" sz="3200" dirty="0"/>
              <a:t>, Яслей.</a:t>
            </a:r>
          </a:p>
          <a:p>
            <a:pPr lvl="0" algn="ctr"/>
            <a:endParaRPr lang="ru-RU" sz="3200" b="1" dirty="0" smtClean="0">
              <a:solidFill>
                <a:prstClr val="black"/>
              </a:solidFill>
            </a:endParaRPr>
          </a:p>
          <a:p>
            <a:pPr algn="ctr"/>
            <a:endParaRPr lang="ru-RU" sz="3600" u="sng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652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800100" y="228600"/>
            <a:ext cx="7620000" cy="838200"/>
          </a:xfrm>
          <a:prstGeom prst="rect">
            <a:avLst/>
          </a:prstGeom>
        </p:spPr>
        <p:txBody>
          <a:bodyPr/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ru-RU" sz="4000" b="1" u="sng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Орфоэпическая разминка</a:t>
            </a:r>
            <a:endParaRPr lang="ru-RU" sz="4000" b="1" u="sng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63965" y="1047235"/>
            <a:ext cx="64008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3600" b="1" u="sng" dirty="0" smtClean="0">
              <a:solidFill>
                <a:srgbClr val="1F497D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3600" b="1" u="sng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Критерии </a:t>
            </a:r>
            <a:r>
              <a:rPr lang="ru-RU" sz="3600" b="1" u="sng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оценивания:</a:t>
            </a:r>
          </a:p>
          <a:p>
            <a:pPr lvl="0" algn="ctr"/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нет ошибок </a:t>
            </a:r>
            <a:r>
              <a:rPr lang="ru-RU" sz="36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– «5»,</a:t>
            </a:r>
          </a:p>
          <a:p>
            <a:pPr lvl="0" algn="ctr"/>
            <a:endParaRPr lang="ru-RU" sz="3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 ошибка </a:t>
            </a:r>
            <a:r>
              <a:rPr lang="ru-RU" sz="36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– «4»,</a:t>
            </a:r>
          </a:p>
          <a:p>
            <a:pPr lvl="0" algn="ctr"/>
            <a:endParaRPr lang="ru-RU" sz="3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2-3 ошибки </a:t>
            </a:r>
            <a:r>
              <a:rPr lang="ru-RU" sz="36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– «3»,</a:t>
            </a:r>
          </a:p>
          <a:p>
            <a:pPr lvl="0" algn="ctr"/>
            <a:endParaRPr lang="ru-RU" sz="3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3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4 и </a:t>
            </a:r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больше ошибок </a:t>
            </a:r>
            <a:r>
              <a:rPr lang="ru-RU" sz="36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– «2».</a:t>
            </a:r>
          </a:p>
        </p:txBody>
      </p:sp>
    </p:spTree>
    <p:extLst>
      <p:ext uri="{BB962C8B-B14F-4D97-AF65-F5344CB8AC3E}">
        <p14:creationId xmlns:p14="http://schemas.microsoft.com/office/powerpoint/2010/main" val="385040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381000" y="228600"/>
            <a:ext cx="8229600" cy="6432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Информационный </a:t>
            </a:r>
            <a:r>
              <a:rPr lang="ru-RU" sz="2800" b="1" dirty="0" smtClean="0"/>
              <a:t>текст</a:t>
            </a:r>
          </a:p>
          <a:p>
            <a:pPr algn="ctr"/>
            <a:r>
              <a:rPr lang="ru-RU" sz="2000" b="1" dirty="0" smtClean="0"/>
              <a:t>ПРЕДЛОЖЕНИЕ</a:t>
            </a:r>
            <a:r>
              <a:rPr lang="ru-RU" sz="2000" b="1" dirty="0"/>
              <a:t>. </a:t>
            </a:r>
            <a:r>
              <a:rPr lang="ru-RU" sz="2000" b="1" dirty="0" smtClean="0"/>
              <a:t>ГЛАВНЫЕ </a:t>
            </a:r>
            <a:r>
              <a:rPr lang="ru-RU" sz="2000" b="1" dirty="0"/>
              <a:t>ЧЛЕНЫ ПРЕДЛОЖЕНИЯ</a:t>
            </a:r>
            <a:endParaRPr lang="ru-RU" sz="2000" dirty="0"/>
          </a:p>
          <a:p>
            <a:r>
              <a:rPr lang="ru-RU" sz="2800" dirty="0">
                <a:solidFill>
                  <a:schemeClr val="tx2"/>
                </a:solidFill>
              </a:rPr>
              <a:t>…</a:t>
            </a:r>
            <a:r>
              <a:rPr lang="ru-RU" sz="2800" dirty="0"/>
              <a:t> и </a:t>
            </a:r>
            <a:r>
              <a:rPr lang="ru-RU" sz="2800" dirty="0">
                <a:solidFill>
                  <a:schemeClr val="tx2"/>
                </a:solidFill>
              </a:rPr>
              <a:t>… </a:t>
            </a:r>
            <a:r>
              <a:rPr lang="ru-RU" sz="2800" dirty="0"/>
              <a:t>- это грамматическая основа предложения.</a:t>
            </a:r>
          </a:p>
          <a:p>
            <a:r>
              <a:rPr lang="ru-RU" sz="2800" dirty="0"/>
              <a:t>По строению грамматической основы предложения делятся на </a:t>
            </a:r>
            <a:r>
              <a:rPr lang="ru-RU" sz="2800" b="1" dirty="0">
                <a:solidFill>
                  <a:schemeClr val="tx2"/>
                </a:solidFill>
              </a:rPr>
              <a:t>…</a:t>
            </a:r>
            <a:r>
              <a:rPr lang="ru-RU" sz="2800" dirty="0"/>
              <a:t> и </a:t>
            </a:r>
            <a:r>
              <a:rPr lang="ru-RU" sz="2800" b="1" dirty="0">
                <a:solidFill>
                  <a:schemeClr val="tx2"/>
                </a:solidFill>
              </a:rPr>
              <a:t>…</a:t>
            </a:r>
            <a:r>
              <a:rPr lang="ru-RU" sz="2800" dirty="0"/>
              <a:t> .</a:t>
            </a:r>
          </a:p>
          <a:p>
            <a:r>
              <a:rPr lang="ru-RU" sz="2800" dirty="0"/>
              <a:t>Грамматическая основа двусоставных предложений состоит из </a:t>
            </a:r>
            <a:r>
              <a:rPr lang="ru-RU" sz="2800" b="1" dirty="0">
                <a:solidFill>
                  <a:schemeClr val="tx2"/>
                </a:solidFill>
              </a:rPr>
              <a:t>… </a:t>
            </a:r>
            <a:r>
              <a:rPr lang="ru-RU" sz="2800" dirty="0"/>
              <a:t>.</a:t>
            </a:r>
          </a:p>
          <a:p>
            <a:r>
              <a:rPr lang="ru-RU" sz="2800" dirty="0"/>
              <a:t>Грамматическая основа односоставных предложений состоит из </a:t>
            </a:r>
            <a:r>
              <a:rPr lang="ru-RU" sz="2800" b="1" dirty="0">
                <a:solidFill>
                  <a:schemeClr val="tx2"/>
                </a:solidFill>
              </a:rPr>
              <a:t>…</a:t>
            </a:r>
            <a:r>
              <a:rPr lang="ru-RU" sz="2800" dirty="0"/>
              <a:t> .</a:t>
            </a:r>
          </a:p>
          <a:p>
            <a:r>
              <a:rPr lang="ru-RU" sz="2800" dirty="0"/>
              <a:t>Подлежащее – это </a:t>
            </a:r>
            <a:r>
              <a:rPr lang="ru-RU" sz="2800" b="1" dirty="0">
                <a:solidFill>
                  <a:schemeClr val="tx2"/>
                </a:solidFill>
              </a:rPr>
              <a:t>…</a:t>
            </a:r>
            <a:r>
              <a:rPr lang="ru-RU" sz="2800" dirty="0"/>
              <a:t> член предложения, который обозначает </a:t>
            </a:r>
            <a:r>
              <a:rPr lang="ru-RU" sz="2800" b="1" dirty="0">
                <a:solidFill>
                  <a:schemeClr val="tx2"/>
                </a:solidFill>
              </a:rPr>
              <a:t>… </a:t>
            </a:r>
            <a:r>
              <a:rPr lang="ru-RU" sz="2800" dirty="0"/>
              <a:t>и отвечает на вопросы </a:t>
            </a:r>
            <a:r>
              <a:rPr lang="ru-RU" sz="2800" b="1" dirty="0">
                <a:solidFill>
                  <a:schemeClr val="tx2"/>
                </a:solidFill>
              </a:rPr>
              <a:t>… </a:t>
            </a:r>
            <a:r>
              <a:rPr lang="ru-RU" sz="2800" dirty="0"/>
              <a:t>или </a:t>
            </a:r>
            <a:r>
              <a:rPr lang="ru-RU" sz="2800" b="1" dirty="0">
                <a:solidFill>
                  <a:schemeClr val="tx2"/>
                </a:solidFill>
              </a:rPr>
              <a:t>…</a:t>
            </a:r>
            <a:r>
              <a:rPr lang="ru-RU" sz="2800" dirty="0"/>
              <a:t> .</a:t>
            </a:r>
            <a:endParaRPr lang="ru-RU" altLang="ja-JP" sz="2800" dirty="0"/>
          </a:p>
          <a:p>
            <a:r>
              <a:rPr lang="ru-RU" altLang="ja-JP" sz="2800" dirty="0" smtClean="0"/>
              <a:t>                      Сказуемое </a:t>
            </a:r>
            <a:r>
              <a:rPr lang="ru-RU" altLang="ja-JP" sz="2800" dirty="0"/>
              <a:t>– это </a:t>
            </a:r>
            <a:r>
              <a:rPr lang="ru-RU" altLang="ja-JP" sz="2800" b="1" dirty="0">
                <a:solidFill>
                  <a:schemeClr val="tx2"/>
                </a:solidFill>
              </a:rPr>
              <a:t>… </a:t>
            </a:r>
            <a:r>
              <a:rPr lang="ru-RU" altLang="ja-JP" sz="2800" dirty="0" smtClean="0"/>
              <a:t>член предложения,                                                                                    который </a:t>
            </a:r>
            <a:r>
              <a:rPr lang="ru-RU" altLang="ja-JP" sz="2800" dirty="0"/>
              <a:t>обозначает </a:t>
            </a:r>
            <a:r>
              <a:rPr lang="ru-RU" altLang="ja-JP" sz="2800" b="1" dirty="0">
                <a:solidFill>
                  <a:schemeClr val="tx2"/>
                </a:solidFill>
              </a:rPr>
              <a:t>…</a:t>
            </a:r>
            <a:r>
              <a:rPr lang="ru-RU" altLang="ja-JP" sz="2800" dirty="0"/>
              <a:t>и отвечает на вопросы </a:t>
            </a:r>
            <a:r>
              <a:rPr lang="ru-RU" altLang="ja-JP" sz="2800" b="1" dirty="0">
                <a:solidFill>
                  <a:schemeClr val="tx2"/>
                </a:solidFill>
              </a:rPr>
              <a:t>…</a:t>
            </a:r>
            <a:r>
              <a:rPr lang="ru-RU" altLang="ja-JP" sz="2800" dirty="0"/>
              <a:t> . </a:t>
            </a:r>
            <a:endParaRPr lang="ru-RU" altLang="ja-JP" sz="2800" dirty="0" smtClean="0"/>
          </a:p>
          <a:p>
            <a:endParaRPr lang="ru-RU" sz="2800" dirty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59717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685800" y="228600"/>
            <a:ext cx="8077200" cy="6340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Информационный текст</a:t>
            </a:r>
          </a:p>
          <a:p>
            <a:pPr algn="ctr"/>
            <a:r>
              <a:rPr lang="ru-RU" b="1" dirty="0" smtClean="0"/>
              <a:t>ПРЕДЛОЖЕНИЕ</a:t>
            </a:r>
            <a:r>
              <a:rPr lang="ru-RU" b="1" dirty="0"/>
              <a:t>. </a:t>
            </a:r>
            <a:r>
              <a:rPr lang="ru-RU" b="1" dirty="0" smtClean="0"/>
              <a:t>ГЛАВНЫЕ </a:t>
            </a:r>
            <a:r>
              <a:rPr lang="ru-RU" b="1" dirty="0"/>
              <a:t>ЧЛЕНЫ ПРЕДЛОЖЕНИЯ</a:t>
            </a:r>
            <a:endParaRPr lang="ru-RU" dirty="0"/>
          </a:p>
          <a:p>
            <a:r>
              <a:rPr lang="ru-RU" sz="2400" b="1" dirty="0">
                <a:solidFill>
                  <a:srgbClr val="0000CC"/>
                </a:solidFill>
              </a:rPr>
              <a:t>Подлежащее и сказуемое</a:t>
            </a:r>
            <a:r>
              <a:rPr lang="ru-RU" sz="2400" dirty="0"/>
              <a:t> - это грамматическая основа предложения.</a:t>
            </a:r>
          </a:p>
          <a:p>
            <a:r>
              <a:rPr lang="ru-RU" sz="2400" dirty="0"/>
              <a:t>По строению грамматической основы предложения делятся на </a:t>
            </a:r>
            <a:r>
              <a:rPr lang="ru-RU" sz="2400" b="1" dirty="0">
                <a:solidFill>
                  <a:srgbClr val="0000CC"/>
                </a:solidFill>
              </a:rPr>
              <a:t>односоставные</a:t>
            </a:r>
            <a:r>
              <a:rPr lang="ru-RU" sz="2400" dirty="0"/>
              <a:t> и </a:t>
            </a:r>
            <a:r>
              <a:rPr lang="ru-RU" sz="2400" b="1" dirty="0">
                <a:solidFill>
                  <a:srgbClr val="0000CC"/>
                </a:solidFill>
              </a:rPr>
              <a:t>двусоставные</a:t>
            </a:r>
            <a:r>
              <a:rPr lang="ru-RU" sz="2400" dirty="0"/>
              <a:t>.</a:t>
            </a:r>
          </a:p>
          <a:p>
            <a:r>
              <a:rPr lang="ru-RU" sz="2400" dirty="0"/>
              <a:t>Грамматическая основа двусоставных предложений состоит из </a:t>
            </a:r>
            <a:r>
              <a:rPr lang="ru-RU" sz="2400" b="1" dirty="0">
                <a:solidFill>
                  <a:srgbClr val="0000CC"/>
                </a:solidFill>
              </a:rPr>
              <a:t>подлежащего и сказуемого</a:t>
            </a:r>
            <a:r>
              <a:rPr lang="ru-RU" sz="2400" dirty="0"/>
              <a:t>. </a:t>
            </a:r>
          </a:p>
          <a:p>
            <a:r>
              <a:rPr lang="ru-RU" sz="2400" dirty="0"/>
              <a:t>Грамматическая основа односоставных предложений состоит из </a:t>
            </a:r>
            <a:r>
              <a:rPr lang="ru-RU" sz="2400" b="1" dirty="0">
                <a:solidFill>
                  <a:srgbClr val="0000CC"/>
                </a:solidFill>
              </a:rPr>
              <a:t>одного главного члена (подлежащего или сказуемого).</a:t>
            </a:r>
          </a:p>
          <a:p>
            <a:r>
              <a:rPr lang="ru-RU" sz="2400" dirty="0"/>
              <a:t>Подлежащее – это </a:t>
            </a:r>
            <a:r>
              <a:rPr lang="ru-RU" sz="2400" b="1" dirty="0">
                <a:solidFill>
                  <a:srgbClr val="0000CC"/>
                </a:solidFill>
              </a:rPr>
              <a:t>главный</a:t>
            </a:r>
            <a:r>
              <a:rPr lang="ru-RU" sz="2400" dirty="0"/>
              <a:t> член предложения, который обозначает </a:t>
            </a:r>
            <a:r>
              <a:rPr lang="ru-RU" sz="2400" b="1" dirty="0">
                <a:solidFill>
                  <a:srgbClr val="0000CC"/>
                </a:solidFill>
              </a:rPr>
              <a:t>предмет</a:t>
            </a:r>
            <a:r>
              <a:rPr lang="ru-RU" sz="2400" dirty="0"/>
              <a:t> и отвечает на вопросы </a:t>
            </a:r>
            <a:r>
              <a:rPr lang="ru-RU" sz="2400" b="1" dirty="0">
                <a:solidFill>
                  <a:srgbClr val="0000CC"/>
                </a:solidFill>
              </a:rPr>
              <a:t>кто? или что?</a:t>
            </a:r>
            <a:r>
              <a:rPr lang="ru-RU" sz="2400" b="1" dirty="0">
                <a:solidFill>
                  <a:srgbClr val="003300"/>
                </a:solidFill>
              </a:rPr>
              <a:t> </a:t>
            </a:r>
            <a:endParaRPr lang="ru-RU" altLang="ja-JP" sz="2400" b="1" dirty="0">
              <a:solidFill>
                <a:srgbClr val="003300"/>
              </a:solidFill>
            </a:endParaRPr>
          </a:p>
          <a:p>
            <a:r>
              <a:rPr lang="ru-RU" altLang="ja-JP" sz="2400" dirty="0"/>
              <a:t>Сказуемое – это </a:t>
            </a:r>
            <a:r>
              <a:rPr lang="ru-RU" altLang="ja-JP" sz="2400" b="1" dirty="0">
                <a:solidFill>
                  <a:srgbClr val="0000CC"/>
                </a:solidFill>
              </a:rPr>
              <a:t>главный</a:t>
            </a:r>
            <a:r>
              <a:rPr lang="ru-RU" altLang="ja-JP" sz="2400" b="1" dirty="0">
                <a:solidFill>
                  <a:srgbClr val="003300"/>
                </a:solidFill>
              </a:rPr>
              <a:t> </a:t>
            </a:r>
            <a:r>
              <a:rPr lang="ru-RU" altLang="ja-JP" sz="2400" dirty="0"/>
              <a:t>член предложения, который обозначает, </a:t>
            </a:r>
            <a:r>
              <a:rPr lang="ru-RU" altLang="ja-JP" sz="2400" b="1" dirty="0">
                <a:solidFill>
                  <a:srgbClr val="0000CC"/>
                </a:solidFill>
              </a:rPr>
              <a:t>что говорится о предмете речи</a:t>
            </a:r>
            <a:r>
              <a:rPr lang="ru-RU" altLang="ja-JP" sz="2400" dirty="0"/>
              <a:t>,   и отвечает на вопросы </a:t>
            </a:r>
            <a:r>
              <a:rPr lang="ru-RU" altLang="ja-JP" sz="2400" b="1" dirty="0">
                <a:solidFill>
                  <a:srgbClr val="0000CC"/>
                </a:solidFill>
              </a:rPr>
              <a:t>что делает предмет? что с ним происходит? каков он? что он такое? кто он такой?</a:t>
            </a:r>
            <a:r>
              <a:rPr lang="ru-RU" altLang="ja-JP" sz="2400" dirty="0"/>
              <a:t>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74255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19" y="0"/>
            <a:ext cx="8686799" cy="5613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Понаблюдаем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latin typeface="Times New Roman"/>
                <a:ea typeface="Calibri"/>
                <a:cs typeface="Times New Roman"/>
              </a:rPr>
              <a:t>Найдите 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сказуемые в данных предложениях и по </a:t>
            </a:r>
            <a:r>
              <a:rPr lang="ru-RU" sz="3200" dirty="0" smtClean="0">
                <a:latin typeface="Times New Roman"/>
                <a:ea typeface="Calibri"/>
                <a:cs typeface="Times New Roman"/>
              </a:rPr>
              <a:t>видам сказуемых 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разбейте данные предложения на группы.  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latin typeface="Times New Roman"/>
                <a:ea typeface="Calibri"/>
                <a:cs typeface="Times New Roman"/>
              </a:rPr>
              <a:t>Наступила зима. Мой папа был агрономом. Вскоре стали появляться листочки на деревьях. Ученики пошли в школу. Весной лес очень хорош. Миша решил </a:t>
            </a:r>
            <a:r>
              <a:rPr lang="ru-RU" sz="3600" dirty="0" smtClean="0">
                <a:latin typeface="Times New Roman"/>
                <a:ea typeface="Calibri"/>
                <a:cs typeface="Times New Roman"/>
              </a:rPr>
              <a:t>выучить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600" dirty="0" smtClean="0">
                <a:latin typeface="Times New Roman"/>
                <a:ea typeface="Calibri"/>
                <a:cs typeface="Times New Roman"/>
              </a:rPr>
              <a:t>                  стихотворение вместо песни.</a:t>
            </a:r>
            <a:endParaRPr lang="ru-RU" sz="36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9582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19" y="0"/>
            <a:ext cx="8686799" cy="6180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ПРОВЕРКА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latin typeface="Times New Roman"/>
                <a:ea typeface="Calibri"/>
                <a:cs typeface="Times New Roman"/>
              </a:rPr>
              <a:t>ПГС: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 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latin typeface="Times New Roman"/>
                <a:ea typeface="Calibri"/>
                <a:cs typeface="Times New Roman"/>
              </a:rPr>
              <a:t>Наступила зима. Ученики пошли в школу</a:t>
            </a:r>
            <a:r>
              <a:rPr lang="ru-RU" sz="3600" dirty="0" smtClean="0">
                <a:latin typeface="Times New Roman"/>
                <a:ea typeface="Calibri"/>
                <a:cs typeface="Times New Roman"/>
              </a:rPr>
              <a:t>.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latin typeface="Times New Roman"/>
                <a:ea typeface="Calibri"/>
                <a:cs typeface="Times New Roman"/>
              </a:rPr>
              <a:t>СГС: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>
                <a:latin typeface="Times New Roman"/>
                <a:ea typeface="Calibri"/>
                <a:cs typeface="Times New Roman"/>
              </a:rPr>
              <a:t>Вскоре </a:t>
            </a:r>
            <a:r>
              <a:rPr lang="ru-RU" sz="3600" dirty="0">
                <a:latin typeface="Times New Roman"/>
                <a:ea typeface="Calibri"/>
                <a:cs typeface="Times New Roman"/>
              </a:rPr>
              <a:t>стали появляться листочки на деревьях. Миша решил выучить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600" dirty="0" smtClean="0">
                <a:latin typeface="Times New Roman"/>
                <a:ea typeface="Calibri"/>
                <a:cs typeface="Times New Roman"/>
              </a:rPr>
              <a:t>стихотворение </a:t>
            </a:r>
            <a:r>
              <a:rPr lang="ru-RU" sz="3600" dirty="0">
                <a:latin typeface="Times New Roman"/>
                <a:ea typeface="Calibri"/>
                <a:cs typeface="Times New Roman"/>
              </a:rPr>
              <a:t>вместо песни.</a:t>
            </a:r>
            <a:endParaRPr lang="ru-RU" sz="3600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latin typeface="Times New Roman"/>
                <a:ea typeface="Calibri"/>
                <a:cs typeface="Times New Roman"/>
              </a:rPr>
              <a:t>СИС:</a:t>
            </a:r>
            <a:endParaRPr lang="ru-RU" sz="3200" b="1" dirty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>
                <a:latin typeface="Times New Roman"/>
                <a:ea typeface="Calibri"/>
                <a:cs typeface="Times New Roman"/>
              </a:rPr>
              <a:t>                     Мой </a:t>
            </a:r>
            <a:r>
              <a:rPr lang="ru-RU" sz="3600" dirty="0">
                <a:latin typeface="Times New Roman"/>
                <a:ea typeface="Calibri"/>
                <a:cs typeface="Times New Roman"/>
              </a:rPr>
              <a:t>папа был агрономом. </a:t>
            </a:r>
            <a:r>
              <a:rPr lang="ru-RU" sz="3600" dirty="0" smtClean="0">
                <a:latin typeface="Times New Roman"/>
                <a:ea typeface="Calibri"/>
                <a:cs typeface="Times New Roman"/>
              </a:rPr>
              <a:t>    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600" dirty="0" smtClean="0">
                <a:latin typeface="Times New Roman"/>
                <a:ea typeface="Calibri"/>
                <a:cs typeface="Times New Roman"/>
              </a:rPr>
              <a:t>                   Весной лес очень хорош.</a:t>
            </a:r>
            <a:endParaRPr lang="ru-RU" sz="3600" dirty="0">
              <a:ea typeface="Calibri"/>
              <a:cs typeface="Times New Roman"/>
            </a:endParaRPr>
          </a:p>
        </p:txBody>
      </p:sp>
      <p:sp>
        <p:nvSpPr>
          <p:cNvPr id="3" name="Line 9"/>
          <p:cNvSpPr>
            <a:spLocks noChangeShapeType="1"/>
          </p:cNvSpPr>
          <p:nvPr/>
        </p:nvSpPr>
        <p:spPr bwMode="auto">
          <a:xfrm>
            <a:off x="4119" y="1676400"/>
            <a:ext cx="223202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4119" y="1762597"/>
            <a:ext cx="223202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Line 9"/>
          <p:cNvSpPr>
            <a:spLocks noChangeShapeType="1"/>
          </p:cNvSpPr>
          <p:nvPr/>
        </p:nvSpPr>
        <p:spPr bwMode="auto">
          <a:xfrm>
            <a:off x="5410200" y="1770535"/>
            <a:ext cx="1316596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>
            <a:off x="5410200" y="1918216"/>
            <a:ext cx="1316596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>
            <a:off x="1577846" y="2920314"/>
            <a:ext cx="3527554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>
            <a:off x="1577846" y="3072714"/>
            <a:ext cx="3527554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" name="Line 9"/>
          <p:cNvSpPr>
            <a:spLocks noChangeShapeType="1"/>
          </p:cNvSpPr>
          <p:nvPr/>
        </p:nvSpPr>
        <p:spPr bwMode="auto">
          <a:xfrm>
            <a:off x="3199242" y="3505200"/>
            <a:ext cx="3527554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>
            <a:off x="3199242" y="3657600"/>
            <a:ext cx="3527554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>
            <a:off x="4304721" y="5350476"/>
            <a:ext cx="3527554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>
            <a:off x="4347518" y="5562600"/>
            <a:ext cx="3527554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5970070" y="6019800"/>
            <a:ext cx="1421329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5970071" y="6198688"/>
            <a:ext cx="143016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5562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tx2"/>
                </a:solidFill>
              </a:rPr>
              <a:t>Подчеркнуть сказуемое. Соотнести предложения с типом сказуемого.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A.    Вечернее </a:t>
            </a:r>
            <a:r>
              <a:rPr lang="ru-RU" dirty="0"/>
              <a:t>молоко выпито.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Б</a:t>
            </a:r>
            <a:r>
              <a:rPr lang="ru-RU" dirty="0"/>
              <a:t>.     Между тем княжна Мери перестала </a:t>
            </a:r>
            <a:r>
              <a:rPr lang="ru-RU" dirty="0" smtClean="0"/>
              <a:t>петь</a:t>
            </a:r>
          </a:p>
          <a:p>
            <a:pPr marL="514350" indent="-514350">
              <a:buAutoNum type="alphaUcPeriod" startAt="2"/>
            </a:pPr>
            <a:r>
              <a:rPr lang="ru-RU" dirty="0" smtClean="0"/>
              <a:t>   Иван </a:t>
            </a:r>
            <a:r>
              <a:rPr lang="ru-RU" dirty="0"/>
              <a:t>стал подниматься по лестнице на </a:t>
            </a:r>
            <a:r>
              <a:rPr lang="ru-RU" dirty="0" smtClean="0"/>
              <a:t>трибуну.</a:t>
            </a:r>
          </a:p>
          <a:p>
            <a:pPr marL="0" indent="0">
              <a:buNone/>
            </a:pPr>
            <a:r>
              <a:rPr lang="ru-RU" dirty="0" smtClean="0"/>
              <a:t>Г</a:t>
            </a:r>
            <a:r>
              <a:rPr lang="ru-RU" dirty="0"/>
              <a:t>.    Долго будет моросить дождь.</a:t>
            </a:r>
          </a:p>
          <a:p>
            <a:pPr marL="0" indent="0">
              <a:buNone/>
            </a:pPr>
            <a:r>
              <a:rPr lang="ru-RU" dirty="0"/>
              <a:t>Д.    </a:t>
            </a:r>
            <a:r>
              <a:rPr lang="ru-RU" dirty="0" err="1"/>
              <a:t>Бопре</a:t>
            </a:r>
            <a:r>
              <a:rPr lang="ru-RU" dirty="0"/>
              <a:t> в отечестве своем был парикмахером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                         1. ПГС</a:t>
            </a:r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                         2. СГС</a:t>
            </a:r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                         3. СИС</a:t>
            </a:r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5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000" dirty="0">
                <a:solidFill>
                  <a:prstClr val="black"/>
                </a:solidFill>
                <a:ea typeface="+mj-ea"/>
                <a:cs typeface="+mj-cs"/>
              </a:rPr>
              <a:t>Виды сказуемого и способы его выражения.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971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ПРОВЕРКА</a:t>
            </a:r>
            <a:endParaRPr lang="ru-RU" sz="3600" b="1" dirty="0">
              <a:solidFill>
                <a:schemeClr val="tx2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2577131"/>
              </p:ext>
            </p:extLst>
          </p:nvPr>
        </p:nvGraphicFramePr>
        <p:xfrm>
          <a:off x="2362200" y="5257800"/>
          <a:ext cx="6077585" cy="841248"/>
        </p:xfrm>
        <a:graphic>
          <a:graphicData uri="http://schemas.openxmlformats.org/drawingml/2006/table">
            <a:tbl>
              <a:tblPr firstRow="1" firstCol="1" bandRow="1"/>
              <a:tblGrid>
                <a:gridCol w="1215390"/>
                <a:gridCol w="1215390"/>
                <a:gridCol w="1215390"/>
                <a:gridCol w="1215390"/>
                <a:gridCol w="1216025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400" b="1" dirty="0" smtClean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400" b="1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400" b="1" dirty="0" smtClean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400" b="1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400" b="1" dirty="0" smtClean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400" b="1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400" b="1" dirty="0" smtClean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400" b="1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400" b="1" dirty="0" smtClean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400" b="1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Объект 2"/>
          <p:cNvSpPr txBox="1">
            <a:spLocks/>
          </p:cNvSpPr>
          <p:nvPr/>
        </p:nvSpPr>
        <p:spPr>
          <a:xfrm>
            <a:off x="457200" y="1143000"/>
            <a:ext cx="8229600" cy="498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latinLnBrk="0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latinLnBrk="0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latinLnBrk="0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dirty="0" smtClean="0"/>
              <a:t>A.    Вечернее молоко выпито. </a:t>
            </a:r>
          </a:p>
          <a:p>
            <a:pPr marL="0" indent="0">
              <a:buFont typeface="Arial" pitchFamily="34" charset="0"/>
              <a:buNone/>
            </a:pPr>
            <a:r>
              <a:rPr lang="ru-RU" dirty="0" smtClean="0"/>
              <a:t>Б.     Между тем княжна Мери перестала петь.</a:t>
            </a:r>
          </a:p>
          <a:p>
            <a:pPr marL="514350" indent="-514350">
              <a:buFont typeface="Arial" pitchFamily="34" charset="0"/>
              <a:buAutoNum type="alphaUcPeriod" startAt="2"/>
            </a:pPr>
            <a:r>
              <a:rPr lang="ru-RU" dirty="0" smtClean="0"/>
              <a:t>   Иван стал подниматься по лестнице на трибуну.</a:t>
            </a:r>
          </a:p>
          <a:p>
            <a:pPr marL="0" indent="0">
              <a:buFont typeface="Arial" pitchFamily="34" charset="0"/>
              <a:buNone/>
            </a:pPr>
            <a:r>
              <a:rPr lang="ru-RU" dirty="0" smtClean="0"/>
              <a:t>Г.    Долго будет моросить дождь.</a:t>
            </a:r>
          </a:p>
          <a:p>
            <a:pPr marL="0" indent="0">
              <a:buFont typeface="Arial" pitchFamily="34" charset="0"/>
              <a:buNone/>
            </a:pPr>
            <a:r>
              <a:rPr lang="ru-RU" dirty="0" smtClean="0"/>
              <a:t>Д.  </a:t>
            </a:r>
            <a:r>
              <a:rPr lang="ru-RU" sz="2800" dirty="0" smtClean="0"/>
              <a:t>  </a:t>
            </a:r>
            <a:r>
              <a:rPr lang="ru-RU" sz="2800" dirty="0" err="1" smtClean="0"/>
              <a:t>Бопре</a:t>
            </a:r>
            <a:r>
              <a:rPr lang="ru-RU" sz="2800" dirty="0" smtClean="0"/>
              <a:t> в отечестве своем был парикмахером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>
            <a:off x="4343401" y="1600200"/>
            <a:ext cx="1371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>
            <a:off x="4343401" y="1752600"/>
            <a:ext cx="1371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>
            <a:off x="5867400" y="2286000"/>
            <a:ext cx="2438399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" name="Line 9"/>
          <p:cNvSpPr>
            <a:spLocks noChangeShapeType="1"/>
          </p:cNvSpPr>
          <p:nvPr/>
        </p:nvSpPr>
        <p:spPr bwMode="auto">
          <a:xfrm>
            <a:off x="5867401" y="2438400"/>
            <a:ext cx="243839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>
            <a:off x="2286000" y="2819400"/>
            <a:ext cx="2971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>
            <a:off x="2286000" y="3048000"/>
            <a:ext cx="2971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>
            <a:off x="2286000" y="3962400"/>
            <a:ext cx="2628901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2286000" y="4114800"/>
            <a:ext cx="2686051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5029200" y="4495800"/>
            <a:ext cx="2895599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" name="Line 9"/>
          <p:cNvSpPr>
            <a:spLocks noChangeShapeType="1"/>
          </p:cNvSpPr>
          <p:nvPr/>
        </p:nvSpPr>
        <p:spPr bwMode="auto">
          <a:xfrm>
            <a:off x="5070391" y="4724400"/>
            <a:ext cx="285440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669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81000" y="381000"/>
            <a:ext cx="8229600" cy="5964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3600" b="1" u="sng" dirty="0" smtClean="0">
              <a:solidFill>
                <a:srgbClr val="1F497D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buNone/>
            </a:pPr>
            <a:r>
              <a:rPr lang="ru-RU" sz="3600" b="1" u="sng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Критерии </a:t>
            </a:r>
            <a:r>
              <a:rPr lang="ru-RU" sz="3600" b="1" u="sng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оценивания:</a:t>
            </a:r>
          </a:p>
          <a:p>
            <a:pPr marL="0" lvl="0" indent="0" algn="ctr">
              <a:buNone/>
            </a:pPr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нет ошибок </a:t>
            </a:r>
            <a:r>
              <a:rPr lang="ru-RU" sz="36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– «5»,</a:t>
            </a:r>
          </a:p>
          <a:p>
            <a:pPr lvl="0" algn="ctr"/>
            <a:endParaRPr lang="ru-RU" sz="3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buNone/>
            </a:pPr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 ошибка </a:t>
            </a:r>
            <a:r>
              <a:rPr lang="ru-RU" sz="36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– «4»,</a:t>
            </a:r>
          </a:p>
          <a:p>
            <a:pPr lvl="0" algn="ctr"/>
            <a:endParaRPr lang="ru-RU" sz="3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buNone/>
            </a:pPr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2-3 ошибки </a:t>
            </a:r>
            <a:r>
              <a:rPr lang="ru-RU" sz="36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– «3»,</a:t>
            </a:r>
          </a:p>
          <a:p>
            <a:pPr lvl="0" algn="ctr"/>
            <a:endParaRPr lang="ru-RU" sz="3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3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4 и </a:t>
            </a:r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больше ошибок </a:t>
            </a:r>
            <a:r>
              <a:rPr lang="ru-RU" sz="36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– «2».</a:t>
            </a:r>
          </a:p>
        </p:txBody>
      </p:sp>
    </p:spTree>
    <p:extLst>
      <p:ext uri="{BB962C8B-B14F-4D97-AF65-F5344CB8AC3E}">
        <p14:creationId xmlns:p14="http://schemas.microsoft.com/office/powerpoint/2010/main" val="254276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82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>
                <a:latin typeface="Monotype Corsiva" pitchFamily="66" charset="0"/>
              </a:rPr>
              <a:t/>
            </a:r>
            <a:br>
              <a:rPr lang="ru-RU" dirty="0">
                <a:latin typeface="Monotype Corsiva" pitchFamily="66" charset="0"/>
              </a:rPr>
            </a:br>
            <a:r>
              <a:rPr lang="ru-RU" sz="3600" dirty="0" smtClean="0"/>
              <a:t>Простое </a:t>
            </a:r>
            <a:r>
              <a:rPr lang="ru-RU" sz="3600" dirty="0"/>
              <a:t>глагольное </a:t>
            </a:r>
            <a:r>
              <a:rPr lang="ru-RU" sz="3600" dirty="0" smtClean="0"/>
              <a:t>сказуемое</a:t>
            </a:r>
            <a:br>
              <a:rPr lang="ru-RU" sz="3600" dirty="0" smtClean="0"/>
            </a:br>
            <a:r>
              <a:rPr lang="ru-RU" sz="3600" dirty="0" smtClean="0"/>
              <a:t>выражается </a:t>
            </a:r>
            <a:r>
              <a:rPr lang="ru-RU" sz="3600" dirty="0"/>
              <a:t>одной глагольной формой какого-либо наклонения</a:t>
            </a:r>
            <a:r>
              <a:rPr lang="ru-RU" dirty="0">
                <a:latin typeface="Monotype Corsiva" pitchFamily="66" charset="0"/>
              </a:rPr>
              <a:t/>
            </a:r>
            <a:br>
              <a:rPr lang="ru-RU" dirty="0">
                <a:latin typeface="Monotype Corsiva" pitchFamily="66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28600" y="1676400"/>
            <a:ext cx="3124200" cy="1447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2800" dirty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Я спал мало.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2800" dirty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(Я сплю мало.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2800" dirty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Я буду спать мало)</a:t>
            </a:r>
          </a:p>
        </p:txBody>
      </p:sp>
      <p:sp>
        <p:nvSpPr>
          <p:cNvPr id="5" name="AutoShape 12"/>
          <p:cNvSpPr>
            <a:spLocks noChangeArrowheads="1"/>
          </p:cNvSpPr>
          <p:nvPr/>
        </p:nvSpPr>
        <p:spPr bwMode="auto">
          <a:xfrm>
            <a:off x="958528" y="3316757"/>
            <a:ext cx="1728787" cy="792163"/>
          </a:xfrm>
          <a:prstGeom prst="downArrow">
            <a:avLst>
              <a:gd name="adj1" fmla="val 50046"/>
              <a:gd name="adj2" fmla="val 46491"/>
            </a:avLst>
          </a:prstGeom>
          <a:solidFill>
            <a:schemeClr val="hlink"/>
          </a:solidFill>
          <a:ln w="38100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228600" y="4093325"/>
            <a:ext cx="3836192" cy="162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Форма 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глагола изъявительного </a:t>
            </a: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наклонения.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698208" y="1749376"/>
            <a:ext cx="20986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2800" dirty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Я поспал бы</a:t>
            </a: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.</a:t>
            </a:r>
          </a:p>
        </p:txBody>
      </p:sp>
      <p:sp>
        <p:nvSpPr>
          <p:cNvPr id="10" name="AutoShape 12"/>
          <p:cNvSpPr>
            <a:spLocks noChangeArrowheads="1"/>
          </p:cNvSpPr>
          <p:nvPr/>
        </p:nvSpPr>
        <p:spPr bwMode="auto">
          <a:xfrm>
            <a:off x="3810000" y="2332038"/>
            <a:ext cx="1728787" cy="792163"/>
          </a:xfrm>
          <a:prstGeom prst="downArrow">
            <a:avLst>
              <a:gd name="adj1" fmla="val 50046"/>
              <a:gd name="adj2" fmla="val 46491"/>
            </a:avLst>
          </a:prstGeom>
          <a:solidFill>
            <a:schemeClr val="hlink"/>
          </a:solidFill>
          <a:ln w="38100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3167189" y="3282487"/>
            <a:ext cx="3836192" cy="162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Форма 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глагола сослагательного</a:t>
            </a:r>
          </a:p>
          <a:p>
            <a:pPr algn="ctr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наклонения</a:t>
            </a: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444049" y="1707803"/>
            <a:ext cx="2356094" cy="11757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3200" dirty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Вы немного </a:t>
            </a:r>
            <a:endParaRPr lang="ru-RU" sz="3200" dirty="0" smtClean="0">
              <a:effectLst>
                <a:outerShdw blurRad="38100" dist="38100" dir="2700000" algn="tl">
                  <a:srgbClr val="FFFFFF"/>
                </a:outerShdw>
              </a:effectLst>
              <a:latin typeface="+mj-lt"/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32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поспите</a:t>
            </a:r>
            <a:r>
              <a:rPr lang="ru-RU" sz="3200" dirty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!</a:t>
            </a: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>
            <a:off x="6757702" y="3265997"/>
            <a:ext cx="1728787" cy="792163"/>
          </a:xfrm>
          <a:prstGeom prst="downArrow">
            <a:avLst>
              <a:gd name="adj1" fmla="val 50046"/>
              <a:gd name="adj2" fmla="val 46491"/>
            </a:avLst>
          </a:prstGeom>
          <a:solidFill>
            <a:schemeClr val="hlink"/>
          </a:solidFill>
          <a:ln w="38100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5796859" y="4648200"/>
            <a:ext cx="3836192" cy="162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Форма 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глагола повелительного</a:t>
            </a:r>
          </a:p>
          <a:p>
            <a:pPr algn="ctr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наклонения</a:t>
            </a: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.</a:t>
            </a:r>
          </a:p>
        </p:txBody>
      </p:sp>
      <p:sp>
        <p:nvSpPr>
          <p:cNvPr id="16" name="Line 10"/>
          <p:cNvSpPr>
            <a:spLocks noChangeShapeType="1"/>
          </p:cNvSpPr>
          <p:nvPr/>
        </p:nvSpPr>
        <p:spPr bwMode="auto">
          <a:xfrm>
            <a:off x="620713" y="2048014"/>
            <a:ext cx="75565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" name="Line 10"/>
          <p:cNvSpPr>
            <a:spLocks noChangeShapeType="1"/>
          </p:cNvSpPr>
          <p:nvPr/>
        </p:nvSpPr>
        <p:spPr bwMode="auto">
          <a:xfrm>
            <a:off x="548481" y="2246835"/>
            <a:ext cx="75565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" name="Line 10"/>
          <p:cNvSpPr>
            <a:spLocks noChangeShapeType="1"/>
          </p:cNvSpPr>
          <p:nvPr/>
        </p:nvSpPr>
        <p:spPr bwMode="auto">
          <a:xfrm>
            <a:off x="3991883" y="2234436"/>
            <a:ext cx="15113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" name="Line 10"/>
          <p:cNvSpPr>
            <a:spLocks noChangeShapeType="1"/>
          </p:cNvSpPr>
          <p:nvPr/>
        </p:nvSpPr>
        <p:spPr bwMode="auto">
          <a:xfrm>
            <a:off x="4009003" y="2332038"/>
            <a:ext cx="15113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" name="Line 10"/>
          <p:cNvSpPr>
            <a:spLocks noChangeShapeType="1"/>
          </p:cNvSpPr>
          <p:nvPr/>
        </p:nvSpPr>
        <p:spPr bwMode="auto">
          <a:xfrm>
            <a:off x="6444049" y="2789860"/>
            <a:ext cx="15113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" name="Line 10"/>
          <p:cNvSpPr>
            <a:spLocks noChangeShapeType="1"/>
          </p:cNvSpPr>
          <p:nvPr/>
        </p:nvSpPr>
        <p:spPr bwMode="auto">
          <a:xfrm>
            <a:off x="6444049" y="2895823"/>
            <a:ext cx="15113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" name="Line 10"/>
          <p:cNvSpPr>
            <a:spLocks noChangeShapeType="1"/>
          </p:cNvSpPr>
          <p:nvPr/>
        </p:nvSpPr>
        <p:spPr bwMode="auto">
          <a:xfrm>
            <a:off x="620713" y="3185942"/>
            <a:ext cx="15113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" name="Line 10"/>
          <p:cNvSpPr>
            <a:spLocks noChangeShapeType="1"/>
          </p:cNvSpPr>
          <p:nvPr/>
        </p:nvSpPr>
        <p:spPr bwMode="auto">
          <a:xfrm>
            <a:off x="635396" y="3282487"/>
            <a:ext cx="15113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" name="Line 10"/>
          <p:cNvSpPr>
            <a:spLocks noChangeShapeType="1"/>
          </p:cNvSpPr>
          <p:nvPr/>
        </p:nvSpPr>
        <p:spPr bwMode="auto">
          <a:xfrm>
            <a:off x="635396" y="2728119"/>
            <a:ext cx="75565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" name="Line 10"/>
          <p:cNvSpPr>
            <a:spLocks noChangeShapeType="1"/>
          </p:cNvSpPr>
          <p:nvPr/>
        </p:nvSpPr>
        <p:spPr bwMode="auto">
          <a:xfrm>
            <a:off x="606030" y="2826888"/>
            <a:ext cx="770333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162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81000" y="466521"/>
            <a:ext cx="2895600" cy="271524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Составное глагольное сказуемое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429000" y="762000"/>
            <a:ext cx="1143000" cy="9906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6" name="Прямоугольный треугольник 5"/>
          <p:cNvSpPr/>
          <p:nvPr/>
        </p:nvSpPr>
        <p:spPr>
          <a:xfrm>
            <a:off x="4752020" y="381000"/>
            <a:ext cx="2088232" cy="2448272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Вспомогательное</a:t>
            </a:r>
            <a:r>
              <a:rPr lang="ru-RU" i="1" dirty="0" smtClean="0">
                <a:solidFill>
                  <a:schemeClr val="tx1"/>
                </a:solidFill>
              </a:rPr>
              <a:t> слово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7" name="Плюс 6"/>
          <p:cNvSpPr/>
          <p:nvPr/>
        </p:nvSpPr>
        <p:spPr>
          <a:xfrm>
            <a:off x="5796136" y="692696"/>
            <a:ext cx="792088" cy="72008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>
            <a:off x="6948264" y="466521"/>
            <a:ext cx="2195736" cy="2376264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Неопределённая</a:t>
            </a:r>
            <a:r>
              <a:rPr lang="ru-RU" i="1" dirty="0" smtClean="0">
                <a:solidFill>
                  <a:schemeClr val="tx1"/>
                </a:solidFill>
              </a:rPr>
              <a:t> форма глагола</a:t>
            </a:r>
            <a:endParaRPr lang="ru-RU" i="1" dirty="0">
              <a:solidFill>
                <a:schemeClr val="tx1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5562600" y="2842785"/>
            <a:ext cx="0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7848600" y="2829272"/>
            <a:ext cx="0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343400" y="3962400"/>
            <a:ext cx="20162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 smtClean="0"/>
              <a:t>Граммати-ческое</a:t>
            </a:r>
            <a:r>
              <a:rPr lang="ru-RU" sz="3200" dirty="0" smtClean="0"/>
              <a:t> значение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6696472" y="3916233"/>
            <a:ext cx="23042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Лексическое значение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86670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500"/>
                            </p:stCondLst>
                            <p:childTnLst>
                              <p:par>
                                <p:cTn id="3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5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000"/>
                            </p:stCondLst>
                            <p:childTnLst>
                              <p:par>
                                <p:cTn id="4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1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8915399" cy="670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0567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2400" y="228600"/>
            <a:ext cx="2590800" cy="254476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Составное именное сказуемое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743200" y="1066800"/>
            <a:ext cx="1295400" cy="11430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6" name="Прямоугольный треугольник 5"/>
          <p:cNvSpPr/>
          <p:nvPr/>
        </p:nvSpPr>
        <p:spPr>
          <a:xfrm>
            <a:off x="4191000" y="364524"/>
            <a:ext cx="2088232" cy="2448272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Глагол-связка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7" name="Плюс 6"/>
          <p:cNvSpPr/>
          <p:nvPr/>
        </p:nvSpPr>
        <p:spPr>
          <a:xfrm>
            <a:off x="5400092" y="868580"/>
            <a:ext cx="792088" cy="72008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>
            <a:off x="6948264" y="364524"/>
            <a:ext cx="2195736" cy="2376264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Именная часть</a:t>
            </a:r>
            <a:endParaRPr lang="ru-RU" i="1" dirty="0">
              <a:solidFill>
                <a:schemeClr val="tx1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1371600" y="2832965"/>
            <a:ext cx="3564559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6984268" y="2812796"/>
            <a:ext cx="792088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07504" y="3356992"/>
            <a:ext cx="48965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1.глагол-связка</a:t>
            </a:r>
            <a:r>
              <a:rPr lang="ru-RU" sz="2400" b="1" i="1" dirty="0" smtClean="0"/>
              <a:t> быть;</a:t>
            </a:r>
          </a:p>
          <a:p>
            <a:r>
              <a:rPr lang="ru-RU" sz="2400" b="1" i="1" dirty="0" smtClean="0"/>
              <a:t>2. </a:t>
            </a:r>
            <a:r>
              <a:rPr lang="ru-RU" sz="2400" b="1" dirty="0" smtClean="0"/>
              <a:t>глаголы-связки </a:t>
            </a:r>
            <a:r>
              <a:rPr lang="ru-RU" sz="2400" b="1" i="1" dirty="0" smtClean="0"/>
              <a:t>делаться, стать, становиться, являться, считаться, представляться, казаться, называться;</a:t>
            </a:r>
          </a:p>
          <a:p>
            <a:r>
              <a:rPr lang="ru-RU" sz="2400" b="1" dirty="0" smtClean="0"/>
              <a:t>3.  Глаголы со значением движения, положения в пространстве </a:t>
            </a:r>
            <a:r>
              <a:rPr lang="ru-RU" sz="2400" b="1" i="1" dirty="0" smtClean="0"/>
              <a:t>(прийти, приехать, вернуться)</a:t>
            </a:r>
            <a:endParaRPr lang="ru-RU" sz="2400" b="1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4963007" y="3346107"/>
            <a:ext cx="381642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1.имя прилагательное;</a:t>
            </a:r>
          </a:p>
          <a:p>
            <a:r>
              <a:rPr lang="ru-RU" sz="2400" b="1" dirty="0" smtClean="0"/>
              <a:t>2.имя существительное;</a:t>
            </a:r>
          </a:p>
          <a:p>
            <a:r>
              <a:rPr lang="ru-RU" sz="2400" b="1" dirty="0" smtClean="0"/>
              <a:t>3. причастие;</a:t>
            </a:r>
          </a:p>
          <a:p>
            <a:r>
              <a:rPr lang="ru-RU" sz="2400" b="1" dirty="0" smtClean="0"/>
              <a:t>4. числительное;</a:t>
            </a:r>
          </a:p>
          <a:p>
            <a:r>
              <a:rPr lang="ru-RU" sz="2400" b="1" dirty="0" smtClean="0"/>
              <a:t>5. местоимение</a:t>
            </a:r>
          </a:p>
          <a:p>
            <a:r>
              <a:rPr lang="ru-RU" sz="2400" b="1" dirty="0" smtClean="0"/>
              <a:t>6. наречие</a:t>
            </a:r>
          </a:p>
          <a:p>
            <a:r>
              <a:rPr lang="ru-RU" sz="2400" b="1" dirty="0" smtClean="0"/>
              <a:t>7. синтаксически неделимое словосочетание</a:t>
            </a:r>
          </a:p>
          <a:p>
            <a:r>
              <a:rPr lang="ru-RU" sz="2400" b="1" dirty="0" smtClean="0"/>
              <a:t>8. фразеологизмы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695998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500"/>
                            </p:stCondLst>
                            <p:childTnLst>
                              <p:par>
                                <p:cTn id="23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500"/>
                            </p:stCondLst>
                            <p:childTnLst>
                              <p:par>
                                <p:cTn id="3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500"/>
                            </p:stCondLst>
                            <p:childTnLst>
                              <p:par>
                                <p:cTn id="3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0"/>
                            </p:stCondLst>
                            <p:childTnLst>
                              <p:par>
                                <p:cTn id="4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2" grpId="0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ФИЗМИНУТКА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Line 10"/>
          <p:cNvSpPr>
            <a:spLocks noChangeShapeType="1"/>
          </p:cNvSpPr>
          <p:nvPr/>
        </p:nvSpPr>
        <p:spPr bwMode="auto">
          <a:xfrm>
            <a:off x="620713" y="3941763"/>
            <a:ext cx="15113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098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/>
              <a:t/>
            </a:r>
            <a:br>
              <a:rPr lang="ru-RU" sz="4000" b="1" dirty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/>
              <a:t/>
            </a:r>
            <a:br>
              <a:rPr lang="ru-RU" sz="4000" b="1" dirty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/>
              <a:t/>
            </a:r>
            <a:br>
              <a:rPr lang="ru-RU" sz="4000" b="1" dirty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/>
              <a:t/>
            </a:r>
            <a:br>
              <a:rPr lang="ru-RU" sz="4000" b="1" dirty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/>
              <a:t/>
            </a:r>
            <a:br>
              <a:rPr lang="ru-RU" sz="4000" b="1" dirty="0"/>
            </a:br>
            <a:r>
              <a:rPr lang="ru-RU" sz="4000" b="1" dirty="0" smtClean="0">
                <a:solidFill>
                  <a:schemeClr val="tx2"/>
                </a:solidFill>
              </a:rPr>
              <a:t>Замените </a:t>
            </a:r>
            <a:r>
              <a:rPr lang="ru-RU" sz="4000" b="1" dirty="0">
                <a:solidFill>
                  <a:schemeClr val="tx2"/>
                </a:solidFill>
              </a:rPr>
              <a:t>простые глагольные сказуемые составными глагольными. </a:t>
            </a:r>
            <a:r>
              <a:rPr lang="ru-RU" sz="4000" dirty="0">
                <a:solidFill>
                  <a:schemeClr val="tx2"/>
                </a:solidFill>
              </a:rPr>
              <a:t/>
            </a:r>
            <a:br>
              <a:rPr lang="ru-RU" sz="4000" dirty="0">
                <a:solidFill>
                  <a:schemeClr val="tx2"/>
                </a:solidFill>
              </a:rPr>
            </a:br>
            <a:r>
              <a:rPr lang="ru-RU" sz="4000" dirty="0" smtClean="0"/>
              <a:t>а</a:t>
            </a:r>
            <a:r>
              <a:rPr lang="ru-RU" sz="4000" dirty="0"/>
              <a:t>) Деревья пожелтели.       </a:t>
            </a:r>
            <a:br>
              <a:rPr lang="ru-RU" sz="4000" dirty="0"/>
            </a:br>
            <a:r>
              <a:rPr lang="ru-RU" sz="4000" dirty="0"/>
              <a:t>б) Собрание начнется в назначенный срок. </a:t>
            </a:r>
            <a:br>
              <a:rPr lang="ru-RU" sz="4000" dirty="0"/>
            </a:br>
            <a:r>
              <a:rPr lang="ru-RU" sz="4000" dirty="0"/>
              <a:t>в) Учитель поможет ребятам в решении трудных задач. </a:t>
            </a:r>
            <a:br>
              <a:rPr lang="ru-RU" sz="4000" dirty="0"/>
            </a:br>
            <a:r>
              <a:rPr lang="ru-RU" sz="4000" dirty="0"/>
              <a:t>г) Сыновья помогают матери </a:t>
            </a:r>
            <a:r>
              <a:rPr lang="ru-RU" sz="4000" dirty="0" smtClean="0"/>
              <a:t>в</a:t>
            </a:r>
            <a:br>
              <a:rPr lang="ru-RU" sz="4000" dirty="0" smtClean="0"/>
            </a:br>
            <a:r>
              <a:rPr lang="ru-RU" sz="4000" dirty="0"/>
              <a:t> </a:t>
            </a:r>
            <a:r>
              <a:rPr lang="ru-RU" sz="4000" dirty="0" smtClean="0"/>
              <a:t>                   домашних делах.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>                     д</a:t>
            </a:r>
            <a:r>
              <a:rPr lang="ru-RU" sz="4000" dirty="0"/>
              <a:t>) Она водит машину. </a:t>
            </a:r>
            <a:br>
              <a:rPr lang="ru-RU" sz="4000" dirty="0"/>
            </a:br>
            <a:r>
              <a:rPr lang="ru-RU" sz="4000" dirty="0" smtClean="0"/>
              <a:t>                   е</a:t>
            </a:r>
            <a:r>
              <a:rPr lang="ru-RU" sz="4000" dirty="0"/>
              <a:t>) Сыновья навестили </a:t>
            </a:r>
            <a:r>
              <a:rPr lang="ru-RU" sz="4000" dirty="0" smtClean="0"/>
              <a:t>своих</a:t>
            </a:r>
            <a:br>
              <a:rPr lang="ru-RU" sz="4000" dirty="0" smtClean="0"/>
            </a:br>
            <a:r>
              <a:rPr lang="ru-RU" sz="4000" dirty="0"/>
              <a:t> </a:t>
            </a:r>
            <a:r>
              <a:rPr lang="ru-RU" sz="4000" dirty="0" smtClean="0"/>
              <a:t>                     родителей.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56763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3200" b="1" dirty="0" smtClean="0">
                <a:solidFill>
                  <a:schemeClr val="tx2"/>
                </a:solidFill>
              </a:rPr>
              <a:t/>
            </a:r>
            <a:br>
              <a:rPr lang="ru-RU" sz="3200" b="1" dirty="0" smtClean="0">
                <a:solidFill>
                  <a:schemeClr val="tx2"/>
                </a:solidFill>
              </a:rPr>
            </a:br>
            <a:r>
              <a:rPr lang="ru-RU" sz="3200" b="1" dirty="0" smtClean="0">
                <a:solidFill>
                  <a:schemeClr val="tx2"/>
                </a:solidFill>
              </a:rPr>
              <a:t>Исправить </a:t>
            </a:r>
            <a:r>
              <a:rPr lang="ru-RU" sz="3200" b="1" dirty="0">
                <a:solidFill>
                  <a:schemeClr val="tx2"/>
                </a:solidFill>
              </a:rPr>
              <a:t>ошибки в именной части составного именного сказуемого. Выделить основу предложений.</a:t>
            </a:r>
            <a:r>
              <a:rPr lang="ru-RU" sz="3200" dirty="0">
                <a:solidFill>
                  <a:schemeClr val="tx2"/>
                </a:solidFill>
              </a:rPr>
              <a:t/>
            </a:r>
            <a:br>
              <a:rPr lang="ru-RU" sz="3200" dirty="0">
                <a:solidFill>
                  <a:schemeClr val="tx2"/>
                </a:solidFill>
              </a:rPr>
            </a:br>
            <a:endParaRPr lang="ru-RU" sz="3200" dirty="0">
              <a:solidFill>
                <a:schemeClr val="tx2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1676400"/>
            <a:ext cx="8458200" cy="4023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/>
                <a:ea typeface="Times New Roman"/>
                <a:cs typeface="Times New Roman"/>
              </a:rPr>
              <a:t>1.Одно из замечательных произведений А. С. Пушкина является повесть "Капитанская дочка". 2. Воздух становится чистый, морозный. 3. Погода стояла </a:t>
            </a:r>
            <a:r>
              <a:rPr lang="ru-RU" sz="3200" dirty="0" smtClean="0">
                <a:latin typeface="Times New Roman"/>
                <a:ea typeface="Times New Roman"/>
                <a:cs typeface="Times New Roman"/>
              </a:rPr>
              <a:t>хорошей.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3200" dirty="0">
                <a:latin typeface="Times New Roman"/>
                <a:ea typeface="Times New Roman"/>
                <a:cs typeface="Times New Roman"/>
              </a:rPr>
              <a:t>4. Две ели кажутся несчастные среди такой компании берёз. 5. Наш сосед по купе </a:t>
            </a:r>
            <a:r>
              <a:rPr lang="ru-RU" sz="3200" dirty="0" smtClean="0">
                <a:latin typeface="Times New Roman"/>
                <a:ea typeface="Times New Roman"/>
                <a:cs typeface="Times New Roman"/>
              </a:rPr>
              <a:t>оказался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dirty="0" smtClean="0">
                <a:latin typeface="Times New Roman"/>
                <a:ea typeface="Calibri"/>
                <a:cs typeface="Times New Roman"/>
              </a:rPr>
              <a:t>                      военный.</a:t>
            </a:r>
            <a:endParaRPr lang="ru-RU" sz="32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848599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/>
            </a:r>
            <a:br>
              <a:rPr lang="ru-RU" sz="3600" b="1" dirty="0" smtClean="0">
                <a:solidFill>
                  <a:schemeClr val="tx2"/>
                </a:solidFill>
              </a:rPr>
            </a:br>
            <a:r>
              <a:rPr lang="ru-RU" sz="3600" b="1" dirty="0" smtClean="0">
                <a:solidFill>
                  <a:schemeClr val="tx2"/>
                </a:solidFill>
              </a:rPr>
              <a:t>Исправить </a:t>
            </a:r>
            <a:r>
              <a:rPr lang="ru-RU" sz="3600" b="1" dirty="0">
                <a:solidFill>
                  <a:schemeClr val="tx2"/>
                </a:solidFill>
              </a:rPr>
              <a:t>ошибки в именной части составного именного сказуемого. Выделить основу предложений.</a:t>
            </a:r>
            <a:r>
              <a:rPr lang="ru-RU" dirty="0">
                <a:solidFill>
                  <a:schemeClr val="tx2"/>
                </a:solidFill>
              </a:rPr>
              <a:t/>
            </a:r>
            <a:br>
              <a:rPr lang="ru-RU" dirty="0">
                <a:solidFill>
                  <a:schemeClr val="tx2"/>
                </a:solidFill>
              </a:rPr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1676400"/>
            <a:ext cx="8458200" cy="4023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latin typeface="Times New Roman"/>
                <a:ea typeface="Times New Roman"/>
                <a:cs typeface="Times New Roman"/>
              </a:rPr>
              <a:t>1.Одним </a:t>
            </a:r>
            <a:r>
              <a:rPr lang="ru-RU" sz="3200" dirty="0">
                <a:latin typeface="Times New Roman"/>
                <a:ea typeface="Times New Roman"/>
                <a:cs typeface="Times New Roman"/>
              </a:rPr>
              <a:t>из замечательных произведений А. С. Пушкина является повесть "Капитанская дочка". 2. Воздух становится </a:t>
            </a:r>
            <a:r>
              <a:rPr lang="ru-RU" sz="3200" dirty="0" smtClean="0">
                <a:latin typeface="Times New Roman"/>
                <a:ea typeface="Times New Roman"/>
                <a:cs typeface="Times New Roman"/>
              </a:rPr>
              <a:t>чистым, морозным. </a:t>
            </a:r>
            <a:r>
              <a:rPr lang="ru-RU" sz="3200" dirty="0">
                <a:latin typeface="Times New Roman"/>
                <a:ea typeface="Times New Roman"/>
                <a:cs typeface="Times New Roman"/>
              </a:rPr>
              <a:t>3. Погода стояла </a:t>
            </a:r>
            <a:r>
              <a:rPr lang="ru-RU" sz="3200" dirty="0" smtClean="0">
                <a:latin typeface="Times New Roman"/>
                <a:ea typeface="Times New Roman"/>
                <a:cs typeface="Times New Roman"/>
              </a:rPr>
              <a:t>хорошая.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3200" dirty="0">
                <a:latin typeface="Times New Roman"/>
                <a:ea typeface="Times New Roman"/>
                <a:cs typeface="Times New Roman"/>
              </a:rPr>
              <a:t>4. Две ели кажутся </a:t>
            </a:r>
            <a:r>
              <a:rPr lang="ru-RU" sz="3200" dirty="0" smtClean="0">
                <a:latin typeface="Times New Roman"/>
                <a:ea typeface="Times New Roman"/>
                <a:cs typeface="Times New Roman"/>
              </a:rPr>
              <a:t>несчастными </a:t>
            </a:r>
            <a:r>
              <a:rPr lang="ru-RU" sz="3200" dirty="0">
                <a:latin typeface="Times New Roman"/>
                <a:ea typeface="Times New Roman"/>
                <a:cs typeface="Times New Roman"/>
              </a:rPr>
              <a:t>среди такой компании берёз. 5. Наш сосед по купе </a:t>
            </a:r>
            <a:r>
              <a:rPr lang="ru-RU" sz="3200" dirty="0" smtClean="0">
                <a:latin typeface="Times New Roman"/>
                <a:ea typeface="Times New Roman"/>
                <a:cs typeface="Times New Roman"/>
              </a:rPr>
              <a:t>оказался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dirty="0" smtClean="0">
                <a:latin typeface="Times New Roman"/>
                <a:ea typeface="Calibri"/>
                <a:cs typeface="Times New Roman"/>
              </a:rPr>
              <a:t>                      военным.</a:t>
            </a:r>
            <a:endParaRPr lang="ru-RU" sz="3200" dirty="0">
              <a:ea typeface="Calibri"/>
              <a:cs typeface="Times New Roman"/>
            </a:endParaRPr>
          </a:p>
        </p:txBody>
      </p:sp>
      <p:sp>
        <p:nvSpPr>
          <p:cNvPr id="6" name="Line 10"/>
          <p:cNvSpPr>
            <a:spLocks noChangeShapeType="1"/>
          </p:cNvSpPr>
          <p:nvPr/>
        </p:nvSpPr>
        <p:spPr bwMode="auto">
          <a:xfrm>
            <a:off x="3581400" y="2819400"/>
            <a:ext cx="1447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" name="Line 10"/>
          <p:cNvSpPr>
            <a:spLocks noChangeShapeType="1"/>
          </p:cNvSpPr>
          <p:nvPr/>
        </p:nvSpPr>
        <p:spPr bwMode="auto">
          <a:xfrm>
            <a:off x="548481" y="2246835"/>
            <a:ext cx="7146174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>
            <a:off x="2133600" y="2819400"/>
            <a:ext cx="1447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" name="Line 10"/>
          <p:cNvSpPr>
            <a:spLocks noChangeShapeType="1"/>
          </p:cNvSpPr>
          <p:nvPr/>
        </p:nvSpPr>
        <p:spPr bwMode="auto">
          <a:xfrm>
            <a:off x="548481" y="2399235"/>
            <a:ext cx="7146174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>
            <a:off x="2133600" y="2928551"/>
            <a:ext cx="1447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3390900" y="3352800"/>
            <a:ext cx="3276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>
            <a:off x="3438268" y="3454869"/>
            <a:ext cx="3276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>
            <a:off x="1752600" y="3352800"/>
            <a:ext cx="16383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>
            <a:off x="4114800" y="3962400"/>
            <a:ext cx="260006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" name="Line 10"/>
          <p:cNvSpPr>
            <a:spLocks noChangeShapeType="1"/>
          </p:cNvSpPr>
          <p:nvPr/>
        </p:nvSpPr>
        <p:spPr bwMode="auto">
          <a:xfrm>
            <a:off x="4114800" y="4092146"/>
            <a:ext cx="25527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" name="Line 10"/>
          <p:cNvSpPr>
            <a:spLocks noChangeShapeType="1"/>
          </p:cNvSpPr>
          <p:nvPr/>
        </p:nvSpPr>
        <p:spPr bwMode="auto">
          <a:xfrm>
            <a:off x="2819400" y="3962400"/>
            <a:ext cx="1295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" name="Line 10"/>
          <p:cNvSpPr>
            <a:spLocks noChangeShapeType="1"/>
          </p:cNvSpPr>
          <p:nvPr/>
        </p:nvSpPr>
        <p:spPr bwMode="auto">
          <a:xfrm>
            <a:off x="933450" y="4495800"/>
            <a:ext cx="120015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" name="Line 10"/>
          <p:cNvSpPr>
            <a:spLocks noChangeShapeType="1"/>
          </p:cNvSpPr>
          <p:nvPr/>
        </p:nvSpPr>
        <p:spPr bwMode="auto">
          <a:xfrm>
            <a:off x="2476500" y="4495800"/>
            <a:ext cx="36195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" name="Line 10"/>
          <p:cNvSpPr>
            <a:spLocks noChangeShapeType="1"/>
          </p:cNvSpPr>
          <p:nvPr/>
        </p:nvSpPr>
        <p:spPr bwMode="auto">
          <a:xfrm>
            <a:off x="2476500" y="4600832"/>
            <a:ext cx="36195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" name="Line 10"/>
          <p:cNvSpPr>
            <a:spLocks noChangeShapeType="1"/>
          </p:cNvSpPr>
          <p:nvPr/>
        </p:nvSpPr>
        <p:spPr bwMode="auto">
          <a:xfrm>
            <a:off x="4533900" y="5029200"/>
            <a:ext cx="880934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" name="Line 10"/>
          <p:cNvSpPr>
            <a:spLocks noChangeShapeType="1"/>
          </p:cNvSpPr>
          <p:nvPr/>
        </p:nvSpPr>
        <p:spPr bwMode="auto">
          <a:xfrm flipV="1">
            <a:off x="7124700" y="5084804"/>
            <a:ext cx="1257299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" name="Line 10"/>
          <p:cNvSpPr>
            <a:spLocks noChangeShapeType="1"/>
          </p:cNvSpPr>
          <p:nvPr/>
        </p:nvSpPr>
        <p:spPr bwMode="auto">
          <a:xfrm>
            <a:off x="2683476" y="5699681"/>
            <a:ext cx="1602774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" name="Line 10"/>
          <p:cNvSpPr>
            <a:spLocks noChangeShapeType="1"/>
          </p:cNvSpPr>
          <p:nvPr/>
        </p:nvSpPr>
        <p:spPr bwMode="auto">
          <a:xfrm flipV="1">
            <a:off x="7066005" y="5210430"/>
            <a:ext cx="1257299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" name="Line 10"/>
          <p:cNvSpPr>
            <a:spLocks noChangeShapeType="1"/>
          </p:cNvSpPr>
          <p:nvPr/>
        </p:nvSpPr>
        <p:spPr bwMode="auto">
          <a:xfrm flipV="1">
            <a:off x="2683476" y="5867400"/>
            <a:ext cx="1621824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91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Grp="1" noChangeArrowheads="1"/>
          </p:cNvSpPr>
          <p:nvPr>
            <p:ph idx="1"/>
          </p:nvPr>
        </p:nvSpPr>
        <p:spPr bwMode="auto">
          <a:xfrm>
            <a:off x="4343400" y="685800"/>
            <a:ext cx="4343400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Как ни говори, а родной язык всегда останется родным. Когда хочешь говорить по душе, ни одного французского слова в голову нейдёт.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                                                                     Л. Н. Толстой</a:t>
            </a:r>
          </a:p>
        </p:txBody>
      </p:sp>
      <p:pic>
        <p:nvPicPr>
          <p:cNvPr id="5" name="Picture 7" descr="тке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838200"/>
            <a:ext cx="2454275" cy="3671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900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81000" y="228600"/>
            <a:ext cx="813690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3600" dirty="0">
                <a:solidFill>
                  <a:prstClr val="black"/>
                </a:solidFill>
              </a:rPr>
              <a:t>1)Не стану описывать нашего похода и окончания войны. 2) Скажу коротко, что бедствие доходило до крайности. 3) Мы проходили через селения, разоренные бунтовщиками, и поневоле отбирали у бедных жителей то, что успели они спасти. 4) Правление было всюду прекращено, помещики укрывались по лесам. </a:t>
            </a:r>
          </a:p>
          <a:p>
            <a:pPr lvl="0" algn="r"/>
            <a:r>
              <a:rPr lang="ru-RU" sz="3600" dirty="0">
                <a:solidFill>
                  <a:prstClr val="black"/>
                </a:solidFill>
              </a:rPr>
              <a:t>(А.С. Пушкин. Капитанская дочка</a:t>
            </a:r>
            <a:r>
              <a:rPr lang="ru-RU" sz="3600" dirty="0" smtClean="0">
                <a:solidFill>
                  <a:prstClr val="black"/>
                </a:solidFill>
              </a:rPr>
              <a:t>)</a:t>
            </a:r>
          </a:p>
          <a:p>
            <a:pPr lvl="0" algn="ctr"/>
            <a:endParaRPr lang="ru-RU" sz="2400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91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ПРОВЕРКА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" y="1219200"/>
            <a:ext cx="83058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 smtClean="0">
                <a:solidFill>
                  <a:schemeClr val="tx2"/>
                </a:solidFill>
              </a:rPr>
              <a:t>1 </a:t>
            </a:r>
            <a:r>
              <a:rPr lang="ru-RU" sz="3200" b="1" dirty="0">
                <a:solidFill>
                  <a:schemeClr val="tx2"/>
                </a:solidFill>
              </a:rPr>
              <a:t>– художественный</a:t>
            </a:r>
          </a:p>
          <a:p>
            <a:pPr lvl="0"/>
            <a:r>
              <a:rPr lang="ru-RU" sz="3200" b="1" dirty="0">
                <a:solidFill>
                  <a:schemeClr val="tx2"/>
                </a:solidFill>
              </a:rPr>
              <a:t>2 – повествование</a:t>
            </a:r>
          </a:p>
          <a:p>
            <a:pPr lvl="0"/>
            <a:r>
              <a:rPr lang="ru-RU" sz="3200" b="1" dirty="0">
                <a:solidFill>
                  <a:schemeClr val="tx2"/>
                </a:solidFill>
              </a:rPr>
              <a:t>3 – В</a:t>
            </a:r>
          </a:p>
          <a:p>
            <a:pPr lvl="0"/>
            <a:r>
              <a:rPr lang="ru-RU" sz="3200" b="1" dirty="0">
                <a:solidFill>
                  <a:schemeClr val="tx2"/>
                </a:solidFill>
              </a:rPr>
              <a:t>4 – В</a:t>
            </a:r>
            <a:r>
              <a:rPr lang="ru-RU" sz="3200" dirty="0">
                <a:solidFill>
                  <a:prstClr val="black"/>
                </a:solidFill>
              </a:rPr>
              <a:t>                 </a:t>
            </a:r>
          </a:p>
          <a:p>
            <a:pPr lvl="0"/>
            <a:r>
              <a:rPr lang="ru-RU" sz="3200" b="1" dirty="0" smtClean="0">
                <a:solidFill>
                  <a:prstClr val="black"/>
                </a:solidFill>
              </a:rPr>
              <a:t>5 </a:t>
            </a:r>
            <a:r>
              <a:rPr lang="ru-RU" sz="3200" b="1" dirty="0">
                <a:solidFill>
                  <a:prstClr val="black"/>
                </a:solidFill>
              </a:rPr>
              <a:t>– </a:t>
            </a:r>
            <a:r>
              <a:rPr lang="ru-RU" sz="3200" b="1" dirty="0" smtClean="0">
                <a:solidFill>
                  <a:prstClr val="black"/>
                </a:solidFill>
              </a:rPr>
              <a:t>Г</a:t>
            </a:r>
          </a:p>
          <a:p>
            <a:pPr lvl="0"/>
            <a:r>
              <a:rPr lang="ru-RU" sz="3200" b="1" dirty="0" smtClean="0">
                <a:solidFill>
                  <a:prstClr val="black"/>
                </a:solidFill>
              </a:rPr>
              <a:t> </a:t>
            </a:r>
            <a:r>
              <a:rPr lang="ru-RU" sz="3200" b="1" dirty="0">
                <a:solidFill>
                  <a:prstClr val="black"/>
                </a:solidFill>
              </a:rPr>
              <a:t>6 </a:t>
            </a:r>
            <a:r>
              <a:rPr lang="ru-RU" sz="3200" b="1" dirty="0" smtClean="0">
                <a:solidFill>
                  <a:prstClr val="black"/>
                </a:solidFill>
              </a:rPr>
              <a:t>– Б           </a:t>
            </a:r>
          </a:p>
          <a:p>
            <a:pPr lvl="0"/>
            <a:r>
              <a:rPr lang="ru-RU" sz="3200" b="1" dirty="0">
                <a:solidFill>
                  <a:prstClr val="black"/>
                </a:solidFill>
              </a:rPr>
              <a:t> </a:t>
            </a:r>
            <a:r>
              <a:rPr lang="ru-RU" sz="3200" b="1" dirty="0" smtClean="0">
                <a:solidFill>
                  <a:prstClr val="black"/>
                </a:solidFill>
              </a:rPr>
              <a:t>                     7 – В</a:t>
            </a:r>
          </a:p>
          <a:p>
            <a:pPr lvl="0"/>
            <a:r>
              <a:rPr lang="ru-RU" sz="3200" b="1" dirty="0">
                <a:solidFill>
                  <a:prstClr val="black"/>
                </a:solidFill>
              </a:rPr>
              <a:t> </a:t>
            </a:r>
            <a:r>
              <a:rPr lang="ru-RU" sz="3200" b="1" dirty="0" smtClean="0">
                <a:solidFill>
                  <a:prstClr val="black"/>
                </a:solidFill>
              </a:rPr>
              <a:t>                     8 – отбирали</a:t>
            </a:r>
          </a:p>
          <a:p>
            <a:pPr lvl="0"/>
            <a:r>
              <a:rPr lang="ru-RU" sz="3200" b="1" dirty="0">
                <a:solidFill>
                  <a:prstClr val="black"/>
                </a:solidFill>
              </a:rPr>
              <a:t> </a:t>
            </a:r>
            <a:r>
              <a:rPr lang="ru-RU" sz="3200" b="1" dirty="0" smtClean="0">
                <a:solidFill>
                  <a:prstClr val="black"/>
                </a:solidFill>
              </a:rPr>
              <a:t>                     9 – прекращено</a:t>
            </a:r>
          </a:p>
          <a:p>
            <a:pPr lvl="0"/>
            <a:r>
              <a:rPr lang="ru-RU" sz="3200" b="1" dirty="0">
                <a:solidFill>
                  <a:prstClr val="black"/>
                </a:solidFill>
              </a:rPr>
              <a:t> </a:t>
            </a:r>
            <a:r>
              <a:rPr lang="ru-RU" sz="3200" b="1" dirty="0" smtClean="0">
                <a:solidFill>
                  <a:prstClr val="black"/>
                </a:solidFill>
              </a:rPr>
              <a:t>                      10 - 2</a:t>
            </a:r>
            <a:endParaRPr lang="ru-RU" sz="3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5864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63965" y="762000"/>
            <a:ext cx="64008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3600" b="1" u="sng" dirty="0" smtClean="0">
              <a:solidFill>
                <a:srgbClr val="1F497D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3600" b="1" u="sng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Критерии </a:t>
            </a:r>
            <a:r>
              <a:rPr lang="ru-RU" sz="3600" b="1" u="sng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оценивания:</a:t>
            </a:r>
          </a:p>
          <a:p>
            <a:pPr lvl="0" algn="ctr"/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нет ошибок </a:t>
            </a:r>
            <a:r>
              <a:rPr lang="ru-RU" sz="36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– «5»,</a:t>
            </a:r>
          </a:p>
          <a:p>
            <a:pPr lvl="0" algn="ctr"/>
            <a:endParaRPr lang="ru-RU" sz="3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 ошибка </a:t>
            </a:r>
            <a:r>
              <a:rPr lang="ru-RU" sz="36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– «4»,</a:t>
            </a:r>
          </a:p>
          <a:p>
            <a:pPr lvl="0" algn="ctr"/>
            <a:endParaRPr lang="ru-RU" sz="3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2-3 ошибки </a:t>
            </a:r>
            <a:r>
              <a:rPr lang="ru-RU" sz="36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– «3»,</a:t>
            </a:r>
          </a:p>
          <a:p>
            <a:pPr lvl="0" algn="ctr"/>
            <a:endParaRPr lang="ru-RU" sz="3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3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4 и </a:t>
            </a:r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больше ошибок </a:t>
            </a:r>
            <a:r>
              <a:rPr lang="ru-RU" sz="36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– «2».</a:t>
            </a:r>
          </a:p>
        </p:txBody>
      </p:sp>
    </p:spTree>
    <p:extLst>
      <p:ext uri="{BB962C8B-B14F-4D97-AF65-F5344CB8AC3E}">
        <p14:creationId xmlns:p14="http://schemas.microsoft.com/office/powerpoint/2010/main" val="312083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951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И.А. Бунин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685800"/>
            <a:ext cx="4495800" cy="5440363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Не видно птиц. Покорно чахнет                                                                                                             Лес, опустевший и больной.                                                                                                                Грибы сошли, но крепко пахнет                                                                                                                        В оврагах сыростью грибной.</a:t>
            </a:r>
            <a:endParaRPr lang="ru-RU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Глушь стала ниже и светлее,                                                                                                                          В кустах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свалялася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трава,                                                                                                                              И, под дождем осенним тлея,                                                                                                                            Чернеет темная листва.</a:t>
            </a:r>
            <a:endParaRPr lang="ru-RU" dirty="0">
              <a:ea typeface="Calibri"/>
              <a:cs typeface="Times New Roman"/>
            </a:endParaRPr>
          </a:p>
          <a:p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685801"/>
            <a:ext cx="4267200" cy="4038599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А в поле ветер. День холодный                                                                                                                 Угрюм и свеж – и целый день                                                                                                         Скитаться стал я по степи свободной,                                                                                                        Вдали от сёл и деревень.</a:t>
            </a:r>
            <a:endParaRPr lang="ru-RU" sz="20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И, убаюкан шагом конным,                                                                                                                         С отрадной грустью внемлю я,                                                                                                                     Как ветер звоном однотонным                                                                                                                     Гудит – поет в стволы ружья.</a:t>
            </a:r>
            <a:endParaRPr lang="ru-RU" sz="20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566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3400" y="1219200"/>
            <a:ext cx="84582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ru-RU" sz="3200" dirty="0" err="1" smtClean="0"/>
              <a:t>Напишисать</a:t>
            </a:r>
            <a:r>
              <a:rPr lang="ru-RU" sz="3200" dirty="0" smtClean="0"/>
              <a:t> </a:t>
            </a:r>
            <a:r>
              <a:rPr lang="ru-RU" sz="3200" dirty="0"/>
              <a:t>небольшое сочинение-рассуждение на лингвистическую тему: </a:t>
            </a:r>
            <a:endParaRPr lang="ru-RU" sz="3200" dirty="0" smtClean="0"/>
          </a:p>
          <a:p>
            <a:r>
              <a:rPr lang="ru-RU" sz="3200" dirty="0" smtClean="0"/>
              <a:t>" </a:t>
            </a:r>
            <a:r>
              <a:rPr lang="ru-RU" sz="3200" dirty="0"/>
              <a:t>Сказуемое – это рельсы, по которым </a:t>
            </a:r>
            <a:r>
              <a:rPr lang="ru-RU" sz="3200" dirty="0" smtClean="0"/>
              <a:t>  движется </a:t>
            </a:r>
            <a:r>
              <a:rPr lang="ru-RU" sz="3200" dirty="0"/>
              <a:t>мысль</a:t>
            </a:r>
            <a:r>
              <a:rPr lang="ru-RU" sz="3200" dirty="0" smtClean="0"/>
              <a:t>”.</a:t>
            </a:r>
          </a:p>
          <a:p>
            <a:r>
              <a:rPr lang="ru-RU" sz="3200" dirty="0" smtClean="0"/>
              <a:t>2. </a:t>
            </a:r>
            <a:r>
              <a:rPr lang="ru-RU" sz="3200" dirty="0"/>
              <a:t>П.14, Новиков Д., </a:t>
            </a:r>
            <a:r>
              <a:rPr lang="ru-RU" sz="3200" dirty="0" err="1"/>
              <a:t>Чейпеш</a:t>
            </a:r>
            <a:r>
              <a:rPr lang="ru-RU" sz="3200" dirty="0"/>
              <a:t> Д., Гаврилов А. – упр. 81.</a:t>
            </a:r>
          </a:p>
          <a:p>
            <a:pPr algn="ctr"/>
            <a:r>
              <a:rPr lang="ru-RU" sz="3200" b="1" dirty="0" smtClean="0"/>
              <a:t>Оценки за урок:</a:t>
            </a:r>
          </a:p>
          <a:p>
            <a:pPr algn="ctr"/>
            <a:r>
              <a:rPr lang="ru-RU" sz="3200" b="1" dirty="0"/>
              <a:t>24-19 </a:t>
            </a:r>
            <a:r>
              <a:rPr lang="ru-RU" sz="3200" b="1" dirty="0" smtClean="0"/>
              <a:t>б. – « </a:t>
            </a:r>
            <a:r>
              <a:rPr lang="ru-RU" sz="3200" b="1" dirty="0"/>
              <a:t>5»     </a:t>
            </a:r>
            <a:endParaRPr lang="ru-RU" sz="3200" b="1" dirty="0" smtClean="0"/>
          </a:p>
          <a:p>
            <a:pPr algn="ctr"/>
            <a:r>
              <a:rPr lang="ru-RU" sz="3200" b="1" dirty="0" smtClean="0"/>
              <a:t> </a:t>
            </a:r>
            <a:r>
              <a:rPr lang="ru-RU" sz="3200" b="1" dirty="0"/>
              <a:t>18 –</a:t>
            </a:r>
            <a:r>
              <a:rPr lang="ru-RU" sz="3200" b="1" dirty="0" smtClean="0"/>
              <a:t>13 б. </a:t>
            </a:r>
            <a:r>
              <a:rPr lang="ru-RU" sz="3200" b="1" dirty="0"/>
              <a:t>-  «4»      </a:t>
            </a:r>
            <a:endParaRPr lang="ru-RU" sz="3200" b="1" dirty="0" smtClean="0"/>
          </a:p>
          <a:p>
            <a:pPr algn="ctr"/>
            <a:r>
              <a:rPr lang="ru-RU" sz="3200" b="1" dirty="0" smtClean="0"/>
              <a:t>12-11 б. – </a:t>
            </a:r>
            <a:r>
              <a:rPr lang="ru-RU" sz="3200" b="1" dirty="0"/>
              <a:t>«3»</a:t>
            </a:r>
            <a:endParaRPr lang="ru-RU" sz="3200" dirty="0"/>
          </a:p>
          <a:p>
            <a:pPr algn="ctr"/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82825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УРОК!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951"/>
            <a:ext cx="8229600" cy="1143000"/>
          </a:xfrm>
        </p:spPr>
        <p:txBody>
          <a:bodyPr/>
          <a:lstStyle/>
          <a:p>
            <a:r>
              <a:rPr lang="ru-RU" dirty="0" smtClean="0"/>
              <a:t>Цели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990600"/>
            <a:ext cx="8229600" cy="4525963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ru-RU" b="1" i="1" dirty="0"/>
              <a:t>-</a:t>
            </a:r>
            <a:r>
              <a:rPr lang="ru-RU" b="1" i="1" dirty="0" smtClean="0"/>
              <a:t> </a:t>
            </a:r>
            <a:r>
              <a:rPr lang="ru-RU" b="1" i="1" dirty="0"/>
              <a:t>закрепить знания о </a:t>
            </a:r>
            <a:r>
              <a:rPr lang="ru-RU" b="1" i="1" dirty="0" smtClean="0"/>
              <a:t>видах сказуемого</a:t>
            </a:r>
            <a:r>
              <a:rPr lang="ru-RU" b="1" i="1" dirty="0"/>
              <a:t>, способах его выражения;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b="1" i="1" dirty="0" smtClean="0"/>
              <a:t>- совершенствовать </a:t>
            </a:r>
            <a:r>
              <a:rPr lang="ru-RU" b="1" i="1" dirty="0"/>
              <a:t>умение безошибочно находить в предложении грамматическую основу;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b="1" i="1" dirty="0" smtClean="0"/>
              <a:t> - уметь </a:t>
            </a:r>
            <a:r>
              <a:rPr lang="ru-RU" b="1" i="1" dirty="0"/>
              <a:t>определять виды </a:t>
            </a:r>
            <a:r>
              <a:rPr lang="ru-RU" b="1" i="1" dirty="0" smtClean="0"/>
              <a:t>сказуемого.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b="1" i="1" dirty="0" smtClean="0"/>
              <a:t>- отработать задание А3, связанное с темой урока.</a:t>
            </a:r>
            <a:endParaRPr lang="nl-NL" b="1" i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627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800100" y="228600"/>
            <a:ext cx="7620000" cy="838200"/>
          </a:xfrm>
          <a:prstGeom prst="rect">
            <a:avLst/>
          </a:prstGeom>
        </p:spPr>
        <p:txBody>
          <a:bodyPr/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ru-RU" sz="3200" b="1" u="sng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Лингвистическая разминка</a:t>
            </a:r>
            <a:endParaRPr lang="ru-RU" sz="3200" b="1" u="sng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685800"/>
            <a:ext cx="8305800" cy="5715000"/>
          </a:xfrm>
          <a:prstGeom prst="rect">
            <a:avLst/>
          </a:prstGeom>
        </p:spPr>
        <p:txBody>
          <a:bodyPr/>
          <a:lstStyle/>
          <a:p>
            <a:pPr marL="365760" indent="-283464" eaLnBrk="0" fontAlgn="auto" hangingPunct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65760" indent="-283464" eaLnBrk="0" fontAlgn="auto" hangingPunct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066800"/>
            <a:ext cx="67818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800100" y="228600"/>
            <a:ext cx="7620000" cy="838200"/>
          </a:xfrm>
          <a:prstGeom prst="rect">
            <a:avLst/>
          </a:prstGeom>
        </p:spPr>
        <p:txBody>
          <a:bodyPr/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ru-RU" sz="3200" b="1" u="sng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Лингвистическая разминка</a:t>
            </a:r>
            <a:endParaRPr lang="ru-RU" sz="3200" b="1" u="sng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897925" y="800100"/>
            <a:ext cx="7620000" cy="838200"/>
          </a:xfrm>
          <a:prstGeom prst="rect">
            <a:avLst/>
          </a:prstGeom>
        </p:spPr>
        <p:txBody>
          <a:bodyPr/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ru-RU" sz="3200" b="1" u="sng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Ответы:</a:t>
            </a:r>
          </a:p>
          <a:p>
            <a:pPr algn="ctr" eaLnBrk="0" fontAlgn="auto" hangingPunct="0">
              <a:spcAft>
                <a:spcPts val="0"/>
              </a:spcAft>
              <a:defRPr/>
            </a:pPr>
            <a:r>
              <a:rPr lang="ru-RU" sz="3200" b="1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1 -1</a:t>
            </a:r>
          </a:p>
          <a:p>
            <a:pPr algn="ctr" eaLnBrk="0" fontAlgn="auto" hangingPunct="0">
              <a:spcAft>
                <a:spcPts val="0"/>
              </a:spcAft>
              <a:defRPr/>
            </a:pPr>
            <a:r>
              <a:rPr lang="ru-RU" sz="3200" b="1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2 -2</a:t>
            </a:r>
          </a:p>
          <a:p>
            <a:pPr algn="ctr" eaLnBrk="0" fontAlgn="auto" hangingPunct="0">
              <a:spcAft>
                <a:spcPts val="0"/>
              </a:spcAft>
              <a:defRPr/>
            </a:pPr>
            <a:r>
              <a:rPr lang="ru-RU" sz="3200" b="1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3 – 3</a:t>
            </a:r>
          </a:p>
          <a:p>
            <a:pPr algn="ctr" eaLnBrk="0" fontAlgn="auto" hangingPunct="0">
              <a:spcAft>
                <a:spcPts val="0"/>
              </a:spcAft>
              <a:defRPr/>
            </a:pPr>
            <a:r>
              <a:rPr lang="ru-RU" sz="3200" b="1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4 – 4</a:t>
            </a:r>
          </a:p>
          <a:p>
            <a:pPr algn="ctr" eaLnBrk="0" fontAlgn="auto" hangingPunct="0">
              <a:spcAft>
                <a:spcPts val="0"/>
              </a:spcAft>
              <a:defRPr/>
            </a:pPr>
            <a:r>
              <a:rPr lang="ru-RU" sz="3200" b="1" u="sng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Критерии оценивания</a:t>
            </a:r>
          </a:p>
          <a:p>
            <a:pPr algn="ctr" eaLnBrk="0" fontAlgn="auto" hangingPunct="0">
              <a:spcAft>
                <a:spcPts val="0"/>
              </a:spcAft>
              <a:defRPr/>
            </a:pPr>
            <a:endParaRPr lang="ru-RU" sz="3200" b="1" u="sng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52400" y="3771900"/>
            <a:ext cx="8365525" cy="838200"/>
          </a:xfrm>
          <a:prstGeom prst="rect">
            <a:avLst/>
          </a:prstGeom>
        </p:spPr>
        <p:txBody>
          <a:bodyPr/>
          <a:lstStyle/>
          <a:p>
            <a:pPr algn="ctr" eaLnBrk="0" fontAlgn="auto" hangingPunct="0">
              <a:spcAft>
                <a:spcPts val="0"/>
              </a:spcAft>
              <a:defRPr/>
            </a:pPr>
            <a:endParaRPr lang="ru-RU" sz="2800" b="1" dirty="0" smtClean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 eaLnBrk="0" fontAlgn="auto" hangingPunct="0">
              <a:spcAft>
                <a:spcPts val="0"/>
              </a:spcAft>
              <a:defRPr/>
            </a:pPr>
            <a:r>
              <a:rPr lang="ru-RU" sz="2800" b="1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Правильные ответы: 4 – 4б; 3 – 3б; 2 – 2б; 1 – 1б</a:t>
            </a:r>
            <a:r>
              <a:rPr lang="ru-RU" sz="3200" b="1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.</a:t>
            </a:r>
            <a:endParaRPr lang="ru-RU" sz="3200" b="1" dirty="0"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55939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34975" y="310314"/>
            <a:ext cx="8229600" cy="63976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latinLnBrk="0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Определить вид подчинительной связи в словосочетаниях.</a:t>
            </a:r>
            <a:r>
              <a:rPr lang="ru-RU" sz="4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4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600" b="1" dirty="0">
                <a:ea typeface="Calibri"/>
                <a:cs typeface="Times New Roman"/>
              </a:rPr>
              <a:t>1группа</a:t>
            </a:r>
            <a:r>
              <a:rPr lang="ru-RU" sz="2600" dirty="0" smtClean="0">
                <a:ea typeface="Calibri"/>
                <a:cs typeface="Times New Roman"/>
              </a:rPr>
              <a:t>:</a:t>
            </a:r>
          </a:p>
          <a:p>
            <a:r>
              <a:rPr lang="ru-RU" sz="2600" dirty="0">
                <a:ea typeface="Calibri"/>
                <a:cs typeface="Times New Roman"/>
              </a:rPr>
              <a:t> </a:t>
            </a:r>
            <a:r>
              <a:rPr lang="ru-RU" sz="2600" dirty="0" smtClean="0">
                <a:ea typeface="Calibri"/>
                <a:cs typeface="Times New Roman"/>
              </a:rPr>
              <a:t>Громкий </a:t>
            </a:r>
            <a:r>
              <a:rPr lang="ru-RU" sz="2600" dirty="0">
                <a:ea typeface="Calibri"/>
                <a:cs typeface="Times New Roman"/>
              </a:rPr>
              <a:t>шорох , горячо спорить , совершить прыжок , спросил её ,  говорить громко , ночёвка в лесу. </a:t>
            </a:r>
            <a:endParaRPr lang="ru-RU" sz="2600" dirty="0">
              <a:ea typeface="Calibri"/>
            </a:endParaRPr>
          </a:p>
          <a:p>
            <a:pPr>
              <a:defRPr/>
            </a:pPr>
            <a:r>
              <a:rPr lang="ru-RU" sz="2600" dirty="0"/>
              <a:t> </a:t>
            </a:r>
            <a:r>
              <a:rPr lang="ru-RU" sz="2600" b="1" dirty="0"/>
              <a:t>2 группа</a:t>
            </a:r>
            <a:r>
              <a:rPr lang="ru-RU" sz="2600" dirty="0"/>
              <a:t>: </a:t>
            </a:r>
            <a:endParaRPr lang="ru-RU" sz="2600" dirty="0" smtClean="0"/>
          </a:p>
          <a:p>
            <a:pPr>
              <a:defRPr/>
            </a:pPr>
            <a:r>
              <a:rPr lang="ru-RU" sz="2600" dirty="0"/>
              <a:t>М</a:t>
            </a:r>
            <a:r>
              <a:rPr lang="ru-RU" sz="2600" dirty="0" smtClean="0"/>
              <a:t>оя </a:t>
            </a:r>
            <a:r>
              <a:rPr lang="ru-RU" sz="2600" dirty="0"/>
              <a:t>профессия, желанный гость , нарушение правил ,  </a:t>
            </a:r>
            <a:endParaRPr lang="ru-RU" sz="2600" dirty="0" smtClean="0"/>
          </a:p>
          <a:p>
            <a:pPr>
              <a:defRPr/>
            </a:pPr>
            <a:r>
              <a:rPr lang="ru-RU" sz="2600" dirty="0" smtClean="0"/>
              <a:t>три </a:t>
            </a:r>
            <a:r>
              <a:rPr lang="ru-RU" sz="2600" dirty="0"/>
              <a:t>товарища, надо подумать , ягоды крыжовника.</a:t>
            </a:r>
          </a:p>
          <a:p>
            <a:r>
              <a:rPr lang="ru-RU" sz="2600" b="1" dirty="0">
                <a:ea typeface="Calibri"/>
                <a:cs typeface="Times New Roman"/>
              </a:rPr>
              <a:t>3 группа:</a:t>
            </a:r>
            <a:r>
              <a:rPr lang="ru-RU" sz="2600" dirty="0">
                <a:ea typeface="Calibri"/>
                <a:cs typeface="Times New Roman"/>
              </a:rPr>
              <a:t> </a:t>
            </a:r>
            <a:endParaRPr lang="ru-RU" sz="2600" dirty="0" smtClean="0">
              <a:ea typeface="Calibri"/>
              <a:cs typeface="Times New Roman"/>
            </a:endParaRPr>
          </a:p>
          <a:p>
            <a:r>
              <a:rPr lang="ru-RU" sz="2600" dirty="0">
                <a:ea typeface="Calibri"/>
                <a:cs typeface="Times New Roman"/>
              </a:rPr>
              <a:t>Р</a:t>
            </a:r>
            <a:r>
              <a:rPr lang="ru-RU" sz="2600" dirty="0" smtClean="0">
                <a:ea typeface="Calibri"/>
                <a:cs typeface="Times New Roman"/>
              </a:rPr>
              <a:t>исовать </a:t>
            </a:r>
            <a:r>
              <a:rPr lang="ru-RU" sz="2600" dirty="0">
                <a:ea typeface="Calibri"/>
                <a:cs typeface="Times New Roman"/>
              </a:rPr>
              <a:t>карандашом,  два часа,  светит ярче</a:t>
            </a:r>
            <a:r>
              <a:rPr lang="ru-RU" sz="2600" dirty="0" smtClean="0">
                <a:ea typeface="Calibri"/>
                <a:cs typeface="Times New Roman"/>
              </a:rPr>
              <a:t>,</a:t>
            </a:r>
          </a:p>
          <a:p>
            <a:r>
              <a:rPr lang="ru-RU" sz="2600" dirty="0" smtClean="0">
                <a:ea typeface="Calibri"/>
                <a:cs typeface="Times New Roman"/>
              </a:rPr>
              <a:t>                     </a:t>
            </a:r>
            <a:r>
              <a:rPr lang="ru-RU" sz="2600" dirty="0">
                <a:ea typeface="Calibri"/>
                <a:cs typeface="Times New Roman"/>
              </a:rPr>
              <a:t>ясным утром,  замеченный им,  говори тише.</a:t>
            </a:r>
            <a:endParaRPr lang="ru-RU" sz="2600" dirty="0">
              <a:ea typeface="Calibri"/>
            </a:endParaRPr>
          </a:p>
          <a:p>
            <a:pPr>
              <a:defRPr/>
            </a:pPr>
            <a:endParaRPr lang="ru-RU" sz="40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4324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81000" y="457200"/>
            <a:ext cx="82296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Определить вид подчинительной связи в словосочетаниях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ea typeface="Calibri"/>
              <a:cs typeface="Times New Roman"/>
            </a:endParaRPr>
          </a:p>
          <a:p>
            <a:pPr algn="ctr"/>
            <a:r>
              <a:rPr lang="ru-RU" sz="3600" b="1" dirty="0" smtClean="0">
                <a:ea typeface="Calibri"/>
                <a:cs typeface="Times New Roman"/>
              </a:rPr>
              <a:t>1группа</a:t>
            </a:r>
            <a:r>
              <a:rPr lang="ru-RU" sz="3600" dirty="0">
                <a:ea typeface="Calibri"/>
                <a:cs typeface="Times New Roman"/>
              </a:rPr>
              <a:t>:</a:t>
            </a:r>
          </a:p>
          <a:p>
            <a:r>
              <a:rPr lang="ru-RU" sz="3600" dirty="0">
                <a:ea typeface="Calibri"/>
                <a:cs typeface="Times New Roman"/>
              </a:rPr>
              <a:t> Громкий </a:t>
            </a:r>
            <a:r>
              <a:rPr lang="ru-RU" sz="3600" dirty="0" smtClean="0">
                <a:ea typeface="Calibri"/>
                <a:cs typeface="Times New Roman"/>
              </a:rPr>
              <a:t>шорох  - </a:t>
            </a:r>
            <a:r>
              <a:rPr lang="ru-RU" sz="3600" b="1" dirty="0" smtClean="0">
                <a:solidFill>
                  <a:srgbClr val="FF0000"/>
                </a:solidFill>
                <a:ea typeface="Calibri"/>
                <a:cs typeface="Times New Roman"/>
              </a:rPr>
              <a:t>согласование</a:t>
            </a:r>
            <a:r>
              <a:rPr lang="ru-RU" sz="3600" b="1" dirty="0" smtClean="0">
                <a:ea typeface="Calibri"/>
                <a:cs typeface="Times New Roman"/>
              </a:rPr>
              <a:t> </a:t>
            </a:r>
            <a:r>
              <a:rPr lang="ru-RU" sz="3600" dirty="0">
                <a:ea typeface="Calibri"/>
                <a:cs typeface="Times New Roman"/>
              </a:rPr>
              <a:t>, </a:t>
            </a:r>
            <a:endParaRPr lang="ru-RU" sz="3600" dirty="0" smtClean="0">
              <a:ea typeface="Calibri"/>
              <a:cs typeface="Times New Roman"/>
            </a:endParaRPr>
          </a:p>
          <a:p>
            <a:r>
              <a:rPr lang="ru-RU" sz="3600" dirty="0" smtClean="0">
                <a:ea typeface="Calibri"/>
                <a:cs typeface="Times New Roman"/>
              </a:rPr>
              <a:t>горячо спорить - </a:t>
            </a:r>
            <a:r>
              <a:rPr lang="ru-RU" sz="3600" dirty="0" smtClean="0">
                <a:solidFill>
                  <a:srgbClr val="FF0000"/>
                </a:solidFill>
                <a:ea typeface="Calibri"/>
                <a:cs typeface="Times New Roman"/>
              </a:rPr>
              <a:t>примыкание </a:t>
            </a:r>
            <a:r>
              <a:rPr lang="ru-RU" sz="3600" dirty="0">
                <a:ea typeface="Calibri"/>
                <a:cs typeface="Times New Roman"/>
              </a:rPr>
              <a:t>, совершить прыжок </a:t>
            </a:r>
            <a:r>
              <a:rPr lang="ru-RU" sz="3600" dirty="0" smtClean="0">
                <a:ea typeface="Calibri"/>
                <a:cs typeface="Times New Roman"/>
              </a:rPr>
              <a:t> - </a:t>
            </a:r>
            <a:r>
              <a:rPr lang="ru-RU" sz="3600" b="1" dirty="0" smtClean="0">
                <a:solidFill>
                  <a:srgbClr val="FF0000"/>
                </a:solidFill>
                <a:ea typeface="Calibri"/>
                <a:cs typeface="Times New Roman"/>
              </a:rPr>
              <a:t>управление</a:t>
            </a:r>
            <a:r>
              <a:rPr lang="ru-RU" sz="3600" dirty="0" smtClean="0">
                <a:ea typeface="Calibri"/>
                <a:cs typeface="Times New Roman"/>
              </a:rPr>
              <a:t>, </a:t>
            </a:r>
            <a:r>
              <a:rPr lang="ru-RU" sz="3600" dirty="0">
                <a:ea typeface="Calibri"/>
                <a:cs typeface="Times New Roman"/>
              </a:rPr>
              <a:t>спросил </a:t>
            </a:r>
            <a:r>
              <a:rPr lang="ru-RU" sz="3600" dirty="0" smtClean="0">
                <a:ea typeface="Calibri"/>
                <a:cs typeface="Times New Roman"/>
              </a:rPr>
              <a:t>её - </a:t>
            </a:r>
            <a:r>
              <a:rPr lang="ru-RU" sz="3600" b="1" dirty="0" smtClean="0">
                <a:solidFill>
                  <a:srgbClr val="FF0000"/>
                </a:solidFill>
                <a:ea typeface="Calibri"/>
                <a:cs typeface="Times New Roman"/>
              </a:rPr>
              <a:t>управление</a:t>
            </a:r>
            <a:r>
              <a:rPr lang="ru-RU" sz="3600" dirty="0" smtClean="0">
                <a:ea typeface="Calibri"/>
                <a:cs typeface="Times New Roman"/>
              </a:rPr>
              <a:t> </a:t>
            </a:r>
            <a:r>
              <a:rPr lang="ru-RU" sz="3600" dirty="0">
                <a:ea typeface="Calibri"/>
                <a:cs typeface="Times New Roman"/>
              </a:rPr>
              <a:t>,  </a:t>
            </a:r>
            <a:endParaRPr lang="ru-RU" sz="3600" dirty="0" smtClean="0">
              <a:ea typeface="Calibri"/>
              <a:cs typeface="Times New Roman"/>
            </a:endParaRPr>
          </a:p>
          <a:p>
            <a:r>
              <a:rPr lang="ru-RU" sz="3600" dirty="0" smtClean="0">
                <a:ea typeface="Calibri"/>
                <a:cs typeface="Times New Roman"/>
              </a:rPr>
              <a:t>говорить </a:t>
            </a:r>
            <a:r>
              <a:rPr lang="ru-RU" sz="3600" dirty="0">
                <a:ea typeface="Calibri"/>
                <a:cs typeface="Times New Roman"/>
              </a:rPr>
              <a:t>громко </a:t>
            </a:r>
            <a:r>
              <a:rPr lang="ru-RU" sz="3600" dirty="0" smtClean="0">
                <a:ea typeface="Calibri"/>
                <a:cs typeface="Times New Roman"/>
              </a:rPr>
              <a:t> - </a:t>
            </a:r>
            <a:r>
              <a:rPr lang="ru-RU" sz="3600" b="1" dirty="0" smtClean="0">
                <a:solidFill>
                  <a:srgbClr val="FF0000"/>
                </a:solidFill>
                <a:ea typeface="Calibri"/>
                <a:cs typeface="Times New Roman"/>
              </a:rPr>
              <a:t>примыкание</a:t>
            </a:r>
            <a:r>
              <a:rPr lang="ru-RU" sz="3600" dirty="0" smtClean="0">
                <a:ea typeface="Calibri"/>
                <a:cs typeface="Times New Roman"/>
              </a:rPr>
              <a:t>, </a:t>
            </a:r>
          </a:p>
          <a:p>
            <a:r>
              <a:rPr lang="ru-RU" sz="3600" dirty="0" smtClean="0">
                <a:ea typeface="Calibri"/>
                <a:cs typeface="Times New Roman"/>
              </a:rPr>
              <a:t>                   ночёвка </a:t>
            </a:r>
            <a:r>
              <a:rPr lang="ru-RU" sz="3600" dirty="0">
                <a:ea typeface="Calibri"/>
                <a:cs typeface="Times New Roman"/>
              </a:rPr>
              <a:t>в </a:t>
            </a:r>
            <a:r>
              <a:rPr lang="ru-RU" sz="3600" dirty="0" smtClean="0">
                <a:ea typeface="Calibri"/>
                <a:cs typeface="Times New Roman"/>
              </a:rPr>
              <a:t>лесу - </a:t>
            </a:r>
            <a:r>
              <a:rPr lang="ru-RU" sz="3600" b="1" dirty="0" smtClean="0">
                <a:solidFill>
                  <a:srgbClr val="FF0000"/>
                </a:solidFill>
                <a:ea typeface="Calibri"/>
                <a:cs typeface="Times New Roman"/>
              </a:rPr>
              <a:t>управление</a:t>
            </a:r>
            <a:r>
              <a:rPr lang="ru-RU" sz="3600" dirty="0" smtClean="0">
                <a:ea typeface="Calibri"/>
                <a:cs typeface="Times New Roman"/>
              </a:rPr>
              <a:t>. </a:t>
            </a:r>
            <a:endParaRPr lang="ru-RU" sz="3600" dirty="0"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0718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304800"/>
            <a:ext cx="80772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Определить вид подчинительной связи в словосочетаниях.</a:t>
            </a:r>
            <a:r>
              <a:rPr lang="ru-RU" sz="3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3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600" dirty="0"/>
              <a:t> </a:t>
            </a:r>
            <a:r>
              <a:rPr lang="ru-RU" sz="3600" b="1" dirty="0"/>
              <a:t>2 группа</a:t>
            </a:r>
            <a:r>
              <a:rPr lang="ru-RU" sz="3600" dirty="0"/>
              <a:t>: </a:t>
            </a:r>
          </a:p>
          <a:p>
            <a:pPr>
              <a:defRPr/>
            </a:pPr>
            <a:r>
              <a:rPr lang="ru-RU" sz="3600" dirty="0"/>
              <a:t>Моя </a:t>
            </a:r>
            <a:r>
              <a:rPr lang="ru-RU" sz="3600" dirty="0" smtClean="0"/>
              <a:t>профессия - </a:t>
            </a:r>
            <a:r>
              <a:rPr lang="ru-RU" sz="3600" b="1" dirty="0" smtClean="0">
                <a:solidFill>
                  <a:srgbClr val="FF0000"/>
                </a:solidFill>
              </a:rPr>
              <a:t>согласование</a:t>
            </a:r>
            <a:r>
              <a:rPr lang="ru-RU" sz="3600" dirty="0" smtClean="0"/>
              <a:t>, </a:t>
            </a:r>
            <a:r>
              <a:rPr lang="ru-RU" sz="3600" dirty="0"/>
              <a:t>желанный </a:t>
            </a:r>
            <a:r>
              <a:rPr lang="ru-RU" sz="3600" dirty="0" smtClean="0"/>
              <a:t>гость - </a:t>
            </a:r>
            <a:r>
              <a:rPr lang="ru-RU" sz="3600" b="1" dirty="0" smtClean="0">
                <a:solidFill>
                  <a:srgbClr val="FF0000"/>
                </a:solidFill>
              </a:rPr>
              <a:t>согласование</a:t>
            </a:r>
            <a:r>
              <a:rPr lang="ru-RU" sz="3600" dirty="0" smtClean="0"/>
              <a:t> </a:t>
            </a:r>
            <a:r>
              <a:rPr lang="ru-RU" sz="3600" dirty="0"/>
              <a:t>, нарушение </a:t>
            </a:r>
            <a:r>
              <a:rPr lang="ru-RU" sz="3600" dirty="0" smtClean="0"/>
              <a:t>правил - </a:t>
            </a:r>
            <a:r>
              <a:rPr lang="ru-RU" sz="3600" b="1" dirty="0" smtClean="0">
                <a:solidFill>
                  <a:srgbClr val="FF0000"/>
                </a:solidFill>
              </a:rPr>
              <a:t>управление</a:t>
            </a:r>
            <a:r>
              <a:rPr lang="ru-RU" sz="3600" dirty="0" smtClean="0"/>
              <a:t> </a:t>
            </a:r>
            <a:r>
              <a:rPr lang="ru-RU" sz="3600" dirty="0"/>
              <a:t>,  </a:t>
            </a:r>
          </a:p>
          <a:p>
            <a:pPr>
              <a:defRPr/>
            </a:pPr>
            <a:r>
              <a:rPr lang="ru-RU" sz="3600" dirty="0"/>
              <a:t>три </a:t>
            </a:r>
            <a:r>
              <a:rPr lang="ru-RU" sz="3600" dirty="0" smtClean="0"/>
              <a:t>товарища - </a:t>
            </a:r>
            <a:r>
              <a:rPr lang="ru-RU" sz="3600" b="1" dirty="0" smtClean="0">
                <a:solidFill>
                  <a:srgbClr val="FF0000"/>
                </a:solidFill>
              </a:rPr>
              <a:t>управление</a:t>
            </a:r>
            <a:r>
              <a:rPr lang="ru-RU" sz="3600" dirty="0" smtClean="0"/>
              <a:t>, </a:t>
            </a:r>
          </a:p>
          <a:p>
            <a:pPr>
              <a:defRPr/>
            </a:pPr>
            <a:r>
              <a:rPr lang="ru-RU" sz="3600" dirty="0" smtClean="0"/>
              <a:t>надо подумать - </a:t>
            </a:r>
            <a:r>
              <a:rPr lang="ru-RU" sz="3600" b="1" dirty="0" smtClean="0">
                <a:solidFill>
                  <a:srgbClr val="FF0000"/>
                </a:solidFill>
              </a:rPr>
              <a:t>примыкание</a:t>
            </a:r>
            <a:r>
              <a:rPr lang="ru-RU" sz="3600" dirty="0" smtClean="0"/>
              <a:t> </a:t>
            </a:r>
            <a:r>
              <a:rPr lang="ru-RU" sz="3600" dirty="0"/>
              <a:t>, </a:t>
            </a:r>
            <a:endParaRPr lang="ru-RU" sz="3600" dirty="0" smtClean="0"/>
          </a:p>
          <a:p>
            <a:pPr>
              <a:defRPr/>
            </a:pPr>
            <a:r>
              <a:rPr lang="ru-RU" sz="3600" dirty="0"/>
              <a:t> </a:t>
            </a:r>
            <a:r>
              <a:rPr lang="ru-RU" sz="3600" dirty="0" smtClean="0"/>
              <a:t>             ягоды крыжовника - </a:t>
            </a:r>
            <a:r>
              <a:rPr lang="ru-RU" sz="3600" dirty="0" smtClean="0">
                <a:solidFill>
                  <a:srgbClr val="FF0000"/>
                </a:solidFill>
              </a:rPr>
              <a:t>управление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08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1106</Words>
  <Application>Microsoft Office PowerPoint</Application>
  <PresentationFormat>Экран (4:3)</PresentationFormat>
  <Paragraphs>220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Office Theme</vt:lpstr>
      <vt:lpstr>МБОУ СОШ № 30  учитель русского языка и литературы Тимиркаева Елена Алексеевна</vt:lpstr>
      <vt:lpstr>Презентация PowerPoint</vt:lpstr>
      <vt:lpstr>Презентация PowerPoint</vt:lpstr>
      <vt:lpstr>Цели урока: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Подчеркнуть сказуемое. Соотнести предложения с типом сказуемого.  </vt:lpstr>
      <vt:lpstr>ПРОВЕРКА</vt:lpstr>
      <vt:lpstr>Презентация PowerPoint</vt:lpstr>
      <vt:lpstr>  Простое глагольное сказуемое выражается одной глагольной формой какого-либо наклонения </vt:lpstr>
      <vt:lpstr>Составное глагольное сказуемое</vt:lpstr>
      <vt:lpstr>Презентация PowerPoint</vt:lpstr>
      <vt:lpstr>Составное именное сказуемое</vt:lpstr>
      <vt:lpstr>ФИЗМИНУТКА</vt:lpstr>
      <vt:lpstr>          Замените простые глагольные сказуемые составными глагольными.  а) Деревья пожелтели.        б) Собрание начнется в назначенный срок.  в) Учитель поможет ребятам в решении трудных задач.  г) Сыновья помогают матери в                     домашних делах.                      д) Она водит машину.                     е) Сыновья навестили своих                       родителей. </vt:lpstr>
      <vt:lpstr> Исправить ошибки в именной части составного именного сказуемого. Выделить основу предложений. </vt:lpstr>
      <vt:lpstr> Исправить ошибки в именной части составного именного сказуемого. Выделить основу предложений. </vt:lpstr>
      <vt:lpstr>Презентация PowerPoint</vt:lpstr>
      <vt:lpstr>ПРОВЕРКА</vt:lpstr>
      <vt:lpstr>Презентация PowerPoint</vt:lpstr>
      <vt:lpstr>И.А. Бунин</vt:lpstr>
      <vt:lpstr>Домашнее задание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 использовании шаблона ссылка на Pedsovet.su обязательна</dc:title>
  <dc:creator>Катенок</dc:creator>
  <cp:lastModifiedBy>пк</cp:lastModifiedBy>
  <cp:revision>29</cp:revision>
  <dcterms:created xsi:type="dcterms:W3CDTF">2013-10-20T14:43:13Z</dcterms:created>
  <dcterms:modified xsi:type="dcterms:W3CDTF">2023-04-05T18:33:43Z</dcterms:modified>
</cp:coreProperties>
</file>