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65400" y="461594"/>
            <a:ext cx="4013200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050">
              <a:lnSpc>
                <a:spcPct val="100000"/>
              </a:lnSpc>
              <a:spcBef>
                <a:spcPts val="105"/>
              </a:spcBef>
            </a:pPr>
            <a:r>
              <a:rPr spc="-145" dirty="0"/>
              <a:t>W</a:t>
            </a:r>
            <a:r>
              <a:rPr dirty="0"/>
              <a:t>eihnac</a:t>
            </a:r>
            <a:r>
              <a:rPr spc="-25" dirty="0"/>
              <a:t>h</a:t>
            </a:r>
            <a:r>
              <a:rPr dirty="0"/>
              <a:t>tsmann</a:t>
            </a:r>
          </a:p>
        </p:txBody>
      </p:sp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88137" y="1230874"/>
            <a:ext cx="6034659" cy="4526026"/>
          </a:xfrm>
          <a:prstGeom prst="rect">
            <a:avLst/>
          </a:prstGeom>
        </p:spPr>
      </p:pic>
      <p:pic>
        <p:nvPicPr>
          <p:cNvPr id="4" name="Фоновая музыка для презентации, детских видеороликов, путешествий или кулинарных влогов, YouTube (256  kbps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2211" y="4953000"/>
            <a:ext cx="609600" cy="6096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00200" y="6019800"/>
            <a:ext cx="6502562" cy="7002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преподаватель СПО АНОО ВО ВЭПИ Т.И. Золотых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2642" numSld="999">
                <p:cTn id="1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7392" y="269189"/>
            <a:ext cx="801052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Äußerlich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ähnelt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Weinachtsman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dem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Weihnachtsmann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und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dem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Weihnachtsmann.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Er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wird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als</a:t>
            </a:r>
            <a:r>
              <a:rPr sz="1800" spc="-5" dirty="0">
                <a:latin typeface="Calibri"/>
                <a:cs typeface="Calibri"/>
              </a:rPr>
              <a:t> freundlicher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alter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Mann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mit </a:t>
            </a:r>
            <a:r>
              <a:rPr sz="1800" spc="-5" dirty="0">
                <a:latin typeface="Calibri"/>
                <a:cs typeface="Calibri"/>
              </a:rPr>
              <a:t>Brille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mit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einem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großen</a:t>
            </a:r>
            <a:r>
              <a:rPr sz="1800" spc="-5" dirty="0">
                <a:latin typeface="Calibri"/>
                <a:cs typeface="Calibri"/>
              </a:rPr>
              <a:t> weißen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Bart</a:t>
            </a:r>
            <a:r>
              <a:rPr sz="1800" spc="-10" dirty="0">
                <a:latin typeface="Calibri"/>
                <a:cs typeface="Calibri"/>
              </a:rPr>
              <a:t> dargestellt. </a:t>
            </a:r>
            <a:r>
              <a:rPr sz="1800" spc="-5" dirty="0">
                <a:latin typeface="Calibri"/>
                <a:cs typeface="Calibri"/>
              </a:rPr>
              <a:t> Er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trug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einen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roten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Pelzmantel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mit </a:t>
            </a:r>
            <a:r>
              <a:rPr sz="1800" spc="-5" dirty="0">
                <a:latin typeface="Calibri"/>
                <a:cs typeface="Calibri"/>
              </a:rPr>
              <a:t>weißem</a:t>
            </a:r>
            <a:r>
              <a:rPr sz="1800" dirty="0">
                <a:latin typeface="Calibri"/>
                <a:cs typeface="Calibri"/>
              </a:rPr>
              <a:t> Rand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eine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rote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Mütze.</a:t>
            </a:r>
            <a:r>
              <a:rPr sz="1800" dirty="0">
                <a:latin typeface="Calibri"/>
                <a:cs typeface="Calibri"/>
              </a:rPr>
              <a:t> In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der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einen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Hand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trägt</a:t>
            </a:r>
            <a:r>
              <a:rPr sz="1800" dirty="0">
                <a:latin typeface="Calibri"/>
                <a:cs typeface="Calibri"/>
              </a:rPr>
              <a:t> 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eine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35" dirty="0">
                <a:latin typeface="Calibri"/>
                <a:cs typeface="Calibri"/>
              </a:rPr>
              <a:t>Tüte</a:t>
            </a:r>
            <a:r>
              <a:rPr sz="1800" dirty="0">
                <a:latin typeface="Calibri"/>
                <a:cs typeface="Calibri"/>
              </a:rPr>
              <a:t> mit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Geschenken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für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gehorsame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Kinder,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anderen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trägt </a:t>
            </a:r>
            <a:r>
              <a:rPr sz="1800" dirty="0">
                <a:latin typeface="Calibri"/>
                <a:cs typeface="Calibri"/>
              </a:rPr>
              <a:t>er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eine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Schelme,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um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Schelmischen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zu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bestrafen.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7" y="1916899"/>
            <a:ext cx="6794119" cy="4525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15907" y="245736"/>
            <a:ext cx="7632065" cy="6494780"/>
            <a:chOff x="1187627" y="260731"/>
            <a:chExt cx="7632065" cy="6494780"/>
          </a:xfrm>
        </p:grpSpPr>
        <p:pic>
          <p:nvPicPr>
            <p:cNvPr id="3" name="object 3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7627" y="3356991"/>
              <a:ext cx="4670933" cy="339813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07891" y="260731"/>
              <a:ext cx="5111750" cy="3874770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550265" y="276809"/>
            <a:ext cx="2818765" cy="3990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indent="3810" algn="ctr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latin typeface="Calibri"/>
                <a:cs typeface="Calibri"/>
              </a:rPr>
              <a:t>Weinachtsman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reist</a:t>
            </a:r>
            <a:r>
              <a:rPr sz="2000" dirty="0">
                <a:latin typeface="Calibri"/>
                <a:cs typeface="Calibri"/>
              </a:rPr>
              <a:t> in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der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Weihnachtsnacht </a:t>
            </a:r>
            <a:r>
              <a:rPr sz="2000" spc="-5" dirty="0">
                <a:latin typeface="Calibri"/>
                <a:cs typeface="Calibri"/>
              </a:rPr>
              <a:t>mit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einem Esel durch das Land,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für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die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Kinder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ein</a:t>
            </a:r>
            <a:endParaRPr sz="2000">
              <a:latin typeface="Calibri"/>
              <a:cs typeface="Calibri"/>
            </a:endParaRPr>
          </a:p>
          <a:p>
            <a:pPr marL="79375" marR="67310" indent="-1905" algn="ctr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latin typeface="Calibri"/>
                <a:cs typeface="Calibri"/>
              </a:rPr>
              <a:t>Bündel Heu in </a:t>
            </a:r>
            <a:r>
              <a:rPr sz="2000" spc="-5" dirty="0">
                <a:latin typeface="Calibri"/>
                <a:cs typeface="Calibri"/>
              </a:rPr>
              <a:t>einem </a:t>
            </a:r>
            <a:r>
              <a:rPr sz="2000" dirty="0">
                <a:latin typeface="Calibri"/>
                <a:cs typeface="Calibri"/>
              </a:rPr>
              <a:t> Schuh auf </a:t>
            </a:r>
            <a:r>
              <a:rPr sz="2000" spc="-5" dirty="0">
                <a:latin typeface="Calibri"/>
                <a:cs typeface="Calibri"/>
              </a:rPr>
              <a:t>der </a:t>
            </a:r>
            <a:r>
              <a:rPr sz="2000" spc="-20" dirty="0">
                <a:latin typeface="Calibri"/>
                <a:cs typeface="Calibri"/>
              </a:rPr>
              <a:t>Veranda 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lassen.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</a:t>
            </a:r>
            <a:r>
              <a:rPr sz="2000" spc="-5" dirty="0">
                <a:latin typeface="Calibri"/>
                <a:cs typeface="Calibri"/>
              </a:rPr>
              <a:t> deutschen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Küstenstädten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hat </a:t>
            </a:r>
            <a:r>
              <a:rPr sz="2000" dirty="0">
                <a:latin typeface="Calibri"/>
                <a:cs typeface="Calibri"/>
              </a:rPr>
              <a:t>es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eine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eigene</a:t>
            </a:r>
            <a:r>
              <a:rPr sz="2000" spc="-20" dirty="0">
                <a:latin typeface="Calibri"/>
                <a:cs typeface="Calibri"/>
              </a:rPr>
              <a:t> Tradition.</a:t>
            </a:r>
            <a:endParaRPr sz="2000">
              <a:latin typeface="Calibri"/>
              <a:cs typeface="Calibri"/>
            </a:endParaRPr>
          </a:p>
          <a:p>
            <a:pPr marL="32384" marR="21590" algn="ctr">
              <a:lnSpc>
                <a:spcPct val="100000"/>
              </a:lnSpc>
            </a:pPr>
            <a:r>
              <a:rPr sz="2000" spc="-10" dirty="0">
                <a:latin typeface="Calibri"/>
                <a:cs typeface="Calibri"/>
              </a:rPr>
              <a:t>Weinachtsman fährt </a:t>
            </a:r>
            <a:r>
              <a:rPr sz="2000" dirty="0">
                <a:latin typeface="Calibri"/>
                <a:cs typeface="Calibri"/>
              </a:rPr>
              <a:t>in </a:t>
            </a:r>
            <a:r>
              <a:rPr sz="2000" spc="-5" dirty="0">
                <a:latin typeface="Calibri"/>
                <a:cs typeface="Calibri"/>
              </a:rPr>
              <a:t>der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Weihnachtsnacht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auf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einem</a:t>
            </a:r>
            <a:r>
              <a:rPr sz="2000" spc="-10" dirty="0">
                <a:latin typeface="Calibri"/>
                <a:cs typeface="Calibri"/>
              </a:rPr>
              <a:t> großen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Schiff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mit</a:t>
            </a:r>
            <a:endParaRPr sz="2000">
              <a:latin typeface="Calibri"/>
              <a:cs typeface="Calibri"/>
            </a:endParaRPr>
          </a:p>
          <a:p>
            <a:pPr marL="1905" algn="ctr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Calibri"/>
                <a:cs typeface="Calibri"/>
              </a:rPr>
              <a:t>Geschenken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51909" y="404749"/>
            <a:ext cx="5111749" cy="383374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35940" y="278333"/>
            <a:ext cx="3088640" cy="551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Weinachtsmann</a:t>
            </a:r>
            <a:r>
              <a:rPr sz="1800" spc="-5" dirty="0">
                <a:latin typeface="Calibri"/>
                <a:cs typeface="Calibri"/>
              </a:rPr>
              <a:t> hat seinen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eigenen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Wohnsitz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Deutschland.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Sie </a:t>
            </a:r>
            <a:r>
              <a:rPr sz="1800" spc="-10" dirty="0">
                <a:latin typeface="Calibri"/>
                <a:cs typeface="Calibri"/>
              </a:rPr>
              <a:t>befindet</a:t>
            </a:r>
            <a:r>
              <a:rPr sz="1800" spc="-5" dirty="0">
                <a:latin typeface="Calibri"/>
                <a:cs typeface="Calibri"/>
              </a:rPr>
              <a:t> sich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Himmelpfort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im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Land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von 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Bradenburg. </a:t>
            </a:r>
            <a:r>
              <a:rPr sz="1800" spc="-5" dirty="0">
                <a:latin typeface="Calibri"/>
                <a:cs typeface="Calibri"/>
              </a:rPr>
              <a:t>Dort gibt</a:t>
            </a:r>
            <a:r>
              <a:rPr sz="1800" dirty="0">
                <a:latin typeface="Calibri"/>
                <a:cs typeface="Calibri"/>
              </a:rPr>
              <a:t> es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ein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offizielles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Postamt,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wo </a:t>
            </a:r>
            <a:r>
              <a:rPr sz="1800" spc="-5" dirty="0">
                <a:latin typeface="Calibri"/>
                <a:cs typeface="Calibri"/>
              </a:rPr>
              <a:t>die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Briefe </a:t>
            </a:r>
            <a:r>
              <a:rPr sz="1800" spc="-10" dirty="0">
                <a:latin typeface="Calibri"/>
                <a:cs typeface="Calibri"/>
              </a:rPr>
              <a:t> ankommen.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Keiner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von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ihnen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bleibt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unbeantwortet,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es</a:t>
            </a:r>
            <a:r>
              <a:rPr sz="1800" spc="-5" dirty="0">
                <a:latin typeface="Calibri"/>
                <a:cs typeface="Calibri"/>
              </a:rPr>
              <a:t> spielt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keine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Rolle,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aus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welcher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30" dirty="0">
                <a:latin typeface="Calibri"/>
                <a:cs typeface="Calibri"/>
              </a:rPr>
              <a:t>Ecke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der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Welt</a:t>
            </a:r>
            <a:r>
              <a:rPr sz="1800" spc="-5" dirty="0">
                <a:latin typeface="Calibri"/>
                <a:cs typeface="Calibri"/>
              </a:rPr>
              <a:t> sie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gekommen</a:t>
            </a:r>
            <a:r>
              <a:rPr sz="1800" spc="-10" dirty="0">
                <a:latin typeface="Calibri"/>
                <a:cs typeface="Calibri"/>
              </a:rPr>
              <a:t> ist.</a:t>
            </a:r>
            <a:endParaRPr sz="1800">
              <a:latin typeface="Calibri"/>
              <a:cs typeface="Calibri"/>
            </a:endParaRPr>
          </a:p>
          <a:p>
            <a:pPr marL="12700" marR="12065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latin typeface="Calibri"/>
                <a:cs typeface="Calibri"/>
              </a:rPr>
              <a:t>Weinachtsman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seine </a:t>
            </a:r>
            <a:r>
              <a:rPr sz="1800" spc="-15" dirty="0">
                <a:latin typeface="Calibri"/>
                <a:cs typeface="Calibri"/>
              </a:rPr>
              <a:t>Helfer 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kennen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10 </a:t>
            </a:r>
            <a:r>
              <a:rPr sz="1800" spc="-10" dirty="0">
                <a:latin typeface="Calibri"/>
                <a:cs typeface="Calibri"/>
              </a:rPr>
              <a:t>Sprachen,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darunter 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auch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Russisch.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Jeden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Tag</a:t>
            </a:r>
            <a:r>
              <a:rPr sz="1800" spc="-5" dirty="0">
                <a:latin typeface="Calibri"/>
                <a:cs typeface="Calibri"/>
              </a:rPr>
              <a:t> eilt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er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mit einem </a:t>
            </a:r>
            <a:r>
              <a:rPr sz="1800" spc="-10" dirty="0">
                <a:latin typeface="Calibri"/>
                <a:cs typeface="Calibri"/>
              </a:rPr>
              <a:t>Elektroauto zur </a:t>
            </a:r>
            <a:r>
              <a:rPr sz="1800" dirty="0">
                <a:latin typeface="Calibri"/>
                <a:cs typeface="Calibri"/>
              </a:rPr>
              <a:t>Arbeit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und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schenkt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allen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Kindern,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die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er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auf </a:t>
            </a:r>
            <a:r>
              <a:rPr sz="1800" spc="-5" dirty="0">
                <a:latin typeface="Calibri"/>
                <a:cs typeface="Calibri"/>
              </a:rPr>
              <a:t>dem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Weg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trifft,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kleine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Andenken. Unter</a:t>
            </a:r>
            <a:r>
              <a:rPr sz="1800" spc="-5" dirty="0">
                <a:latin typeface="Calibri"/>
                <a:cs typeface="Calibri"/>
              </a:rPr>
              <a:t> den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Briefen</a:t>
            </a:r>
            <a:endParaRPr sz="1800">
              <a:latin typeface="Calibri"/>
              <a:cs typeface="Calibri"/>
            </a:endParaRPr>
          </a:p>
          <a:p>
            <a:pPr marL="12700" marR="46355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latin typeface="Calibri"/>
                <a:cs typeface="Calibri"/>
              </a:rPr>
              <a:t>werden </a:t>
            </a:r>
            <a:r>
              <a:rPr sz="1800" spc="-5" dirty="0">
                <a:latin typeface="Calibri"/>
                <a:cs typeface="Calibri"/>
              </a:rPr>
              <a:t>jedes </a:t>
            </a:r>
            <a:r>
              <a:rPr sz="1800" dirty="0">
                <a:latin typeface="Calibri"/>
                <a:cs typeface="Calibri"/>
              </a:rPr>
              <a:t>Jahr 3 </a:t>
            </a:r>
            <a:r>
              <a:rPr sz="1800" spc="-5" dirty="0">
                <a:latin typeface="Calibri"/>
                <a:cs typeface="Calibri"/>
              </a:rPr>
              <a:t>ausgewählt,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die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besondere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Geschenke </a:t>
            </a:r>
            <a:r>
              <a:rPr sz="1800" spc="-5" dirty="0">
                <a:latin typeface="Calibri"/>
                <a:cs typeface="Calibri"/>
              </a:rPr>
              <a:t> erhalten.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0570" y="151257"/>
            <a:ext cx="7627620" cy="2160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4445" algn="ctr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Calibri"/>
                <a:cs typeface="Calibri"/>
              </a:rPr>
              <a:t>Der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deutsche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Weinachtsmann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hat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keine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Enkelin,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aber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ohne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Hilfe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bleibt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er 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nicht.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Er</a:t>
            </a:r>
            <a:r>
              <a:rPr sz="2000" spc="-10" dirty="0">
                <a:latin typeface="Calibri"/>
                <a:cs typeface="Calibri"/>
              </a:rPr>
              <a:t> wird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von</a:t>
            </a:r>
            <a:r>
              <a:rPr sz="2000" spc="-5" dirty="0">
                <a:latin typeface="Calibri"/>
                <a:cs typeface="Calibri"/>
              </a:rPr>
              <a:t> Christkind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begleitet.</a:t>
            </a:r>
            <a:r>
              <a:rPr sz="2000" dirty="0">
                <a:latin typeface="Calibri"/>
                <a:cs typeface="Calibri"/>
              </a:rPr>
              <a:t> In </a:t>
            </a:r>
            <a:r>
              <a:rPr sz="2000" spc="-5" dirty="0">
                <a:latin typeface="Calibri"/>
                <a:cs typeface="Calibri"/>
              </a:rPr>
              <a:t>der</a:t>
            </a:r>
            <a:r>
              <a:rPr sz="2000" spc="-10" dirty="0">
                <a:latin typeface="Calibri"/>
                <a:cs typeface="Calibri"/>
              </a:rPr>
              <a:t> Regel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wird</a:t>
            </a:r>
            <a:r>
              <a:rPr sz="2000" spc="-5" dirty="0">
                <a:latin typeface="Calibri"/>
                <a:cs typeface="Calibri"/>
              </a:rPr>
              <a:t> es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als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ein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Engelsmädchen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mit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blonden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Haaren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dargestellt.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Sie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trägt</a:t>
            </a:r>
            <a:r>
              <a:rPr sz="2000" spc="-5" dirty="0">
                <a:latin typeface="Calibri"/>
                <a:cs typeface="Calibri"/>
              </a:rPr>
              <a:t> ein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weißes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oder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goldenes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Outfit,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ihr </a:t>
            </a:r>
            <a:r>
              <a:rPr sz="2000" spc="-5" dirty="0">
                <a:latin typeface="Calibri"/>
                <a:cs typeface="Calibri"/>
              </a:rPr>
              <a:t>Gesicht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wird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von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einem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weißen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Schleier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verdeckt.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Auf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dem </a:t>
            </a:r>
            <a:r>
              <a:rPr sz="2000" spc="-15" dirty="0">
                <a:latin typeface="Calibri"/>
                <a:cs typeface="Calibri"/>
              </a:rPr>
              <a:t>Kopf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hat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das </a:t>
            </a:r>
            <a:r>
              <a:rPr sz="2000" spc="-5" dirty="0">
                <a:latin typeface="Calibri"/>
                <a:cs typeface="Calibri"/>
              </a:rPr>
              <a:t>Christkind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eine </a:t>
            </a:r>
            <a:r>
              <a:rPr sz="2000" spc="-15" dirty="0">
                <a:latin typeface="Calibri"/>
                <a:cs typeface="Calibri"/>
              </a:rPr>
              <a:t>Krone,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die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einen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leuchtenden </a:t>
            </a:r>
            <a:r>
              <a:rPr sz="2000" dirty="0">
                <a:latin typeface="Calibri"/>
                <a:cs typeface="Calibri"/>
              </a:rPr>
              <a:t>Nimbus 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symbolisiert.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Und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hinter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dem</a:t>
            </a:r>
            <a:r>
              <a:rPr sz="2000" spc="-10" dirty="0">
                <a:latin typeface="Calibri"/>
                <a:cs typeface="Calibri"/>
              </a:rPr>
              <a:t> Rücken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sind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goldene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Flügel, wie</a:t>
            </a:r>
            <a:r>
              <a:rPr sz="2000" dirty="0">
                <a:latin typeface="Calibri"/>
                <a:cs typeface="Calibri"/>
              </a:rPr>
              <a:t> es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sich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für 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einen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Engel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gehört.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46006" y="2506067"/>
            <a:ext cx="6415582" cy="32181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0095" y="6128266"/>
            <a:ext cx="66884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https://www.viabilia.de/weihnachten/ursprung-und-braeuche/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309</Words>
  <Application>Microsoft Office PowerPoint</Application>
  <PresentationFormat>Экран (4:3)</PresentationFormat>
  <Paragraphs>13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Weihnachtsmann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Weihnachtsmann</dc:title>
  <dc:creator>Pavilion</dc:creator>
  <cp:lastModifiedBy>Home31</cp:lastModifiedBy>
  <cp:revision>13</cp:revision>
  <dcterms:created xsi:type="dcterms:W3CDTF">2023-03-28T17:47:30Z</dcterms:created>
  <dcterms:modified xsi:type="dcterms:W3CDTF">2023-04-05T19:39:21Z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2023-03-28T00:00:00Z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2023-03-28T00:00:00Z</vt:filetime>
  </property>
</Properties>
</file>