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E7C57-D1E1-4460-BEC8-1234616A0385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A75DE-EA5B-4792-BF30-12FC2D83F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F6E4D-889B-43F0-863A-E430F4B471E8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32059-51E2-4B17-81A2-4A7209ADE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81A6-CF49-4173-9057-424130F3CCC3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6501-5DC5-4D29-992B-DFDA3DA53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B43A3-8A58-47DD-8DB9-122F214456B9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46460-833F-4A6E-8B74-19489F141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3AF1B-A6A5-45F5-B28E-C5D537700DEE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F1894-4E48-4CE1-941B-13CEC4BAA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4CB76-2460-4065-B2F4-E4923A0D8CC2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A7DED-D652-4191-90A3-4E66B10B6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B9A9-1BC2-4BE2-AC41-68A69E4EE3B7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2470-1F2D-4B80-9D53-341217D20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76E8-6BF9-43C5-A4C6-F124D9E4A1CD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60AB-5A18-43BB-8498-753DB8AEC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AAF7E-9EED-40B7-B864-00F6B571C74D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D692-27A2-477D-A833-CCE325E2C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72D05-2B90-40EA-8450-66864D2E9822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E0748-153A-41C1-8619-3668ADD97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AC7B2-18F9-4A85-B2BC-270B2592BB14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26B27-797D-4500-80B5-918F37DE9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08D26C-D937-4700-B53A-A7C1501DC1D2}" type="datetimeFigureOut">
              <a:rPr lang="ru-RU"/>
              <a:pPr>
                <a:defRPr/>
              </a:pPr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5302FA-CB8E-40FC-9EFC-4A468D7F7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Рисунок 10"/>
          <p:cNvPicPr>
            <a:picLocks noChangeAspect="1"/>
          </p:cNvPicPr>
          <p:nvPr/>
        </p:nvPicPr>
        <p:blipFill>
          <a:blip r:embed="rId2"/>
          <a:srcRect t="3429"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93957" y="3604699"/>
            <a:ext cx="4032448" cy="2761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042988" y="1196975"/>
            <a:ext cx="74517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3686175" algn="l"/>
              </a:tabLst>
            </a:pPr>
            <a:r>
              <a:rPr lang="ru-RU" sz="3200" b="1" i="1">
                <a:solidFill>
                  <a:schemeClr val="tx2"/>
                </a:solidFill>
                <a:latin typeface="Brush Script MT" pitchFamily="66" charset="0"/>
              </a:rPr>
              <a:t>«Заставим язычок трудиться: методика проведения артикуляционной гимнастики»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2655"/>
            <a:ext cx="2567393" cy="2526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868144" y="289105"/>
            <a:ext cx="3023754" cy="25701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2808288" y="385763"/>
            <a:ext cx="33131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-Вытянуть губы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-Поцокать узким «языком»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(как цокают копытами лошадки)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83989" y="3789040"/>
            <a:ext cx="2826761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546137" y="3810248"/>
            <a:ext cx="3312416" cy="27150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3240088" y="4052888"/>
            <a:ext cx="24495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«Пароход гудит»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 напряжением произнести долгое «ы-ы-ы…»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75372" y="260647"/>
            <a:ext cx="2700355" cy="2700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666400" y="291169"/>
            <a:ext cx="3237915" cy="26393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3195638" y="595313"/>
            <a:ext cx="2376487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«Слоник пьет»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-Вытянув вперед губы трубочкой, образовать «хоботок слоника».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«Набирать водичку»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1519" y="4005064"/>
            <a:ext cx="2664297" cy="2390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793562" y="4005064"/>
            <a:ext cx="2989484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2916238" y="4140200"/>
            <a:ext cx="30956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14.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«Индюки болтают»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-Языком быстро  двигать по верхней губе 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latin typeface="Times New Roman" pitchFamily="18" charset="0"/>
                <a:cs typeface="Times New Roman" pitchFamily="18" charset="0"/>
              </a:rPr>
              <a:t>«бл-бл-бл-бл»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 flipV="1">
            <a:off x="251520" y="174238"/>
            <a:ext cx="2500330" cy="2602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038214" y="174238"/>
            <a:ext cx="2924424" cy="24626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2916238" y="223838"/>
            <a:ext cx="29511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«Орешки»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-Рот закрыт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с напряжением поочередно упирается в щеки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-На щеках образуются твердые шарики- «орешки»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5" y="3943583"/>
            <a:ext cx="2835832" cy="2386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6038214" y="3916344"/>
            <a:ext cx="2924424" cy="2495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2947988" y="4157663"/>
            <a:ext cx="29781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16.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за верхние зубы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зыка за нижние зубы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68340" y="260647"/>
            <a:ext cx="2857703" cy="27216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868145" y="260648"/>
            <a:ext cx="2975291" cy="2568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3203575" y="396875"/>
            <a:ext cx="26638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17.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«Часики»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(как часовую стрелку)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переводить из одного уголка рта в другой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67544" y="3894266"/>
            <a:ext cx="2448271" cy="2532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868145" y="3815295"/>
            <a:ext cx="2962958" cy="2421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3025775" y="4149725"/>
            <a:ext cx="2841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18.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«Блинчик»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-Положить широкий язык на нижнюю губу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15875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23529" y="195091"/>
            <a:ext cx="2520280" cy="26815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796136" y="205517"/>
            <a:ext cx="3080156" cy="2554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2843213" y="407988"/>
            <a:ext cx="30972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19.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-Широким язычком в форме «чашечки» облизать верхнюю губу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79512" y="4149079"/>
            <a:ext cx="2536385" cy="25159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912575" y="4149080"/>
            <a:ext cx="2875279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3" name="TextBox 9"/>
          <p:cNvSpPr txBox="1">
            <a:spLocks noChangeArrowheads="1"/>
          </p:cNvSpPr>
          <p:nvPr/>
        </p:nvSpPr>
        <p:spPr bwMode="auto">
          <a:xfrm>
            <a:off x="3000375" y="4508500"/>
            <a:ext cx="280828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20.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«Шарик»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-Надуть щеки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-Сдуть щеки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30699" y="260648"/>
            <a:ext cx="255028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970589" y="260648"/>
            <a:ext cx="291344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2822575" y="260350"/>
            <a:ext cx="31686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«Гармошка»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-Сделать «грибочек» (т.е. присосать широкий язык к нёбу)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-Не отрывая языка, открывать и закрывать рот (зубы не смыкать)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86450" y="4214843"/>
            <a:ext cx="2503686" cy="2384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998246" y="4250299"/>
            <a:ext cx="2751039" cy="23513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2801938" y="4343400"/>
            <a:ext cx="31686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«Барабанщик»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за верхними зубами : «дэ-дэ-дэ»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4211638" y="981075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79512" y="493345"/>
            <a:ext cx="2459709" cy="2564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724128" y="512899"/>
            <a:ext cx="3294791" cy="26246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9" name="TextBox 9"/>
          <p:cNvSpPr txBox="1">
            <a:spLocks noChangeArrowheads="1"/>
          </p:cNvSpPr>
          <p:nvPr/>
        </p:nvSpPr>
        <p:spPr bwMode="auto">
          <a:xfrm>
            <a:off x="2916238" y="849313"/>
            <a:ext cx="26638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«Загнать мяч в ворота»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-«Вытолкнуть» широкий язык между губами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(словно загоняем мяч в ворота)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9699" name="Рисунок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2276872"/>
            <a:ext cx="80364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Рисунок 4"/>
          <p:cNvPicPr>
            <a:picLocks noChangeAspect="1"/>
          </p:cNvPicPr>
          <p:nvPr/>
        </p:nvPicPr>
        <p:blipFill>
          <a:blip r:embed="rId2"/>
          <a:srcRect t="36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0825" y="79375"/>
            <a:ext cx="864235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правильно произносим различные звуки благодаря хорошей подвижности  органов артикуляции, к которым относятся язык, губы, нижняя челюсть, мягкое нёбо.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ребенка точность, сила и дифференцированность движений этих органов развиваются постепенно, в процессе речевой деятельности.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07704" y="3930149"/>
            <a:ext cx="5544616" cy="273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26731" y="245839"/>
            <a:ext cx="748883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артикуляционная гимнастика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388" y="1085850"/>
            <a:ext cx="8785225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для рук, ног- дело нам привычное и знакомое.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Понятно ведь, для чего мы тренируем мышцы- чтобы они стали сильными, ловкими, подвижными.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вот зачем язык тренировать, ведь он и так «без костей»?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9252519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899592" y="332656"/>
            <a:ext cx="7416824" cy="83099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Артикуляционную гимнастику можно разделить на 2 вида упражнений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060848"/>
            <a:ext cx="5256584" cy="1512168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Статистические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связанные с удержанием определённой артикуляционной позы.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57925" y="4653136"/>
            <a:ext cx="5040560" cy="1584176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Динамические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требующие многократного повторения одного и того же вида движений.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260039"/>
            <a:ext cx="8562409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Начнем выполнять артикуляционную гимнастику: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21864" y="1080606"/>
            <a:ext cx="2406717" cy="2387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652120" y="1031909"/>
            <a:ext cx="2952328" cy="2401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3132138" y="1408113"/>
            <a:ext cx="23034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«Окошко»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-Широко открыть рот – «жарко»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-Закрыть рот – «холодно»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22066" y="3907456"/>
            <a:ext cx="2406717" cy="23484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652120" y="3865508"/>
            <a:ext cx="2952328" cy="2488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20" name="TextBox 12"/>
          <p:cNvSpPr txBox="1">
            <a:spLocks noChangeArrowheads="1"/>
          </p:cNvSpPr>
          <p:nvPr/>
        </p:nvSpPr>
        <p:spPr bwMode="auto">
          <a:xfrm>
            <a:off x="3132138" y="3789363"/>
            <a:ext cx="25193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«Чистим зубки»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-Кончиком языка с внутренней стороны «почистить» поочередно нижние и верхние зубы.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62145" y="255616"/>
            <a:ext cx="2571768" cy="2550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843341" y="260647"/>
            <a:ext cx="3046859" cy="2550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348038" y="104775"/>
            <a:ext cx="24479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«Месим тесто»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-Пошлепать языком между губами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«пя-пя-пя-пя-пя»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-Покусать кончик языка зубками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(Чередовать эти два движения)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95491" y="3573016"/>
            <a:ext cx="2571768" cy="25100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920592" y="3645023"/>
            <a:ext cx="2969608" cy="23660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3268663" y="3811588"/>
            <a:ext cx="26527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«Чашечка»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-Широко 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-Высунуть широкий язык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-Придать ему форму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«чашечки»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84542" y="251984"/>
            <a:ext cx="2703282" cy="2681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724128" y="25061"/>
            <a:ext cx="3302881" cy="2794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203575" y="620713"/>
            <a:ext cx="23764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«Дудочка»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-С напряжением вытянуть губы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(зубы сомкнуты)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84543" y="3645024"/>
            <a:ext cx="2617310" cy="2574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724618" y="3703500"/>
            <a:ext cx="3014576" cy="2605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3116263" y="4005263"/>
            <a:ext cx="24638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6.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«Заборчик»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-Улыбнуться, с напряжением обнажив сомкнутые зубы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08924" y="260648"/>
            <a:ext cx="2620002" cy="2599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724128" y="263934"/>
            <a:ext cx="3120150" cy="25957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3124200" y="520700"/>
            <a:ext cx="2743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7.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«Маляр»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-Приоткрыть рот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-Кончиком языка «покрасить» (погладить) нёбо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308924" y="3777812"/>
            <a:ext cx="2643206" cy="2621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782649" y="3838592"/>
            <a:ext cx="3061629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9" name="TextBox 10"/>
          <p:cNvSpPr txBox="1">
            <a:spLocks noChangeArrowheads="1"/>
          </p:cNvSpPr>
          <p:nvPr/>
        </p:nvSpPr>
        <p:spPr bwMode="auto">
          <a:xfrm>
            <a:off x="3097213" y="3933825"/>
            <a:ext cx="26574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8.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«Грибочек»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-Улыбнуться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-Покоцать языком, (будто едешь на лошадке)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-Присосать к небу широкий язык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51519" y="135812"/>
            <a:ext cx="2852395" cy="2829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768212" y="185557"/>
            <a:ext cx="3243774" cy="2663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3103563" y="185738"/>
            <a:ext cx="26654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9.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«Киска»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улыбке, рот открыт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-Кончик языка упирается в нижние зубы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-Выгнуть язык горкой, упираясь кончиком языка в нижние зубы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1519" y="3983114"/>
            <a:ext cx="2526035" cy="2424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855328" y="3789040"/>
            <a:ext cx="2953344" cy="24527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2862263" y="3968750"/>
            <a:ext cx="32559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10.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«Поймаем мышку»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-Губы в улыбке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-Произнести «а-а» и прикусить широкий кончик языка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( поймали мышку за хвостик)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667</Words>
  <Application>Microsoft Office PowerPoint</Application>
  <PresentationFormat>Экран (4:3)</PresentationFormat>
  <Paragraphs>123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Vip</cp:lastModifiedBy>
  <cp:revision>38</cp:revision>
  <dcterms:created xsi:type="dcterms:W3CDTF">2013-10-11T11:52:06Z</dcterms:created>
  <dcterms:modified xsi:type="dcterms:W3CDTF">2023-03-27T03:07:25Z</dcterms:modified>
</cp:coreProperties>
</file>