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1" r:id="rId3"/>
    <p:sldId id="278" r:id="rId4"/>
    <p:sldId id="280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6" r:id="rId18"/>
    <p:sldId id="282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A5AAB-6820-4545-9FD3-4A6119D699D5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6C71CFD5-0321-4746-AFD7-8668978D0775}">
      <dgm:prSet phldrT="[Текст]"/>
      <dgm:spPr/>
      <dgm:t>
        <a:bodyPr/>
        <a:lstStyle/>
        <a:p>
          <a:r>
            <a:rPr lang="ru-RU" dirty="0" err="1" smtClean="0"/>
            <a:t>Деликвентное</a:t>
          </a:r>
          <a:endParaRPr lang="ru-RU" dirty="0"/>
        </a:p>
      </dgm:t>
    </dgm:pt>
    <dgm:pt modelId="{02BF22BB-FD51-4746-B0BB-F482DB54A4A7}" type="parTrans" cxnId="{A2E1D2EF-D87A-46FD-B575-F5147DE08B1B}">
      <dgm:prSet/>
      <dgm:spPr/>
      <dgm:t>
        <a:bodyPr/>
        <a:lstStyle/>
        <a:p>
          <a:endParaRPr lang="ru-RU"/>
        </a:p>
      </dgm:t>
    </dgm:pt>
    <dgm:pt modelId="{F5A13D0C-4BB3-4157-AEA7-EE9ACC373867}" type="sibTrans" cxnId="{A2E1D2EF-D87A-46FD-B575-F5147DE08B1B}">
      <dgm:prSet/>
      <dgm:spPr/>
      <dgm:t>
        <a:bodyPr/>
        <a:lstStyle/>
        <a:p>
          <a:endParaRPr lang="ru-RU"/>
        </a:p>
      </dgm:t>
    </dgm:pt>
    <dgm:pt modelId="{267C3533-BA29-4431-BBBD-7F7A06BC0820}">
      <dgm:prSet phldrT="[Текст]"/>
      <dgm:spPr/>
      <dgm:t>
        <a:bodyPr/>
        <a:lstStyle/>
        <a:p>
          <a:r>
            <a:rPr lang="ru-RU" dirty="0" err="1" smtClean="0"/>
            <a:t>Аддиктивное</a:t>
          </a:r>
          <a:endParaRPr lang="ru-RU" dirty="0"/>
        </a:p>
      </dgm:t>
    </dgm:pt>
    <dgm:pt modelId="{5EC6A3E2-B4F7-49D0-A596-2FCEA828E601}" type="parTrans" cxnId="{55BD7347-127B-40FB-87B6-2E766A961D50}">
      <dgm:prSet/>
      <dgm:spPr/>
      <dgm:t>
        <a:bodyPr/>
        <a:lstStyle/>
        <a:p>
          <a:endParaRPr lang="ru-RU"/>
        </a:p>
      </dgm:t>
    </dgm:pt>
    <dgm:pt modelId="{1C857FA3-154F-4A69-9503-A9F538E25468}" type="sibTrans" cxnId="{55BD7347-127B-40FB-87B6-2E766A961D50}">
      <dgm:prSet/>
      <dgm:spPr/>
      <dgm:t>
        <a:bodyPr/>
        <a:lstStyle/>
        <a:p>
          <a:endParaRPr lang="ru-RU"/>
        </a:p>
      </dgm:t>
    </dgm:pt>
    <dgm:pt modelId="{1CAD9651-E279-4037-8B5E-36A2675598A6}">
      <dgm:prSet/>
      <dgm:spPr/>
      <dgm:t>
        <a:bodyPr/>
        <a:lstStyle/>
        <a:p>
          <a:r>
            <a:rPr lang="ru-RU" dirty="0" smtClean="0"/>
            <a:t>Суицидальное</a:t>
          </a:r>
          <a:endParaRPr lang="ru-RU" dirty="0"/>
        </a:p>
      </dgm:t>
    </dgm:pt>
    <dgm:pt modelId="{80F6A50A-CDC0-415E-B047-5F8A6B10AB69}" type="parTrans" cxnId="{714BCBD4-8FE2-4204-AABB-6E6E2BC68976}">
      <dgm:prSet/>
      <dgm:spPr/>
      <dgm:t>
        <a:bodyPr/>
        <a:lstStyle/>
        <a:p>
          <a:endParaRPr lang="ru-RU"/>
        </a:p>
      </dgm:t>
    </dgm:pt>
    <dgm:pt modelId="{44527274-79D7-42EE-BB3D-8C36984FABA1}" type="sibTrans" cxnId="{714BCBD4-8FE2-4204-AABB-6E6E2BC68976}">
      <dgm:prSet/>
      <dgm:spPr/>
      <dgm:t>
        <a:bodyPr/>
        <a:lstStyle/>
        <a:p>
          <a:endParaRPr lang="ru-RU"/>
        </a:p>
      </dgm:t>
    </dgm:pt>
    <dgm:pt modelId="{B7FBB6DA-1C48-4DA2-A1B1-908D17E6DA59}" type="pres">
      <dgm:prSet presAssocID="{7F5A5AAB-6820-4545-9FD3-4A6119D699D5}" presName="CompostProcess" presStyleCnt="0">
        <dgm:presLayoutVars>
          <dgm:dir/>
          <dgm:resizeHandles val="exact"/>
        </dgm:presLayoutVars>
      </dgm:prSet>
      <dgm:spPr/>
    </dgm:pt>
    <dgm:pt modelId="{51B07915-C8A3-49FE-944A-D5E87E8B8C4D}" type="pres">
      <dgm:prSet presAssocID="{7F5A5AAB-6820-4545-9FD3-4A6119D699D5}" presName="arrow" presStyleLbl="bgShp" presStyleIdx="0" presStyleCnt="1"/>
      <dgm:spPr/>
    </dgm:pt>
    <dgm:pt modelId="{21BAFBE3-E57F-4F50-9C6B-E36A66015A85}" type="pres">
      <dgm:prSet presAssocID="{7F5A5AAB-6820-4545-9FD3-4A6119D699D5}" presName="linearProcess" presStyleCnt="0"/>
      <dgm:spPr/>
    </dgm:pt>
    <dgm:pt modelId="{B9B9A383-94F6-49FC-9190-FB24D025E7BE}" type="pres">
      <dgm:prSet presAssocID="{6C71CFD5-0321-4746-AFD7-8668978D077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2177D-540E-493E-BB2E-C25A2FB4883D}" type="pres">
      <dgm:prSet presAssocID="{F5A13D0C-4BB3-4157-AEA7-EE9ACC373867}" presName="sibTrans" presStyleCnt="0"/>
      <dgm:spPr/>
    </dgm:pt>
    <dgm:pt modelId="{7BD2F5A4-4FEC-47F1-B3F4-7BC60440FBAC}" type="pres">
      <dgm:prSet presAssocID="{1CAD9651-E279-4037-8B5E-36A2675598A6}" presName="textNode" presStyleLbl="node1" presStyleIdx="1" presStyleCnt="3" custLinFactX="94788" custLinFactNeighborX="100000" custLinFactNeighborY="-1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97AB9D-1AAE-40C2-A768-DA08F20E3FC9}" type="pres">
      <dgm:prSet presAssocID="{44527274-79D7-42EE-BB3D-8C36984FABA1}" presName="sibTrans" presStyleCnt="0"/>
      <dgm:spPr/>
    </dgm:pt>
    <dgm:pt modelId="{81A03B72-750B-40E1-ACAF-292F0B28100F}" type="pres">
      <dgm:prSet presAssocID="{267C3533-BA29-4431-BBBD-7F7A06BC0820}" presName="textNode" presStyleLbl="node1" presStyleIdx="2" presStyleCnt="3" custLinFactX="-100000" custLinFactNeighborX="-132528" custLinFactNeighborY="-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BD7347-127B-40FB-87B6-2E766A961D50}" srcId="{7F5A5AAB-6820-4545-9FD3-4A6119D699D5}" destId="{267C3533-BA29-4431-BBBD-7F7A06BC0820}" srcOrd="2" destOrd="0" parTransId="{5EC6A3E2-B4F7-49D0-A596-2FCEA828E601}" sibTransId="{1C857FA3-154F-4A69-9503-A9F538E25468}"/>
    <dgm:cxn modelId="{B4778F68-63DA-461B-B739-C37DB8CCBBE3}" type="presOf" srcId="{267C3533-BA29-4431-BBBD-7F7A06BC0820}" destId="{81A03B72-750B-40E1-ACAF-292F0B28100F}" srcOrd="0" destOrd="0" presId="urn:microsoft.com/office/officeart/2005/8/layout/hProcess9"/>
    <dgm:cxn modelId="{B44F01F9-8B5F-406E-80D7-F307B0FC47A4}" type="presOf" srcId="{7F5A5AAB-6820-4545-9FD3-4A6119D699D5}" destId="{B7FBB6DA-1C48-4DA2-A1B1-908D17E6DA59}" srcOrd="0" destOrd="0" presId="urn:microsoft.com/office/officeart/2005/8/layout/hProcess9"/>
    <dgm:cxn modelId="{A2E1D2EF-D87A-46FD-B575-F5147DE08B1B}" srcId="{7F5A5AAB-6820-4545-9FD3-4A6119D699D5}" destId="{6C71CFD5-0321-4746-AFD7-8668978D0775}" srcOrd="0" destOrd="0" parTransId="{02BF22BB-FD51-4746-B0BB-F482DB54A4A7}" sibTransId="{F5A13D0C-4BB3-4157-AEA7-EE9ACC373867}"/>
    <dgm:cxn modelId="{FC921CE8-80A8-47E4-A741-5CD418591F79}" type="presOf" srcId="{1CAD9651-E279-4037-8B5E-36A2675598A6}" destId="{7BD2F5A4-4FEC-47F1-B3F4-7BC60440FBAC}" srcOrd="0" destOrd="0" presId="urn:microsoft.com/office/officeart/2005/8/layout/hProcess9"/>
    <dgm:cxn modelId="{186A4383-2892-4705-A300-E6174892BF01}" type="presOf" srcId="{6C71CFD5-0321-4746-AFD7-8668978D0775}" destId="{B9B9A383-94F6-49FC-9190-FB24D025E7BE}" srcOrd="0" destOrd="0" presId="urn:microsoft.com/office/officeart/2005/8/layout/hProcess9"/>
    <dgm:cxn modelId="{714BCBD4-8FE2-4204-AABB-6E6E2BC68976}" srcId="{7F5A5AAB-6820-4545-9FD3-4A6119D699D5}" destId="{1CAD9651-E279-4037-8B5E-36A2675598A6}" srcOrd="1" destOrd="0" parTransId="{80F6A50A-CDC0-415E-B047-5F8A6B10AB69}" sibTransId="{44527274-79D7-42EE-BB3D-8C36984FABA1}"/>
    <dgm:cxn modelId="{85509030-6B38-409C-BCE8-5EEBE62619C8}" type="presParOf" srcId="{B7FBB6DA-1C48-4DA2-A1B1-908D17E6DA59}" destId="{51B07915-C8A3-49FE-944A-D5E87E8B8C4D}" srcOrd="0" destOrd="0" presId="urn:microsoft.com/office/officeart/2005/8/layout/hProcess9"/>
    <dgm:cxn modelId="{23143B9F-6445-4E11-8CEC-93F93BE64527}" type="presParOf" srcId="{B7FBB6DA-1C48-4DA2-A1B1-908D17E6DA59}" destId="{21BAFBE3-E57F-4F50-9C6B-E36A66015A85}" srcOrd="1" destOrd="0" presId="urn:microsoft.com/office/officeart/2005/8/layout/hProcess9"/>
    <dgm:cxn modelId="{C2943FAA-9E49-486B-9EA8-8DB6C640E917}" type="presParOf" srcId="{21BAFBE3-E57F-4F50-9C6B-E36A66015A85}" destId="{B9B9A383-94F6-49FC-9190-FB24D025E7BE}" srcOrd="0" destOrd="0" presId="urn:microsoft.com/office/officeart/2005/8/layout/hProcess9"/>
    <dgm:cxn modelId="{297DD0DB-10D8-4D9D-BC46-1F05C55F668C}" type="presParOf" srcId="{21BAFBE3-E57F-4F50-9C6B-E36A66015A85}" destId="{A272177D-540E-493E-BB2E-C25A2FB4883D}" srcOrd="1" destOrd="0" presId="urn:microsoft.com/office/officeart/2005/8/layout/hProcess9"/>
    <dgm:cxn modelId="{691F4FD0-12ED-406E-9BF8-ABC3E40EC482}" type="presParOf" srcId="{21BAFBE3-E57F-4F50-9C6B-E36A66015A85}" destId="{7BD2F5A4-4FEC-47F1-B3F4-7BC60440FBAC}" srcOrd="2" destOrd="0" presId="urn:microsoft.com/office/officeart/2005/8/layout/hProcess9"/>
    <dgm:cxn modelId="{392FB8A9-5CD0-4E64-A37C-5565D4C4023E}" type="presParOf" srcId="{21BAFBE3-E57F-4F50-9C6B-E36A66015A85}" destId="{F597AB9D-1AAE-40C2-A768-DA08F20E3FC9}" srcOrd="3" destOrd="0" presId="urn:microsoft.com/office/officeart/2005/8/layout/hProcess9"/>
    <dgm:cxn modelId="{27B169D7-0E9D-4DED-B293-984B42C89006}" type="presParOf" srcId="{21BAFBE3-E57F-4F50-9C6B-E36A66015A85}" destId="{81A03B72-750B-40E1-ACAF-292F0B28100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07915-C8A3-49FE-944A-D5E87E8B8C4D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B9A383-94F6-49FC-9190-FB24D025E7BE}">
      <dsp:nvSpPr>
        <dsp:cNvPr id="0" name=""/>
        <dsp:cNvSpPr/>
      </dsp:nvSpPr>
      <dsp:spPr>
        <a:xfrm>
          <a:off x="7958" y="1305401"/>
          <a:ext cx="330409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Деликвентное</a:t>
          </a:r>
          <a:endParaRPr lang="ru-RU" sz="3600" kern="1200" dirty="0"/>
        </a:p>
      </dsp:txBody>
      <dsp:txXfrm>
        <a:off x="92924" y="1390367"/>
        <a:ext cx="3134163" cy="1570603"/>
      </dsp:txXfrm>
    </dsp:sp>
    <dsp:sp modelId="{7BD2F5A4-4FEC-47F1-B3F4-7BC60440FBAC}">
      <dsp:nvSpPr>
        <dsp:cNvPr id="0" name=""/>
        <dsp:cNvSpPr/>
      </dsp:nvSpPr>
      <dsp:spPr>
        <a:xfrm>
          <a:off x="7031335" y="1278127"/>
          <a:ext cx="330409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Суицидальное</a:t>
          </a:r>
          <a:endParaRPr lang="ru-RU" sz="3600" kern="1200" dirty="0"/>
        </a:p>
      </dsp:txBody>
      <dsp:txXfrm>
        <a:off x="7116301" y="1363093"/>
        <a:ext cx="3134163" cy="1570603"/>
      </dsp:txXfrm>
    </dsp:sp>
    <dsp:sp modelId="{81A03B72-750B-40E1-ACAF-292F0B28100F}">
      <dsp:nvSpPr>
        <dsp:cNvPr id="0" name=""/>
        <dsp:cNvSpPr/>
      </dsp:nvSpPr>
      <dsp:spPr>
        <a:xfrm>
          <a:off x="3510218" y="1291755"/>
          <a:ext cx="3304095" cy="17405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Аддиктивное</a:t>
          </a:r>
          <a:endParaRPr lang="ru-RU" sz="3600" kern="1200" dirty="0"/>
        </a:p>
      </dsp:txBody>
      <dsp:txXfrm>
        <a:off x="3595184" y="1376721"/>
        <a:ext cx="3134163" cy="157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B6E5D-D21C-475A-810F-7BEC27B13838}" type="datetimeFigureOut">
              <a:rPr lang="ru-RU"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DC7CC-D95A-4155-9F8F-A76E78764FB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29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pexels-photo-356147.jpeg">
            <a:extLst>
              <a:ext uri="{FF2B5EF4-FFF2-40B4-BE49-F238E27FC236}">
                <a16:creationId xmlns:a16="http://schemas.microsoft.com/office/drawing/2014/main" xmlns="" id="{4EE7CA30-2A26-4944-9E71-AEC29206F6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149" y="-47625"/>
            <a:ext cx="5667037" cy="72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6EFE25C-5D50-48CE-A245-79AACDB25C84}"/>
              </a:ext>
            </a:extLst>
          </p:cNvPr>
          <p:cNvSpPr txBox="1"/>
          <p:nvPr/>
        </p:nvSpPr>
        <p:spPr>
          <a:xfrm>
            <a:off x="6781800" y="994734"/>
            <a:ext cx="4156139" cy="341632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000000"/>
                </a:solidFill>
                <a:latin typeface="Cambria"/>
                <a:ea typeface="GungSuh"/>
                <a:cs typeface="Browallia New"/>
              </a:rPr>
              <a:t>Девиантное</a:t>
            </a:r>
            <a:r>
              <a:rPr lang="ru-RU" sz="3600" b="1" dirty="0" smtClean="0">
                <a:solidFill>
                  <a:srgbClr val="000000"/>
                </a:solidFill>
                <a:latin typeface="Cambria"/>
                <a:ea typeface="GungSuh"/>
                <a:cs typeface="Browallia New"/>
              </a:rPr>
              <a:t> поведение как следствие акцентуации характера подростков</a:t>
            </a:r>
            <a:endParaRPr lang="ru-RU" sz="3600" b="1" dirty="0">
              <a:solidFill>
                <a:srgbClr val="000000"/>
              </a:solidFill>
              <a:latin typeface="Cambria"/>
              <a:ea typeface="GungSuh"/>
              <a:cs typeface="Browallia Ne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78472" y="5497941"/>
            <a:ext cx="4884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Подготовил:</a:t>
            </a:r>
          </a:p>
          <a:p>
            <a:r>
              <a:rPr lang="ru-RU" b="1" dirty="0" smtClean="0"/>
              <a:t>педагог-психолог 1 категории </a:t>
            </a:r>
          </a:p>
          <a:p>
            <a:r>
              <a:rPr lang="ru-RU" b="1" dirty="0" err="1" smtClean="0"/>
              <a:t>Пескишева</a:t>
            </a:r>
            <a:r>
              <a:rPr lang="ru-RU" b="1" dirty="0" smtClean="0"/>
              <a:t> Любовь Юрьевна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1ddaf58439f0b16f7f42185cad21386793446.jpg">
            <a:extLst>
              <a:ext uri="{FF2B5EF4-FFF2-40B4-BE49-F238E27FC236}">
                <a16:creationId xmlns:a16="http://schemas.microsoft.com/office/drawing/2014/main" xmlns="" id="{031F0A7D-234F-4ACB-8758-0BD5449FD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5" y="-114300"/>
            <a:ext cx="8945563" cy="7025525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54C6CC09-ADEB-4265-9D31-8BDDB0B0FBCC}"/>
              </a:ext>
            </a:extLst>
          </p:cNvPr>
          <p:cNvSpPr/>
          <p:nvPr/>
        </p:nvSpPr>
        <p:spPr>
          <a:xfrm>
            <a:off x="1800225" y="-185737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4060F6-E567-4C8A-B62C-BA2DDBA778AC}"/>
              </a:ext>
            </a:extLst>
          </p:cNvPr>
          <p:cNvSpPr txBox="1"/>
          <p:nvPr/>
        </p:nvSpPr>
        <p:spPr>
          <a:xfrm>
            <a:off x="428625" y="1906270"/>
            <a:ext cx="6772002" cy="535531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Повышенная утомляемость, раздражительность и склонность к ипохондричности.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Утомляемость проявляется особенно сильно при умственных нагрузках, что сказывается на учебе.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Раздражение по малейшему поводу тут же изливается на окружающих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Тщательно прислушиваются к своим телесным ощущениям (мальчики чаще всего — к работе сердца).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Любят проходить обследования и лечиться.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 их мыслях о будущем центральное место тоже занимают заботы о собственном здоровье.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</a:t>
            </a:r>
            <a:r>
              <a:rPr lang="ru-RU" dirty="0" smtClean="0">
                <a:latin typeface="Lucida Sans Unicode"/>
                <a:cs typeface="Lucida Sans Unicode"/>
              </a:rPr>
              <a:t>Аффективное, </a:t>
            </a:r>
            <a:r>
              <a:rPr lang="ru-RU" dirty="0" err="1" smtClean="0">
                <a:latin typeface="Lucida Sans Unicode"/>
                <a:cs typeface="Lucida Sans Unicode"/>
              </a:rPr>
              <a:t>аутическое</a:t>
            </a:r>
            <a:r>
              <a:rPr lang="ru-RU" dirty="0" smtClean="0">
                <a:latin typeface="Lucida Sans Unicode"/>
                <a:cs typeface="Lucida Sans Unicode"/>
              </a:rPr>
              <a:t> поведение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 </a:t>
            </a:r>
            <a:r>
              <a:rPr lang="ru-RU" dirty="0" smtClean="0">
                <a:latin typeface="Lucida Sans Unicode"/>
                <a:cs typeface="Lucida Sans Unicode"/>
              </a:rPr>
              <a:t>Ни </a:t>
            </a:r>
            <a:r>
              <a:rPr lang="ru-RU" dirty="0" err="1">
                <a:latin typeface="Lucida Sans Unicode"/>
                <a:cs typeface="Lucida Sans Unicode"/>
              </a:rPr>
              <a:t>делинквентность</a:t>
            </a:r>
            <a:r>
              <a:rPr lang="ru-RU" dirty="0">
                <a:latin typeface="Lucida Sans Unicode"/>
                <a:cs typeface="Lucida Sans Unicode"/>
              </a:rPr>
              <a:t>, ни побеги из дома, ни алкоголизация здесь не встречаются.</a:t>
            </a:r>
          </a:p>
          <a:p>
            <a:pPr marL="285750" indent="-285750">
              <a:buFont typeface="Arial"/>
              <a:buChar char="•"/>
            </a:pPr>
            <a:endParaRPr lang="ru-RU" dirty="0">
              <a:latin typeface="Lucida Sans Unicode"/>
              <a:cs typeface="Lucida Sans Unicode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1E4EBD-EAF7-446B-9E60-AA0F09651D4A}"/>
              </a:ext>
            </a:extLst>
          </p:cNvPr>
          <p:cNvSpPr txBox="1"/>
          <p:nvPr/>
        </p:nvSpPr>
        <p:spPr>
          <a:xfrm>
            <a:off x="38100" y="704850"/>
            <a:ext cx="6688224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atin typeface="Corbel"/>
              </a:rPr>
              <a:t>Астенический</a:t>
            </a:r>
            <a:endParaRPr lang="ru-RU" sz="4400" b="1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4081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3957B8-65AE-437C-9912-F445E1DE3A97}"/>
              </a:ext>
            </a:extLst>
          </p:cNvPr>
          <p:cNvSpPr txBox="1"/>
          <p:nvPr/>
        </p:nvSpPr>
        <p:spPr>
          <a:xfrm>
            <a:off x="2676525" y="28575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Сенситивный</a:t>
            </a:r>
          </a:p>
        </p:txBody>
      </p:sp>
      <p:pic>
        <p:nvPicPr>
          <p:cNvPr id="2" name="Рисунок 2" descr="0ee50f9e987090758fd9d7246797--kosmetika-ruchnoj-raboty-duhi-amelie-avtorskie-duhi-ameli.jpg">
            <a:extLst>
              <a:ext uri="{FF2B5EF4-FFF2-40B4-BE49-F238E27FC236}">
                <a16:creationId xmlns:a16="http://schemas.microsoft.com/office/drawing/2014/main" xmlns="" id="{B0323CDC-297D-4968-8996-C4FB28037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9575" y="0"/>
            <a:ext cx="12795250" cy="7281889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557BD9D6-B3B1-4725-AF39-8467D5E1F853}"/>
              </a:ext>
            </a:extLst>
          </p:cNvPr>
          <p:cNvSpPr/>
          <p:nvPr/>
        </p:nvSpPr>
        <p:spPr>
          <a:xfrm>
            <a:off x="3429000" y="-1924050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AD0CA4-EE67-44EB-8493-1C784ED74977}"/>
              </a:ext>
            </a:extLst>
          </p:cNvPr>
          <p:cNvSpPr txBox="1"/>
          <p:nvPr/>
        </p:nvSpPr>
        <p:spPr>
          <a:xfrm>
            <a:off x="4162425" y="1752600"/>
            <a:ext cx="7302344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 детства пугливы, застенчивы и послушны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Учатся обычно старательно. Боятся вызовов к доске, контрольных и экзаменов.</a:t>
            </a:r>
            <a:endParaRPr lang="ru-RU">
              <a:latin typeface="Lucida Sans Unicode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Высокая чувствительность и чувство неполноценности.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Принимают духовные ценности старшего поколения.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 себе видят много недостатков, их жизнь полна укоров и самобичевания.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 семье упреки и наказания вызывают угрызения совести, слезы и даже отчаяние.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Сверстники их часто пугают грубостью, цинизмом, жестокостью.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Предпочитают близкого друга большой компании.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Им свойственны романтические влюбленности.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Нехарактерны ни алкоголизация, ни </a:t>
            </a:r>
            <a:r>
              <a:rPr lang="ru-RU" dirty="0" err="1">
                <a:latin typeface="Lucida Sans Unicode"/>
                <a:cs typeface="Lucida Sans Unicode"/>
              </a:rPr>
              <a:t>делинквентность</a:t>
            </a:r>
            <a:r>
              <a:rPr lang="ru-RU" dirty="0">
                <a:latin typeface="Lucida Sans Unicode"/>
                <a:cs typeface="Lucida Sans Unicode"/>
              </a:rPr>
              <a:t>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Бывают попытки самоубийства.</a:t>
            </a:r>
          </a:p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66BC853-735B-4CB9-A5D0-4F28BFACD0A3}"/>
              </a:ext>
            </a:extLst>
          </p:cNvPr>
          <p:cNvSpPr txBox="1"/>
          <p:nvPr/>
        </p:nvSpPr>
        <p:spPr>
          <a:xfrm>
            <a:off x="3585845" y="428625"/>
            <a:ext cx="4817889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Сенситивный</a:t>
            </a:r>
          </a:p>
        </p:txBody>
      </p:sp>
    </p:spTree>
    <p:extLst>
      <p:ext uri="{BB962C8B-B14F-4D97-AF65-F5344CB8AC3E}">
        <p14:creationId xmlns:p14="http://schemas.microsoft.com/office/powerpoint/2010/main" val="26071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13_image.jpg">
            <a:extLst>
              <a:ext uri="{FF2B5EF4-FFF2-40B4-BE49-F238E27FC236}">
                <a16:creationId xmlns:a16="http://schemas.microsoft.com/office/drawing/2014/main" xmlns="" id="{714E0AC9-196F-41E5-B35D-B0C592D0F3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4"/>
          <a:stretch/>
        </p:blipFill>
        <p:spPr>
          <a:xfrm>
            <a:off x="3209925" y="-200025"/>
            <a:ext cx="10540311" cy="79933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9FF656B-F4C5-44EB-BBE0-FF649464D883}"/>
              </a:ext>
            </a:extLst>
          </p:cNvPr>
          <p:cNvSpPr txBox="1"/>
          <p:nvPr/>
        </p:nvSpPr>
        <p:spPr>
          <a:xfrm>
            <a:off x="2228850" y="333375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Шизоидный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EB1F4DFF-3925-4F76-8EB1-DDADBCF7B509}"/>
              </a:ext>
            </a:extLst>
          </p:cNvPr>
          <p:cNvSpPr/>
          <p:nvPr/>
        </p:nvSpPr>
        <p:spPr>
          <a:xfrm>
            <a:off x="1866900" y="-2295707"/>
            <a:ext cx="7210425" cy="10785657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A50B83-A9EC-425D-9A30-2A56F38BC339}"/>
              </a:ext>
            </a:extLst>
          </p:cNvPr>
          <p:cNvSpPr txBox="1"/>
          <p:nvPr/>
        </p:nvSpPr>
        <p:spPr>
          <a:xfrm>
            <a:off x="276225" y="1428750"/>
            <a:ext cx="8636236" cy="45243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 детства ребенок  холоден, играет в одиночестве.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подростковом возрасте замкнутость, отгороженность от окружающих.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Сниженная потребность в общении.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Внутренний мир полон фантазий, тщательно скрывается от посторонних.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«Я никогда не знаю, любят меня или ненавидят, если об этом мне прямо не скажут»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Сдержанность в проявлении чувств делает их поступки неожиданными и непонятными для окружающих.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Острая проблема — использование дурманящих веществ, усиливающих фантазии, делающих их более красочными и чувственными.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Делинквентность нечасто, но встречается, причем правонарушения совершаются в одиночку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F9DEA22-6E32-4CAE-A07A-215899E77C44}"/>
              </a:ext>
            </a:extLst>
          </p:cNvPr>
          <p:cNvSpPr txBox="1"/>
          <p:nvPr/>
        </p:nvSpPr>
        <p:spPr>
          <a:xfrm>
            <a:off x="-485775" y="466725"/>
            <a:ext cx="5195283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Шизоидный</a:t>
            </a:r>
          </a:p>
        </p:txBody>
      </p:sp>
    </p:spTree>
    <p:extLst>
      <p:ext uri="{BB962C8B-B14F-4D97-AF65-F5344CB8AC3E}">
        <p14:creationId xmlns:p14="http://schemas.microsoft.com/office/powerpoint/2010/main" val="4262796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2237396_dolores_ambridzh.jpg">
            <a:extLst>
              <a:ext uri="{FF2B5EF4-FFF2-40B4-BE49-F238E27FC236}">
                <a16:creationId xmlns:a16="http://schemas.microsoft.com/office/drawing/2014/main" xmlns="" id="{C0D27147-4021-4F2D-A5DA-98E187302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0650" y="-352425"/>
            <a:ext cx="6125046" cy="8213571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AEF58B49-8757-4837-8A30-9EC431925EBB}"/>
              </a:ext>
            </a:extLst>
          </p:cNvPr>
          <p:cNvSpPr/>
          <p:nvPr/>
        </p:nvSpPr>
        <p:spPr>
          <a:xfrm>
            <a:off x="3286125" y="-199072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3D9708-8204-451D-8BB3-1D100E567215}"/>
              </a:ext>
            </a:extLst>
          </p:cNvPr>
          <p:cNvSpPr txBox="1"/>
          <p:nvPr/>
        </p:nvSpPr>
        <p:spPr>
          <a:xfrm>
            <a:off x="4010025" y="1671955"/>
            <a:ext cx="7628675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Агрессивность, раздражительность, конфликтность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Накипающее раздражение приводит к поиску объекта, на котором можно сорвать зло.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Часто бурные эмоциональные реакции вызываются конфликтами с окружающими, неизбежными при неуступчивости и эгоизме таких подростков.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группе пытаются установить свои порядки, их власть держится на страхе слабых.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Влюбленности всегда окрашены мрачными тонами ревности.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Иногда наблюдается склонность разводить костры и устраивать взрывы, бывают побеги из дома.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Несмотря на положительные качества — аккуратность, бережливость, дисциплинированность при жестких условиях воспитания — </a:t>
            </a:r>
            <a:r>
              <a:rPr lang="ru-RU" dirty="0" smtClean="0">
                <a:latin typeface="Lucida Sans Unicode"/>
                <a:cs typeface="Lucida Sans Unicode"/>
              </a:rPr>
              <a:t>эпилептоидный </a:t>
            </a:r>
            <a:r>
              <a:rPr lang="ru-RU" dirty="0">
                <a:latin typeface="Lucida Sans Unicode"/>
                <a:cs typeface="Lucida Sans Unicode"/>
              </a:rPr>
              <a:t>тип характера является одним из самых неблагоприятных для социальной адаптации.</a:t>
            </a:r>
          </a:p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2E8B1B6-FBA2-453F-8704-0E603C82F50C}"/>
              </a:ext>
            </a:extLst>
          </p:cNvPr>
          <p:cNvSpPr txBox="1"/>
          <p:nvPr/>
        </p:nvSpPr>
        <p:spPr>
          <a:xfrm>
            <a:off x="3181350" y="582295"/>
            <a:ext cx="5973836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Эпилептоидный</a:t>
            </a:r>
          </a:p>
        </p:txBody>
      </p:sp>
    </p:spTree>
    <p:extLst>
      <p:ext uri="{BB962C8B-B14F-4D97-AF65-F5344CB8AC3E}">
        <p14:creationId xmlns:p14="http://schemas.microsoft.com/office/powerpoint/2010/main" val="2614634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20170302183904c59280e2ea.jpg">
            <a:extLst>
              <a:ext uri="{FF2B5EF4-FFF2-40B4-BE49-F238E27FC236}">
                <a16:creationId xmlns:a16="http://schemas.microsoft.com/office/drawing/2014/main" xmlns="" id="{6FFC6A51-CAAA-48E7-AB74-85831EC95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5" y="-257175"/>
            <a:ext cx="12967342" cy="7190284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C21C58FE-3F9D-4ABC-B566-553579877EB8}"/>
              </a:ext>
            </a:extLst>
          </p:cNvPr>
          <p:cNvSpPr/>
          <p:nvPr/>
        </p:nvSpPr>
        <p:spPr>
          <a:xfrm>
            <a:off x="2628900" y="-191452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FD78AB-084B-49BC-B7D3-577D6B2E1621}"/>
              </a:ext>
            </a:extLst>
          </p:cNvPr>
          <p:cNvSpPr txBox="1"/>
          <p:nvPr/>
        </p:nvSpPr>
        <p:spPr>
          <a:xfrm>
            <a:off x="428625" y="1857375"/>
            <a:ext cx="7776026" cy="424656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Демонстративность,  потребность во внимании окружающих, их восхищении и сочувствии.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Лживость и кажущаяся эмоциональность.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Театральность, яркость проявления эмоций при отсутствии глубоких чувств.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Тяжелая ситуация — утрата всеобщего внимания, ущемленное самолюбие.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Суицидальные демонстрации.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Выпивки, воровство, прогулы, включение в асоциальную компанию. </a:t>
            </a:r>
          </a:p>
          <a:p>
            <a:pPr marL="285750" indent="-285750">
              <a:buFont typeface="Arial"/>
              <a:buChar char="•"/>
            </a:pPr>
            <a:r>
              <a:rPr lang="ru-RU" dirty="0" err="1">
                <a:latin typeface="Lucida Sans Unicode"/>
                <a:cs typeface="Lucida Sans Unicode"/>
              </a:rPr>
              <a:t>Делинквентность</a:t>
            </a:r>
            <a:r>
              <a:rPr lang="ru-RU" dirty="0">
                <a:latin typeface="Lucida Sans Unicode"/>
                <a:cs typeface="Lucida Sans Unicode"/>
              </a:rPr>
              <a:t> обычно носит несерьезный характер - нежелание учиться, в худшем случае — мошенничество.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Претензии на лидерство в группе.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Самооценка далека от объективности.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7CC44BB-904F-43D3-8C46-3D8B7B28EA24}"/>
              </a:ext>
            </a:extLst>
          </p:cNvPr>
          <p:cNvSpPr txBox="1"/>
          <p:nvPr/>
        </p:nvSpPr>
        <p:spPr>
          <a:xfrm>
            <a:off x="-238125" y="457200"/>
            <a:ext cx="5275759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Истероидный</a:t>
            </a:r>
            <a:endParaRPr lang="ru-RU" sz="4400" b="1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92681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hqdefault.jpg">
            <a:extLst>
              <a:ext uri="{FF2B5EF4-FFF2-40B4-BE49-F238E27FC236}">
                <a16:creationId xmlns:a16="http://schemas.microsoft.com/office/drawing/2014/main" xmlns="" id="{D15AB21E-6AEF-417B-A157-FA4370D68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9950" y="-66675"/>
            <a:ext cx="9296233" cy="7045455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F83C1B8E-4337-4697-ADFF-81764355C245}"/>
              </a:ext>
            </a:extLst>
          </p:cNvPr>
          <p:cNvSpPr/>
          <p:nvPr/>
        </p:nvSpPr>
        <p:spPr>
          <a:xfrm>
            <a:off x="3362325" y="-1779917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B4B356-02DE-4CB0-9F40-3B2DD0307868}"/>
              </a:ext>
            </a:extLst>
          </p:cNvPr>
          <p:cNvSpPr txBox="1"/>
          <p:nvPr/>
        </p:nvSpPr>
        <p:spPr>
          <a:xfrm>
            <a:off x="4305300" y="1504950"/>
            <a:ext cx="7354165" cy="480131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 детства непослушны, но трусливы, боятся наказаний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Учиться не хотят с первых классов, занимаются только при постоянном строгом контроле.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Неустойчивость поведения, слабоволие.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Тянутся к развлечениям, удовольствиям, безделью.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При безнадзорности забрасывают учебу.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Включаются в уличные компании, часто — в асоциальные группы.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Делинквентность, связанная с желанием развлечься. Характерны кражи, угон автомашин, хулиганство.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 компаниях рано начинают пить — с 12—14 лет.</a:t>
            </a:r>
            <a:endParaRPr lang="ru-RU" dirty="0">
              <a:latin typeface="Calibri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Свойственно использование других дурманящих средств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К родителям обычно относятся с равнодушием, рассматривают их как источник средств для развлечений.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Неспособны на преданную дружбу и романтическую влюбленность.</a:t>
            </a:r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3067C4-83DB-443F-BFAD-E89C1B23D285}"/>
              </a:ext>
            </a:extLst>
          </p:cNvPr>
          <p:cNvSpPr txBox="1"/>
          <p:nvPr/>
        </p:nvSpPr>
        <p:spPr>
          <a:xfrm>
            <a:off x="4171950" y="361950"/>
            <a:ext cx="4317877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Неустойчивый </a:t>
            </a:r>
            <a:endParaRPr lang="ru-RU" sz="440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43067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CD39CB4-DA07-48D6-92EA-3254F63AE4D2}"/>
              </a:ext>
            </a:extLst>
          </p:cNvPr>
          <p:cNvSpPr txBox="1"/>
          <p:nvPr/>
        </p:nvSpPr>
        <p:spPr>
          <a:xfrm>
            <a:off x="3543300" y="110490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Конформный тип</a:t>
            </a:r>
          </a:p>
        </p:txBody>
      </p:sp>
      <p:pic>
        <p:nvPicPr>
          <p:cNvPr id="2" name="Рисунок 2" descr="1190192.jpg">
            <a:extLst>
              <a:ext uri="{FF2B5EF4-FFF2-40B4-BE49-F238E27FC236}">
                <a16:creationId xmlns:a16="http://schemas.microsoft.com/office/drawing/2014/main" xmlns="" id="{CB70DA21-71C9-4F99-A340-43C729EE6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575" y="0"/>
            <a:ext cx="9546298" cy="7146717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615A994A-5387-49E9-A9BC-22D934DD49FA}"/>
              </a:ext>
            </a:extLst>
          </p:cNvPr>
          <p:cNvSpPr/>
          <p:nvPr/>
        </p:nvSpPr>
        <p:spPr>
          <a:xfrm>
            <a:off x="2990850" y="-1657350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BE61488-F090-47B1-95D2-F0378894091C}"/>
              </a:ext>
            </a:extLst>
          </p:cNvPr>
          <p:cNvSpPr txBox="1"/>
          <p:nvPr/>
        </p:nvSpPr>
        <p:spPr>
          <a:xfrm>
            <a:off x="485775" y="1478711"/>
            <a:ext cx="7921625" cy="480131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Постоянная конформность к своему непосредственному окружению. </a:t>
            </a:r>
            <a:endParaRPr lang="ru-RU">
              <a:latin typeface="Lucida Sans Unicode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Некритичность; консерватизм, нелюбовь к новому; отсутствие инициативы.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Как правило, низкий интеллект.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Слабая воля.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Чрезмерная податливость и привязанность.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благополучном окружении ничем не выделяются, им несвойственны нарушения поведения.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Попав в другую среду, затем усваивают все ее обычаи, привычки, манеру поведения.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Со взрослыми конфликты возникают только в тех случаях, когда они пытаются оторвать подростка от привычной ему среды сверстников.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Попав в асоциальные группы, конформные подростки легко спиваются, втягиваются в групповые правонарушения.</a:t>
            </a:r>
          </a:p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CDDD8D1-4F49-479C-B94B-D21217B7A467}"/>
              </a:ext>
            </a:extLst>
          </p:cNvPr>
          <p:cNvSpPr txBox="1"/>
          <p:nvPr/>
        </p:nvSpPr>
        <p:spPr>
          <a:xfrm>
            <a:off x="190500" y="342900"/>
            <a:ext cx="4447807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Конформный</a:t>
            </a:r>
          </a:p>
        </p:txBody>
      </p:sp>
    </p:spTree>
    <p:extLst>
      <p:ext uri="{BB962C8B-B14F-4D97-AF65-F5344CB8AC3E}">
        <p14:creationId xmlns:p14="http://schemas.microsoft.com/office/powerpoint/2010/main" val="3510104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razvod_glazami_rebenka-2-posle_dolgo_i_tyazhelo.jpg">
            <a:extLst>
              <a:ext uri="{FF2B5EF4-FFF2-40B4-BE49-F238E27FC236}">
                <a16:creationId xmlns:a16="http://schemas.microsoft.com/office/drawing/2014/main" xmlns="" id="{041E1FF8-E54D-464F-9A27-C79D8B8D5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46453" y="0"/>
            <a:ext cx="17242339" cy="81407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4358EA9-3562-496F-AE3D-877D577F7F06}"/>
              </a:ext>
            </a:extLst>
          </p:cNvPr>
          <p:cNvSpPr txBox="1"/>
          <p:nvPr/>
        </p:nvSpPr>
        <p:spPr>
          <a:xfrm>
            <a:off x="6353175" y="152400"/>
            <a:ext cx="5713963" cy="65556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400" b="1" dirty="0">
                <a:solidFill>
                  <a:srgbClr val="FFFFFF"/>
                </a:solidFill>
                <a:latin typeface="Lucida Sans Unicode"/>
                <a:cs typeface="Lucida Sans Unicode"/>
              </a:rPr>
              <a:t>Для каждого отдельного подростка с акцентуированными чертами необходимо применять такую стратегию воспитания, которая предотвратит переход крайней, но все же нормальной черты в патологическую.</a:t>
            </a:r>
          </a:p>
          <a:p>
            <a:pPr algn="ctr"/>
            <a:endParaRPr lang="ru-RU" sz="2400" b="1" dirty="0">
              <a:solidFill>
                <a:srgbClr val="FFFFFF"/>
              </a:solidFill>
              <a:latin typeface="Lucida Sans Unicode"/>
              <a:cs typeface="Lucida Sans Unicode"/>
            </a:endParaRPr>
          </a:p>
          <a:p>
            <a:pPr algn="ctr"/>
            <a:r>
              <a:rPr lang="ru-RU" sz="2400" b="1" dirty="0">
                <a:solidFill>
                  <a:srgbClr val="FFFFFF"/>
                </a:solidFill>
                <a:latin typeface="Lucida Sans Unicode"/>
                <a:cs typeface="Lucida Sans Unicode"/>
              </a:rPr>
              <a:t> Правильная реакция родителей на своего ребенка с большой долей вероятности может поспособствовать сглаживанию острых черт его характера, что позволит подростку в будущем нормально адаптироваться в социуме.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052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Lucida Sans Unicode"/>
                <a:ea typeface="+mn-ea"/>
                <a:cs typeface="Lucida Sans Unicode"/>
              </a:rPr>
              <a:t>Источник: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38200" y="3565333"/>
          <a:ext cx="10515600" cy="871922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863181">
                <a:tc>
                  <a:txBody>
                    <a:bodyPr/>
                    <a:lstStyle/>
                    <a:p>
                      <a:pPr fontAlgn="t"/>
                      <a:r>
                        <a:rPr lang="ru-RU" sz="1700" b="1" dirty="0" err="1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Личко</a:t>
                      </a:r>
                      <a:r>
                        <a:rPr lang="ru-RU" sz="1700" b="1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А. Е.</a:t>
                      </a:r>
                      <a:br>
                        <a:rPr lang="ru-RU" sz="1700" b="1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</a:br>
                      <a:r>
                        <a:rPr lang="ru-RU" sz="1700" b="1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ПСИХОПАТИИ И АКЦЕНТУАЦИИ ХАРАКТЕРА У ПОДРОСТКОВ</a:t>
                      </a:r>
                    </a:p>
                  </a:txBody>
                  <a:tcPr marL="132661" marR="88441" marT="176881" marB="17688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406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6216.jpg">
            <a:extLst>
              <a:ext uri="{FF2B5EF4-FFF2-40B4-BE49-F238E27FC236}">
                <a16:creationId xmlns:a16="http://schemas.microsoft.com/office/drawing/2014/main" xmlns="" id="{2B655CF8-32DC-42A1-8A76-AEDCE4522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2450" y="-485775"/>
            <a:ext cx="13721518" cy="77452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0DF2C14-0D04-47C2-BDD4-67483B129615}"/>
              </a:ext>
            </a:extLst>
          </p:cNvPr>
          <p:cNvSpPr txBox="1"/>
          <p:nvPr/>
        </p:nvSpPr>
        <p:spPr>
          <a:xfrm>
            <a:off x="3969230" y="3686175"/>
            <a:ext cx="4663474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FFFFFF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1866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tree-nature-forest-horizon-light-cloud-109942-pxhere.com.jpg">
            <a:extLst>
              <a:ext uri="{FF2B5EF4-FFF2-40B4-BE49-F238E27FC236}">
                <a16:creationId xmlns:a16="http://schemas.microsoft.com/office/drawing/2014/main" xmlns="" id="{13ADEAAE-2833-4631-A11A-30771AFC66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387" y="-476250"/>
            <a:ext cx="12451600" cy="815181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indent="0" algn="just">
              <a:buNone/>
            </a:pPr>
            <a:r>
              <a:rPr lang="ru-RU" dirty="0" smtClean="0"/>
              <a:t>        Это поведение, отклоняющееся от норм морали, принятых в определенном обществе на данном уровне социального и культурного развития, и влекущее за собой санкции: изоляцию, наказание, лечение, осуждение и другие формы порицания нарушителя. </a:t>
            </a:r>
          </a:p>
          <a:p>
            <a:pPr indent="0" algn="just">
              <a:buNone/>
            </a:pPr>
            <a:r>
              <a:rPr lang="ru-RU" dirty="0" smtClean="0"/>
              <a:t>         Проявляется оно в виде несбалансированности психических процессов, </a:t>
            </a:r>
            <a:r>
              <a:rPr lang="ru-RU" dirty="0" err="1" smtClean="0"/>
              <a:t>неадаптивности</a:t>
            </a:r>
            <a:r>
              <a:rPr lang="ru-RU" dirty="0" smtClean="0"/>
              <a:t>, нарушении процесса </a:t>
            </a:r>
            <a:r>
              <a:rPr lang="ru-RU" dirty="0" err="1" smtClean="0"/>
              <a:t>самоактуализации</a:t>
            </a:r>
            <a:r>
              <a:rPr lang="ru-RU" dirty="0" smtClean="0"/>
              <a:t> или в виде уклонения от нравственного и эстетического контроля над собственным поведением.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44478BE-CD3F-4794-8A31-1F9541652135}"/>
              </a:ext>
            </a:extLst>
          </p:cNvPr>
          <p:cNvSpPr txBox="1"/>
          <p:nvPr/>
        </p:nvSpPr>
        <p:spPr>
          <a:xfrm>
            <a:off x="838200" y="650161"/>
            <a:ext cx="10515600" cy="110799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FF"/>
                </a:solidFill>
                <a:latin typeface="Corbel"/>
              </a:rPr>
              <a:t>Девиантное поведение</a:t>
            </a:r>
            <a:endParaRPr lang="ru-RU" sz="6600" b="1" dirty="0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44217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rgbClr val="000000"/>
                </a:solidFill>
                <a:latin typeface="Cambria"/>
                <a:ea typeface="GungSuh"/>
                <a:cs typeface="Browallia New"/>
              </a:rPr>
              <a:t>Девиантное</a:t>
            </a:r>
            <a:r>
              <a:rPr lang="ru-RU" sz="4000" b="1" dirty="0">
                <a:solidFill>
                  <a:srgbClr val="000000"/>
                </a:solidFill>
                <a:latin typeface="Cambria"/>
                <a:ea typeface="GungSuh"/>
                <a:cs typeface="Browallia New"/>
              </a:rPr>
              <a:t> поведение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72499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1697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4" descr="tree-nature-forest-horizon-light-cloud-109942-pxhere.com.jpg">
            <a:extLst>
              <a:ext uri="{FF2B5EF4-FFF2-40B4-BE49-F238E27FC236}">
                <a16:creationId xmlns:a16="http://schemas.microsoft.com/office/drawing/2014/main" xmlns="" id="{A4C5DAFB-5EC5-4840-8199-ACF21A71CF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013" y="-790575"/>
            <a:ext cx="12683001" cy="84981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4478BE-CD3F-4794-8A31-1F9541652135}"/>
              </a:ext>
            </a:extLst>
          </p:cNvPr>
          <p:cNvSpPr txBox="1"/>
          <p:nvPr/>
        </p:nvSpPr>
        <p:spPr>
          <a:xfrm>
            <a:off x="1204016" y="958929"/>
            <a:ext cx="9691714" cy="110799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600" b="1" dirty="0">
                <a:solidFill>
                  <a:srgbClr val="FFFFFF"/>
                </a:solidFill>
                <a:latin typeface="Corbel"/>
              </a:rPr>
              <a:t>Факторы формирования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247F406-C729-45BD-B9C6-F5A5E2107B5D}"/>
              </a:ext>
            </a:extLst>
          </p:cNvPr>
          <p:cNvSpPr/>
          <p:nvPr/>
        </p:nvSpPr>
        <p:spPr>
          <a:xfrm>
            <a:off x="852398" y="2066925"/>
            <a:ext cx="10394950" cy="40148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C779CD-3C56-4511-BCDA-8C24C6AA6150}"/>
              </a:ext>
            </a:extLst>
          </p:cNvPr>
          <p:cNvSpPr txBox="1"/>
          <p:nvPr/>
        </p:nvSpPr>
        <p:spPr>
          <a:xfrm>
            <a:off x="1438275" y="2562225"/>
            <a:ext cx="11623074" cy="313932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000" dirty="0"/>
              <a:t>Неправильное  воспитание </a:t>
            </a:r>
            <a:endParaRPr lang="ru-RU" sz="3000" dirty="0" smtClean="0"/>
          </a:p>
          <a:p>
            <a:r>
              <a:rPr lang="ru-RU" sz="3000" dirty="0" smtClean="0"/>
              <a:t>(</a:t>
            </a:r>
            <a:r>
              <a:rPr lang="ru-RU" sz="3000" dirty="0"/>
              <a:t>нарушение детско-родительских отношений)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000" dirty="0"/>
              <a:t>Подростковый возраст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000" dirty="0" smtClean="0"/>
              <a:t>Влияние </a:t>
            </a:r>
            <a:r>
              <a:rPr lang="ru-RU" sz="3000" dirty="0"/>
              <a:t>СМИ, пропаганда сексуальной распущенности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000" dirty="0" smtClean="0"/>
              <a:t>Психоневрологические отклонения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000" dirty="0"/>
              <a:t>Акцентуации </a:t>
            </a:r>
            <a:r>
              <a:rPr lang="ru-RU" sz="3000" dirty="0" smtClean="0"/>
              <a:t>характера.</a:t>
            </a:r>
            <a:endParaRPr lang="ru-RU" sz="30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634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tree-nature-forest-horizon-light-cloud-109942-pxhere.com.jpg">
            <a:extLst>
              <a:ext uri="{FF2B5EF4-FFF2-40B4-BE49-F238E27FC236}">
                <a16:creationId xmlns:a16="http://schemas.microsoft.com/office/drawing/2014/main" xmlns="" id="{13ADEAAE-2833-4631-A11A-30771AFC66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387" y="-476250"/>
            <a:ext cx="12451600" cy="815181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E650414-AB4C-458A-800C-5CFA48504531}"/>
              </a:ext>
            </a:extLst>
          </p:cNvPr>
          <p:cNvSpPr/>
          <p:nvPr/>
        </p:nvSpPr>
        <p:spPr>
          <a:xfrm>
            <a:off x="762000" y="2219325"/>
            <a:ext cx="10183030" cy="309659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31657F-A7A7-42BC-AFD4-CC80660CE3D3}"/>
              </a:ext>
            </a:extLst>
          </p:cNvPr>
          <p:cNvSpPr txBox="1"/>
          <p:nvPr/>
        </p:nvSpPr>
        <p:spPr>
          <a:xfrm>
            <a:off x="1131888" y="2854325"/>
            <a:ext cx="9433192" cy="19389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000" dirty="0"/>
              <a:t>Находящаяся в пределах клинической нормы особенность характера (личности), при которой отдельные его черты чрезмерно усилены, приводящая к определенной </a:t>
            </a:r>
            <a:r>
              <a:rPr lang="ru-RU" sz="3000" dirty="0" smtClean="0"/>
              <a:t>дисгармонии.</a:t>
            </a:r>
            <a:endParaRPr lang="ru-RU" sz="3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1547C7-31FE-43AD-B558-D3A0A704BDA3}"/>
              </a:ext>
            </a:extLst>
          </p:cNvPr>
          <p:cNvSpPr txBox="1"/>
          <p:nvPr/>
        </p:nvSpPr>
        <p:spPr>
          <a:xfrm>
            <a:off x="1378423" y="1112269"/>
            <a:ext cx="9186657" cy="110799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600" b="1" dirty="0">
                <a:solidFill>
                  <a:srgbClr val="FFFFFF"/>
                </a:solidFill>
                <a:latin typeface="Corbel"/>
                <a:cs typeface="Browallia New"/>
              </a:rPr>
              <a:t>Акцентуация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833901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child-2844209_1920.jpg">
            <a:extLst>
              <a:ext uri="{FF2B5EF4-FFF2-40B4-BE49-F238E27FC236}">
                <a16:creationId xmlns:a16="http://schemas.microsoft.com/office/drawing/2014/main" xmlns="" id="{2729866D-2D94-461E-AD84-E876FEABD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14975" y="-476250"/>
            <a:ext cx="11311174" cy="751619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A14573F-9A96-415D-912D-5D6C3828C96D}"/>
              </a:ext>
            </a:extLst>
          </p:cNvPr>
          <p:cNvSpPr/>
          <p:nvPr/>
        </p:nvSpPr>
        <p:spPr>
          <a:xfrm>
            <a:off x="5048250" y="-200025"/>
            <a:ext cx="4340225" cy="758590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E9340E5-BD43-47CE-84BB-4B111EAC3439}"/>
              </a:ext>
            </a:extLst>
          </p:cNvPr>
          <p:cNvSpPr txBox="1"/>
          <p:nvPr/>
        </p:nvSpPr>
        <p:spPr>
          <a:xfrm>
            <a:off x="6019800" y="1086749"/>
            <a:ext cx="5178060" cy="498598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000" dirty="0">
              <a:latin typeface="Lucida Sans Unicode"/>
              <a:cs typeface="Lucida Sans Unicode"/>
            </a:endParaRPr>
          </a:p>
          <a:p>
            <a:pPr algn="ctr"/>
            <a:r>
              <a:rPr lang="ru-RU" sz="2000" dirty="0">
                <a:latin typeface="Lucida Sans Unicode"/>
                <a:cs typeface="Lucida Sans Unicode"/>
              </a:rPr>
              <a:t> К тому моменту, как пубертатный период подходит к своему завершению, акцентуации в основном сглаживаются или компенсируются. </a:t>
            </a:r>
          </a:p>
          <a:p>
            <a:pPr algn="ctr"/>
            <a:r>
              <a:rPr lang="ru-RU" sz="2000" dirty="0">
                <a:latin typeface="Lucida Sans Unicode"/>
                <a:cs typeface="Lucida Sans Unicode"/>
              </a:rPr>
              <a:t>Но следует помнить, что подростки, у которых наблюдаются явные акцентуации, составляют особую группу риска, так как под воздействием негативных фактором или травмирующих ситуаций эти черты могут перерасти в психопатии и отразиться на их поведении (девиации, суицидальное поведение и т.д.).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545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375878.jpg">
            <a:extLst>
              <a:ext uri="{FF2B5EF4-FFF2-40B4-BE49-F238E27FC236}">
                <a16:creationId xmlns:a16="http://schemas.microsoft.com/office/drawing/2014/main" xmlns="" id="{08C52A72-593E-4941-8BF4-44DF8B001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83742" y="-57509"/>
            <a:ext cx="12584868" cy="69215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4E4D2FF8-D14B-41B0-BA77-5050112AB8B4}"/>
              </a:ext>
            </a:extLst>
          </p:cNvPr>
          <p:cNvSpPr/>
          <p:nvPr/>
        </p:nvSpPr>
        <p:spPr>
          <a:xfrm>
            <a:off x="3429000" y="-180022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29BFC48-2B67-4149-8394-C7CDEF481B1B}"/>
              </a:ext>
            </a:extLst>
          </p:cNvPr>
          <p:cNvSpPr txBox="1"/>
          <p:nvPr/>
        </p:nvSpPr>
        <p:spPr>
          <a:xfrm>
            <a:off x="3943350" y="1562100"/>
            <a:ext cx="7824788" cy="424731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 детства общительны, болтливы, склонны к озорству.</a:t>
            </a:r>
            <a:endParaRPr lang="ru-RU" dirty="0">
              <a:latin typeface="Calibri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При поступлении в школу оказываются недисциплинированными, неусидчивыми, легко отвлекаются от занятий. </a:t>
            </a:r>
            <a:endParaRPr lang="ru-RU" dirty="0">
              <a:latin typeface="Calibri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Главной чертой становится приподнятое настроение. 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компаниях оказываются лидерами, «заводилами». 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Часто не доводят новое дело до конца, постоянно меняют увлечения.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Неразборчивы в выборе знакомств и могут попасть в асоциальную группу.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Плохо переносят одиночество и жесткий контроль со стороны взрослых.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В условиях строгого режима (в интернате, лагере и т. п.), дают вспышки раздражения и гнева, могут оттуда сбежать.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Свойственны делинквентность и алкоголизация. </a:t>
            </a:r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1FB2287-93F2-402E-827E-4770F062F53D}"/>
              </a:ext>
            </a:extLst>
          </p:cNvPr>
          <p:cNvSpPr txBox="1"/>
          <p:nvPr/>
        </p:nvSpPr>
        <p:spPr>
          <a:xfrm>
            <a:off x="3533775" y="438150"/>
            <a:ext cx="4869900" cy="132343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err="1">
                <a:latin typeface="Corbel"/>
              </a:rPr>
              <a:t>Гипертимный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341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1429664794879971.jpg">
            <a:extLst>
              <a:ext uri="{FF2B5EF4-FFF2-40B4-BE49-F238E27FC236}">
                <a16:creationId xmlns:a16="http://schemas.microsoft.com/office/drawing/2014/main" xmlns="" id="{E85AD335-A0D4-427C-ACE7-27D9E5B30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5" y="0"/>
            <a:ext cx="5333699" cy="7014128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0A457309-FCE2-4CF5-9A6B-25EEFA0D0189}"/>
              </a:ext>
            </a:extLst>
          </p:cNvPr>
          <p:cNvSpPr/>
          <p:nvPr/>
        </p:nvSpPr>
        <p:spPr>
          <a:xfrm>
            <a:off x="2085975" y="-160972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AF7DE96-E654-4102-8274-5E669594F066}"/>
              </a:ext>
            </a:extLst>
          </p:cNvPr>
          <p:cNvSpPr txBox="1"/>
          <p:nvPr/>
        </p:nvSpPr>
        <p:spPr>
          <a:xfrm>
            <a:off x="178098" y="1790520"/>
            <a:ext cx="7315489" cy="39703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Облегченный вариант циклического психоза, или биполярного расстройства.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Частая смена настроения ( полярное ) - от депрессивного к спокойному и приподнятому ( чередование фаз ).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детстве ничем не отличаются от сверстников.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 начале полового созревания наступает длительное снижение настроения.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Появляются апатия, раздражительность, упадок сил.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Обычно состояние меняется через 1—2 недели. 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Повышается чувствительность к укорам, упрекам, обвинениям, а серьезные неудачи и нарекания могут усилить субдепрессивное состояние </a:t>
            </a:r>
            <a:endParaRPr lang="ru-RU">
              <a:latin typeface="Lucida Sans Unicode"/>
              <a:cs typeface="Lucida Sans Unicode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Возможны попытки самоубийства.</a:t>
            </a:r>
          </a:p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21A6DF7-7FCE-41EA-A3B9-8F804E45140E}"/>
              </a:ext>
            </a:extLst>
          </p:cNvPr>
          <p:cNvSpPr txBox="1"/>
          <p:nvPr/>
        </p:nvSpPr>
        <p:spPr>
          <a:xfrm>
            <a:off x="-180975" y="581025"/>
            <a:ext cx="4399104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Циклоидный </a:t>
            </a:r>
          </a:p>
        </p:txBody>
      </p:sp>
    </p:spTree>
    <p:extLst>
      <p:ext uri="{BB962C8B-B14F-4D97-AF65-F5344CB8AC3E}">
        <p14:creationId xmlns:p14="http://schemas.microsoft.com/office/powerpoint/2010/main" val="77142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1417776315309.jpg">
            <a:extLst>
              <a:ext uri="{FF2B5EF4-FFF2-40B4-BE49-F238E27FC236}">
                <a16:creationId xmlns:a16="http://schemas.microsoft.com/office/drawing/2014/main" xmlns="" id="{34B62D72-E7A3-436E-A774-A7055082C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4375" y="-82548"/>
            <a:ext cx="5243290" cy="7552481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8987710D-B45C-4306-A247-9AC0DF8360CD}"/>
              </a:ext>
            </a:extLst>
          </p:cNvPr>
          <p:cNvSpPr/>
          <p:nvPr/>
        </p:nvSpPr>
        <p:spPr>
          <a:xfrm>
            <a:off x="3590925" y="-1800225"/>
            <a:ext cx="6301302" cy="10785475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0F48F4B-57C9-4286-B69B-4498B6B2A674}"/>
              </a:ext>
            </a:extLst>
          </p:cNvPr>
          <p:cNvSpPr txBox="1"/>
          <p:nvPr/>
        </p:nvSpPr>
        <p:spPr>
          <a:xfrm>
            <a:off x="4371975" y="1604645"/>
            <a:ext cx="7342188" cy="507831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Главная черта — крайняя изменчивость настроения. 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Настроение меняется слишком часто и слишком резко, нередко по самым ничтожным поводам.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От сиюминутного настроения зависят самочувствие, сон и аппетит, работоспособность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Лабильным подросткам свойственны глубокие чувства и привязанности.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Они отзывчивы и ценят доброе к себе отношение, участие и заботу.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Они становятся преданными друзьями для тех, кто способен им сопереживать.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 Глубоко переживаются упреки, нотации, осуждение.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Самыми тяжелыми ситуациями оказываются утрата близких, отвержение со стороны значимых людей. 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Lucida Sans Unicode"/>
                <a:cs typeface="Lucida Sans Unicode"/>
              </a:rPr>
              <a:t>Возможны острые аффективные реакции, неврозы и депрессии</a:t>
            </a:r>
            <a:r>
              <a:rPr lang="ru-RU" dirty="0" smtClean="0">
                <a:latin typeface="Lucida Sans Unicode"/>
                <a:cs typeface="Lucida Sans Unicode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>
                <a:latin typeface="Lucida Sans Unicode"/>
                <a:cs typeface="Lucida Sans Unicode"/>
              </a:rPr>
              <a:t>Риски </a:t>
            </a:r>
            <a:r>
              <a:rPr lang="ru-RU" dirty="0" err="1" smtClean="0">
                <a:latin typeface="Lucida Sans Unicode"/>
                <a:cs typeface="Lucida Sans Unicode"/>
              </a:rPr>
              <a:t>аддиктивного</a:t>
            </a:r>
            <a:r>
              <a:rPr lang="ru-RU" dirty="0" smtClean="0">
                <a:latin typeface="Lucida Sans Unicode"/>
                <a:cs typeface="Lucida Sans Unicode"/>
              </a:rPr>
              <a:t> и суицидального поведения.</a:t>
            </a:r>
            <a:endParaRPr lang="ru-RU" dirty="0">
              <a:latin typeface="Lucida Sans Unicode"/>
              <a:cs typeface="Lucida Sans Unicode"/>
            </a:endParaRPr>
          </a:p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5FD819B-6BA7-4BC6-8F8D-48FA353A8CBA}"/>
              </a:ext>
            </a:extLst>
          </p:cNvPr>
          <p:cNvSpPr txBox="1"/>
          <p:nvPr/>
        </p:nvSpPr>
        <p:spPr>
          <a:xfrm>
            <a:off x="3619500" y="619125"/>
            <a:ext cx="4918603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>
                <a:latin typeface="Corbel"/>
              </a:rPr>
              <a:t>Лабильный </a:t>
            </a:r>
          </a:p>
        </p:txBody>
      </p:sp>
    </p:spTree>
    <p:extLst>
      <p:ext uri="{BB962C8B-B14F-4D97-AF65-F5344CB8AC3E}">
        <p14:creationId xmlns:p14="http://schemas.microsoft.com/office/powerpoint/2010/main" val="2085819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316</Words>
  <Application>Microsoft Office PowerPoint</Application>
  <PresentationFormat>Произвольный</PresentationFormat>
  <Paragraphs>136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Девиантное поведение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2012-07-30T23:42:41Z</dcterms:created>
  <dcterms:modified xsi:type="dcterms:W3CDTF">2023-04-06T03:56:41Z</dcterms:modified>
</cp:coreProperties>
</file>