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87" r:id="rId3"/>
    <p:sldId id="293" r:id="rId4"/>
    <p:sldId id="294" r:id="rId5"/>
    <p:sldId id="295" r:id="rId6"/>
    <p:sldId id="275" r:id="rId7"/>
    <p:sldId id="273" r:id="rId8"/>
    <p:sldId id="270" r:id="rId9"/>
    <p:sldId id="272" r:id="rId10"/>
    <p:sldId id="274" r:id="rId11"/>
    <p:sldId id="288" r:id="rId12"/>
    <p:sldId id="289" r:id="rId13"/>
    <p:sldId id="290" r:id="rId14"/>
    <p:sldId id="297" r:id="rId15"/>
    <p:sldId id="267" r:id="rId16"/>
    <p:sldId id="283" r:id="rId17"/>
  </p:sldIdLst>
  <p:sldSz cx="9144000" cy="6858000" type="screen4x3"/>
  <p:notesSz cx="6797675" cy="992505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omic Sans MS" panose="030F0702030302020204" pitchFamily="66" charset="0"/>
      <p:regular r:id="rId22"/>
      <p:bold r:id="rId23"/>
      <p:italic r:id="rId24"/>
      <p:boldItalic r:id="rId25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109" d="100"/>
          <a:sy n="109" d="100"/>
        </p:scale>
        <p:origin x="168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0070C0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fld id="{C187E2CF-6301-4530-B9FF-88A3C9124487}" type="datetimeFigureOut">
              <a:rPr lang="ru-RU"/>
              <a:pPr>
                <a:defRPr/>
              </a:pPr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fld id="{CD18C05F-4B11-4017-98BB-CA9137D357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omic Sans MS" pitchFamily="66" charset="0"/>
              </a:defRPr>
            </a:lvl1pPr>
            <a:lvl2pPr>
              <a:defRPr>
                <a:solidFill>
                  <a:srgbClr val="0070C0"/>
                </a:solidFill>
                <a:latin typeface="Comic Sans MS" pitchFamily="66" charset="0"/>
              </a:defRPr>
            </a:lvl2pPr>
            <a:lvl3pPr>
              <a:defRPr>
                <a:solidFill>
                  <a:srgbClr val="0070C0"/>
                </a:solidFill>
                <a:latin typeface="Comic Sans MS" pitchFamily="66" charset="0"/>
              </a:defRPr>
            </a:lvl3pPr>
            <a:lvl4pPr>
              <a:defRPr>
                <a:solidFill>
                  <a:srgbClr val="0070C0"/>
                </a:solidFill>
                <a:latin typeface="Comic Sans MS" pitchFamily="66" charset="0"/>
              </a:defRPr>
            </a:lvl4pPr>
            <a:lvl5pPr>
              <a:defRPr>
                <a:solidFill>
                  <a:srgbClr val="0070C0"/>
                </a:solidFill>
                <a:latin typeface="Comic Sans MS" pitchFamily="66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fld id="{F108DE19-91EC-4197-99DA-428B3A9DE709}" type="datetimeFigureOut">
              <a:rPr lang="ru-RU"/>
              <a:pPr>
                <a:defRPr/>
              </a:pPr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fld id="{522E3699-CC00-41F2-A8DB-E71875B017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070C0"/>
                </a:solidFill>
                <a:latin typeface="Comic Sans MS" pitchFamily="66" charset="0"/>
              </a:defRPr>
            </a:lvl1pPr>
            <a:lvl2pPr>
              <a:defRPr sz="2400">
                <a:solidFill>
                  <a:srgbClr val="0070C0"/>
                </a:solidFill>
                <a:latin typeface="Comic Sans MS" pitchFamily="66" charset="0"/>
              </a:defRPr>
            </a:lvl2pPr>
            <a:lvl3pPr>
              <a:defRPr sz="2000">
                <a:solidFill>
                  <a:srgbClr val="0070C0"/>
                </a:solidFill>
                <a:latin typeface="Comic Sans MS" pitchFamily="66" charset="0"/>
              </a:defRPr>
            </a:lvl3pPr>
            <a:lvl4pPr>
              <a:defRPr sz="1800">
                <a:solidFill>
                  <a:srgbClr val="0070C0"/>
                </a:solidFill>
                <a:latin typeface="Comic Sans MS" pitchFamily="66" charset="0"/>
              </a:defRPr>
            </a:lvl4pPr>
            <a:lvl5pPr>
              <a:defRPr sz="1800">
                <a:solidFill>
                  <a:srgbClr val="0070C0"/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070C0"/>
                </a:solidFill>
                <a:latin typeface="Comic Sans MS" pitchFamily="66" charset="0"/>
              </a:defRPr>
            </a:lvl1pPr>
            <a:lvl2pPr>
              <a:defRPr sz="2400">
                <a:solidFill>
                  <a:srgbClr val="0070C0"/>
                </a:solidFill>
                <a:latin typeface="Comic Sans MS" pitchFamily="66" charset="0"/>
              </a:defRPr>
            </a:lvl2pPr>
            <a:lvl3pPr>
              <a:defRPr sz="2000">
                <a:solidFill>
                  <a:srgbClr val="0070C0"/>
                </a:solidFill>
                <a:latin typeface="Comic Sans MS" pitchFamily="66" charset="0"/>
              </a:defRPr>
            </a:lvl3pPr>
            <a:lvl4pPr>
              <a:defRPr sz="1800">
                <a:solidFill>
                  <a:srgbClr val="0070C0"/>
                </a:solidFill>
                <a:latin typeface="Comic Sans MS" pitchFamily="66" charset="0"/>
              </a:defRPr>
            </a:lvl4pPr>
            <a:lvl5pPr>
              <a:defRPr sz="1800">
                <a:solidFill>
                  <a:srgbClr val="0070C0"/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fld id="{39B6D7DF-25F5-4C68-B093-3A4DF1619780}" type="datetimeFigureOut">
              <a:rPr lang="ru-RU"/>
              <a:pPr>
                <a:defRPr/>
              </a:pPr>
              <a:t>06.04.2023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fld id="{B8F37BAA-EEC1-4DEF-AC4D-03CD8C09E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fld id="{8F3A2CB2-53D7-4B5F-904C-12D6CAF098D8}" type="datetimeFigureOut">
              <a:rPr lang="ru-RU"/>
              <a:pPr>
                <a:defRPr/>
              </a:pPr>
              <a:t>06.04.2023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fld id="{FCF76339-AF7C-4D72-9F06-1F2F390791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fld id="{6B474B61-4A18-4E2E-A755-5752CC5A76F8}" type="datetimeFigureOut">
              <a:rPr lang="ru-RU"/>
              <a:pPr>
                <a:defRPr/>
              </a:pPr>
              <a:t>06.04.2023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fld id="{8B8C66A0-16DE-4A16-A755-5AA4AA5BD9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9" name="Группа 6"/>
          <p:cNvGrpSpPr>
            <a:grpSpLocks/>
          </p:cNvGrpSpPr>
          <p:nvPr/>
        </p:nvGrpSpPr>
        <p:grpSpPr bwMode="auto">
          <a:xfrm>
            <a:off x="142083" y="1142301"/>
            <a:ext cx="8716418" cy="5235738"/>
            <a:chOff x="290925" y="2049634"/>
            <a:chExt cx="8672683" cy="402970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90925" y="2049634"/>
              <a:ext cx="8672683" cy="215561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44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7030A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Comic Sans MS" pitchFamily="66" charset="0"/>
                </a:rPr>
                <a:t> ФОРМИРОВАНИЕ НАВЫКОВ ЧТЕНИЯ У ДЕТЕЙ МЛАДШЕГО ШКОЛЬНОГО ВОЗРАСТА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485378" y="5060747"/>
              <a:ext cx="3838269" cy="101858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Подготовила:</a:t>
              </a:r>
            </a:p>
            <a:p>
              <a:pPr algn="ctr">
                <a:defRPr/>
              </a:pPr>
              <a:r>
                <a:rPr lang="ru-RU" sz="20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учитель начальных классов </a:t>
              </a:r>
            </a:p>
            <a:p>
              <a:pPr algn="ctr">
                <a:defRPr/>
              </a:pPr>
              <a:r>
                <a:rPr lang="ru-RU" sz="2000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МБОУ Иситская СОШ</a:t>
              </a:r>
            </a:p>
            <a:p>
              <a:pPr algn="ctr">
                <a:defRPr/>
              </a:pPr>
              <a:r>
                <a:rPr lang="ru-RU" sz="2000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Филиппова Зося Алексеевна</a:t>
              </a:r>
              <a:endPara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7170" name="Picture 2" descr="C:\Users\Татьяна\Desktop\img_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3786188"/>
            <a:ext cx="2605088" cy="274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idx="1"/>
          </p:nvPr>
        </p:nvSpPr>
        <p:spPr bwMode="auto">
          <a:xfrm>
            <a:off x="395536" y="332656"/>
            <a:ext cx="8291264" cy="633670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Одна буква изменила смысл всей пословицы, найди ошибку и прочитай правильно. 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печи узнают человека. 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Терпенье и прут всё перетрут. 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Здоровому - грач не нужен. 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Торопливый человек дважды одно тело делает. </a:t>
            </a:r>
          </a:p>
          <a:p>
            <a:pPr marL="228600" lvl="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prstClr val="black"/>
                </a:solidFill>
                <a:latin typeface="Calibri" panose="020F0502020204030204"/>
              </a:rPr>
              <a:t>Прочитай предложения с интонацией вопроса и ответа, выделяя голосом подчёркнутые слова.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b="1" dirty="0">
                <a:solidFill>
                  <a:prstClr val="black"/>
                </a:solidFill>
                <a:latin typeface="Calibri" panose="020F0502020204030204"/>
              </a:rPr>
              <a:t>В доме </a:t>
            </a: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у бабушки живёт кошка Дуся?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-В доме </a:t>
            </a:r>
            <a:r>
              <a:rPr lang="ru-RU" sz="1400" b="1" dirty="0">
                <a:solidFill>
                  <a:prstClr val="black"/>
                </a:solidFill>
                <a:latin typeface="Calibri" panose="020F0502020204030204"/>
              </a:rPr>
              <a:t>у бабушки </a:t>
            </a: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живёт кошка Дуся?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В доме у бабушки </a:t>
            </a:r>
            <a:r>
              <a:rPr lang="ru-RU" sz="1400" b="1" dirty="0">
                <a:solidFill>
                  <a:prstClr val="black"/>
                </a:solidFill>
                <a:latin typeface="Calibri" panose="020F0502020204030204"/>
              </a:rPr>
              <a:t>живёт</a:t>
            </a: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 кошка Дуся?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В доме у бабушки живёт </a:t>
            </a:r>
            <a:r>
              <a:rPr lang="ru-RU" sz="1400" b="1" dirty="0">
                <a:solidFill>
                  <a:prstClr val="black"/>
                </a:solidFill>
                <a:latin typeface="Calibri" panose="020F0502020204030204"/>
              </a:rPr>
              <a:t>кошка</a:t>
            </a: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 Дуся?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В доме у бабушки живёт кошка </a:t>
            </a:r>
            <a:r>
              <a:rPr lang="ru-RU" sz="1400" b="1" dirty="0">
                <a:solidFill>
                  <a:prstClr val="black"/>
                </a:solidFill>
                <a:latin typeface="Calibri" panose="020F0502020204030204"/>
              </a:rPr>
              <a:t>Дуся</a:t>
            </a:r>
            <a:r>
              <a:rPr lang="ru-RU" sz="1400" dirty="0" smtClean="0">
                <a:solidFill>
                  <a:prstClr val="black"/>
                </a:solidFill>
                <a:latin typeface="Calibri" panose="020F0502020204030204"/>
              </a:rPr>
              <a:t>?</a:t>
            </a:r>
          </a:p>
          <a:p>
            <a:pPr marL="228600" lvl="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prstClr val="black"/>
                </a:solidFill>
                <a:latin typeface="Calibri" panose="020F0502020204030204"/>
              </a:rPr>
              <a:t>Запиши слова так, чтобы они обозначали один предмет.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окуни-__________ гуси-_____________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голуби-__________ олени-____________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снегири-_________ тетради-____________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кони-___________ вратари-___________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рыси-___________ лоси-_____________</a:t>
            </a:r>
          </a:p>
          <a:p>
            <a:pPr marL="228600" lvl="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prstClr val="black"/>
                </a:solidFill>
                <a:latin typeface="Calibri" panose="020F0502020204030204"/>
              </a:rPr>
              <a:t>Подчеркни слова, которые надо писать с большой буквы.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кот пушок, корова майка, холодная зима, река дон, город </a:t>
            </a:r>
            <a:r>
              <a:rPr lang="ru-RU" sz="1400" dirty="0" err="1">
                <a:solidFill>
                  <a:prstClr val="black"/>
                </a:solidFill>
                <a:latin typeface="Calibri" panose="020F0502020204030204"/>
              </a:rPr>
              <a:t>воронеж</a:t>
            </a: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, бабушка маша, учитель </a:t>
            </a:r>
            <a:r>
              <a:rPr lang="ru-RU" sz="1400" dirty="0" err="1">
                <a:solidFill>
                  <a:prstClr val="black"/>
                </a:solidFill>
                <a:latin typeface="Calibri" panose="020F0502020204030204"/>
              </a:rPr>
              <a:t>юлия</a:t>
            </a:r>
            <a:endParaRPr lang="ru-RU" sz="1400" dirty="0">
              <a:solidFill>
                <a:prstClr val="black"/>
              </a:solidFill>
              <a:latin typeface="Calibri" panose="020F0502020204030204"/>
            </a:endParaRP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dirty="0" err="1">
                <a:solidFill>
                  <a:prstClr val="black"/>
                </a:solidFill>
                <a:latin typeface="Calibri" panose="020F0502020204030204"/>
              </a:rPr>
              <a:t>михайловна</a:t>
            </a: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, коза белка, телёнок рыжик, голубое небо</a:t>
            </a:r>
          </a:p>
          <a:p>
            <a:pPr>
              <a:buFont typeface="Wingdings" pitchFamily="2" charset="2"/>
              <a:buChar char="Ø"/>
            </a:pP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8147248" cy="6048672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Найди подходящую пару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НОСИК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</a:rPr>
              <a:t>		БОТИНОК</a:t>
            </a:r>
            <a:endParaRPr lang="ru-RU" sz="1400" dirty="0">
              <a:solidFill>
                <a:schemeClr val="tx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НОСОК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</a:rPr>
              <a:t>		КОРАБЛЬ</a:t>
            </a:r>
            <a:endParaRPr lang="ru-RU" sz="1400" dirty="0">
              <a:solidFill>
                <a:schemeClr val="tx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НОС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</a:rPr>
              <a:t>		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ЧАЙНИК</a:t>
            </a:r>
            <a:endParaRPr lang="ru-RU" sz="1400" dirty="0">
              <a:solidFill>
                <a:schemeClr val="tx1"/>
              </a:solidFill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РУКАВ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КУРТКА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Можно предлагать  слова в том виде, в котором они должны быть, но для интеллектуального развития, слова можно представлять в виде анаграмм, ребусов </a:t>
            </a:r>
            <a:endParaRPr lang="ru-RU" sz="1400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Какое слово может быть лишним в 1 столбике?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варианты ответов: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	НОСИК - есть мягкий звук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	НОС - 1 слог; 3 буквы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	РУКАВ - начинается с буквы Р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1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Какое слово может быть лишним во 2 столбике?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варианты ответов: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	БОТИНОК -3 слога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	КУРТКА - все согласные твёрдые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	КОРАБЛЬ - букв меньше звуков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5026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6327"/>
            <a:ext cx="8229600" cy="622394"/>
          </a:xfrm>
        </p:spPr>
        <p:txBody>
          <a:bodyPr/>
          <a:lstStyle/>
          <a:p>
            <a:r>
              <a:rPr lang="ru-RU" dirty="0" smtClean="0"/>
              <a:t>Упражнения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Упражнение на формирование диалога: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«Цепляющиеся реплики»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Петя: Один котенок спит, а другой?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Оля: Один котенок спит, а другой играет.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Один котенок играет, а другой? ...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Упражнения, построенные на воображаемых ситуациях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Правила этикета с людьми разного статуса: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Ты ведешь беседу со случайным спутником;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Поздравляешь бабушку (соседку, подругу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мамы, приятеля) с Днем рождения;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Приветствуешь: учителя, директора школы,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одноклассника, друга.</a:t>
            </a:r>
            <a:endParaRPr lang="ru-RU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4034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</p:spPr>
        <p:txBody>
          <a:bodyPr/>
          <a:lstStyle/>
          <a:p>
            <a:r>
              <a:rPr lang="ru-RU" sz="1800" b="1" dirty="0">
                <a:solidFill>
                  <a:schemeClr val="tx1"/>
                </a:solidFill>
              </a:rPr>
              <a:t>«Чтение наоборот»</a:t>
            </a:r>
            <a:endParaRPr lang="ru-RU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</a:rPr>
              <a:t>Ребенок читает вслух. Через какое-то время вы хлопаете в ладоши. Задача ребенка перевернуть книгу вверх ногами и продолжить чтение с того места, где он остановился. По началу можно делать </a:t>
            </a:r>
            <a:r>
              <a:rPr lang="ru-RU" sz="1600" dirty="0" err="1">
                <a:solidFill>
                  <a:schemeClr val="tx1"/>
                </a:solidFill>
              </a:rPr>
              <a:t>отметочки</a:t>
            </a:r>
            <a:r>
              <a:rPr lang="ru-RU" sz="1600" dirty="0">
                <a:solidFill>
                  <a:schemeClr val="tx1"/>
                </a:solidFill>
              </a:rPr>
              <a:t> карандашиком, чтобы сильно в тексте не теряться. И так несколько раз. Два, три полных оборота книги.</a:t>
            </a:r>
          </a:p>
          <a:p>
            <a:r>
              <a:rPr lang="ru-RU" sz="1600" dirty="0">
                <a:solidFill>
                  <a:schemeClr val="tx1"/>
                </a:solidFill>
              </a:rPr>
              <a:t>Если школьник только в 1 классе, но с чтением пока совсем туго, то можно читать не книгу с текстами, а короткие простые слова, напечатанные друг за другом на бумаге.</a:t>
            </a:r>
          </a:p>
          <a:p>
            <a:r>
              <a:rPr lang="ru-RU" sz="1600" dirty="0">
                <a:solidFill>
                  <a:schemeClr val="tx1"/>
                </a:solidFill>
              </a:rPr>
              <a:t>Что это даст? Разовьется координация глаз, умение ориентироваться в тексте. Сформируется эталон букв. И  улучшится переработка информации мозгом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</a:p>
          <a:p>
            <a:endParaRPr lang="ru-RU" sz="1600" dirty="0">
              <a:solidFill>
                <a:schemeClr val="tx1"/>
              </a:solidFill>
            </a:endParaRPr>
          </a:p>
          <a:p>
            <a:r>
              <a:rPr lang="ru-RU" sz="1600" b="1" dirty="0">
                <a:solidFill>
                  <a:schemeClr val="tx1"/>
                </a:solidFill>
              </a:rPr>
              <a:t>Упражнение 2. «Эх, раз! Еще раз!»</a:t>
            </a:r>
            <a:endParaRPr lang="ru-R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</a:rPr>
              <a:t>Для этого упражнения нам потребуется секундомер и текст, который будем читать.</a:t>
            </a:r>
          </a:p>
          <a:p>
            <a:r>
              <a:rPr lang="ru-RU" sz="1600" dirty="0">
                <a:solidFill>
                  <a:schemeClr val="tx1"/>
                </a:solidFill>
              </a:rPr>
              <a:t>Читаем в течение 1 минуты. Обращаем внимание на скорость чтения, а про выразительность пока можно забыть. Готовы? Поехали!</a:t>
            </a:r>
          </a:p>
          <a:p>
            <a:r>
              <a:rPr lang="ru-RU" sz="1600" dirty="0">
                <a:solidFill>
                  <a:schemeClr val="tx1"/>
                </a:solidFill>
              </a:rPr>
              <a:t>Минута закончилась. Сделаем отметку, где остановились.</a:t>
            </a:r>
          </a:p>
          <a:p>
            <a:r>
              <a:rPr lang="ru-RU" sz="1600" dirty="0">
                <a:solidFill>
                  <a:schemeClr val="tx1"/>
                </a:solidFill>
              </a:rPr>
              <a:t>Немного отдохнем и прочитаем этот же текст еще разок. Через минуту делаем засечку. Уже больше!</a:t>
            </a:r>
          </a:p>
          <a:p>
            <a:r>
              <a:rPr lang="ru-RU" sz="1600" dirty="0">
                <a:solidFill>
                  <a:schemeClr val="tx1"/>
                </a:solidFill>
              </a:rPr>
              <a:t>А что же будет в третий раз? А в третий раз будет еще лучше!</a:t>
            </a:r>
          </a:p>
          <a:p>
            <a:r>
              <a:rPr lang="ru-RU" sz="1600" dirty="0">
                <a:solidFill>
                  <a:schemeClr val="tx1"/>
                </a:solidFill>
              </a:rPr>
              <a:t>Что это нам дает? Увеличение скорости чтения. И мотивация ребенка. Он сам увидит, что способен на большее.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6249128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764704"/>
            <a:ext cx="2232248" cy="25798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620688"/>
            <a:ext cx="2415802" cy="24710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789039"/>
            <a:ext cx="2520280" cy="24895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3645023"/>
            <a:ext cx="2415802" cy="263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159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4664"/>
            <a:ext cx="8496944" cy="63367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ъект 1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buFont typeface="Arial" charset="0"/>
              <a:buNone/>
            </a:pPr>
            <a:r>
              <a:rPr lang="ru-RU" sz="8000" smtClean="0"/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/>
          <a:lstStyle/>
          <a:p>
            <a:r>
              <a:rPr lang="ru-RU" sz="2000" dirty="0">
                <a:solidFill>
                  <a:schemeClr val="accent6"/>
                </a:solidFill>
              </a:rPr>
              <a:t>Поэтапное внедрение системы работы с текстом на уроках в начальной школе, согласно требованиям ФГОС НОО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eaLnBrk="1" fontAlgn="ctr" hangingPunct="1"/>
            <a:r>
              <a:rPr lang="ru-RU" sz="1800" b="1" dirty="0">
                <a:solidFill>
                  <a:schemeClr val="tx1"/>
                </a:solidFill>
              </a:rPr>
              <a:t>1 класс</a:t>
            </a:r>
            <a:r>
              <a:rPr lang="ru-RU" sz="1800" b="1" dirty="0">
                <a:solidFill>
                  <a:schemeClr val="tx2"/>
                </a:solidFill>
              </a:rPr>
              <a:t>-Обучение детей чтению и пониманию прочитанного текста, его осознанного восприятия</a:t>
            </a:r>
            <a:r>
              <a:rPr lang="ru-RU" sz="1800" b="1" dirty="0" smtClean="0">
                <a:solidFill>
                  <a:schemeClr val="tx2"/>
                </a:solidFill>
              </a:rPr>
              <a:t>.</a:t>
            </a:r>
          </a:p>
          <a:p>
            <a:pPr eaLnBrk="1" fontAlgn="ctr" hangingPunct="1"/>
            <a:endParaRPr lang="ru-RU" sz="1800" dirty="0">
              <a:solidFill>
                <a:schemeClr val="tx2"/>
              </a:solidFill>
            </a:endParaRPr>
          </a:p>
          <a:p>
            <a:pPr eaLnBrk="1" fontAlgn="ctr" hangingPunct="1"/>
            <a:r>
              <a:rPr lang="ru-RU" sz="1800" b="1" dirty="0">
                <a:solidFill>
                  <a:schemeClr val="tx1"/>
                </a:solidFill>
              </a:rPr>
              <a:t>2 класс</a:t>
            </a:r>
            <a:r>
              <a:rPr lang="ru-RU" sz="1800" b="1" dirty="0">
                <a:solidFill>
                  <a:schemeClr val="tx2"/>
                </a:solidFill>
              </a:rPr>
              <a:t>-Обучение детей работать с текстом</a:t>
            </a:r>
            <a:r>
              <a:rPr lang="ru-RU" sz="1800" b="1" dirty="0" smtClean="0">
                <a:solidFill>
                  <a:schemeClr val="tx2"/>
                </a:solidFill>
              </a:rPr>
              <a:t>.</a:t>
            </a:r>
          </a:p>
          <a:p>
            <a:pPr eaLnBrk="1" fontAlgn="ctr" hangingPunct="1"/>
            <a:endParaRPr lang="ru-RU" sz="1800" dirty="0">
              <a:solidFill>
                <a:schemeClr val="tx2"/>
              </a:solidFill>
            </a:endParaRPr>
          </a:p>
          <a:p>
            <a:pPr eaLnBrk="1" fontAlgn="ctr" hangingPunct="1"/>
            <a:r>
              <a:rPr lang="ru-RU" sz="1800" b="1" dirty="0">
                <a:solidFill>
                  <a:schemeClr val="tx1"/>
                </a:solidFill>
              </a:rPr>
              <a:t>3 класс</a:t>
            </a:r>
            <a:r>
              <a:rPr lang="ru-RU" sz="1800" b="1" dirty="0">
                <a:solidFill>
                  <a:schemeClr val="tx2"/>
                </a:solidFill>
              </a:rPr>
              <a:t>-Обучение находить информацию, интерпретировать тексты и рефлексировать их содержание, давать оценку прочитанному</a:t>
            </a:r>
            <a:r>
              <a:rPr lang="ru-RU" sz="1800" b="1" dirty="0" smtClean="0">
                <a:solidFill>
                  <a:schemeClr val="tx2"/>
                </a:solidFill>
              </a:rPr>
              <a:t>.</a:t>
            </a:r>
          </a:p>
          <a:p>
            <a:pPr eaLnBrk="1" fontAlgn="ctr" hangingPunct="1"/>
            <a:endParaRPr lang="ru-RU" sz="1800" dirty="0">
              <a:solidFill>
                <a:schemeClr val="tx2"/>
              </a:solidFill>
            </a:endParaRPr>
          </a:p>
          <a:p>
            <a:pPr eaLnBrk="1" fontAlgn="ctr" hangingPunct="1"/>
            <a:r>
              <a:rPr lang="ru-RU" sz="1800" b="1" dirty="0">
                <a:solidFill>
                  <a:schemeClr val="tx1"/>
                </a:solidFill>
              </a:rPr>
              <a:t>4 </a:t>
            </a:r>
            <a:r>
              <a:rPr lang="ru-RU" sz="1800" b="1" dirty="0" smtClean="0">
                <a:solidFill>
                  <a:schemeClr val="tx1"/>
                </a:solidFill>
              </a:rPr>
              <a:t>класс</a:t>
            </a:r>
            <a:r>
              <a:rPr lang="ru-RU" sz="1800" dirty="0">
                <a:solidFill>
                  <a:schemeClr val="tx1"/>
                </a:solidFill>
              </a:rPr>
              <a:t>-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Обучение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находить информацию, интерпретировать тексты и рефлексировать их содержание, давать оценку прочитанному.</a:t>
            </a:r>
          </a:p>
        </p:txBody>
      </p:sp>
    </p:spTree>
    <p:extLst>
      <p:ext uri="{BB962C8B-B14F-4D97-AF65-F5344CB8AC3E}">
        <p14:creationId xmlns:p14="http://schemas.microsoft.com/office/powerpoint/2010/main" val="627773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811" y="260648"/>
            <a:ext cx="8229600" cy="1080120"/>
          </a:xfrm>
        </p:spPr>
        <p:txBody>
          <a:bodyPr/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ФОРМИРОВАНИЕ </a:t>
            </a:r>
            <a:r>
              <a:rPr lang="ru-RU" sz="1600" dirty="0"/>
              <a:t>НАВЫКОВ ПРАВИЛЬНОГО, БЕГЛОГО, ОСОЗНАННОГО И </a:t>
            </a:r>
            <a:r>
              <a:rPr lang="ru-RU" sz="1600" dirty="0" smtClean="0"/>
              <a:t>ВЫРАЗИТЕЛЬНОГО ЧТЕНИЯ У </a:t>
            </a:r>
            <a:r>
              <a:rPr lang="ru-RU" sz="1600" dirty="0"/>
              <a:t>ДЕТЕЙ </a:t>
            </a:r>
            <a:r>
              <a:rPr lang="ru-RU" sz="1600" dirty="0" smtClean="0"/>
              <a:t>МЛАДШЕГО ШКОЛЬНОГО </a:t>
            </a:r>
            <a:r>
              <a:rPr lang="ru-RU" sz="1600" dirty="0"/>
              <a:t>ВОЗРАСТ</a:t>
            </a:r>
            <a:r>
              <a:rPr lang="ru-RU" sz="1800" dirty="0"/>
              <a:t>А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5040560"/>
          </a:xfrm>
        </p:spPr>
        <p:txBody>
          <a:bodyPr/>
          <a:lstStyle/>
          <a:p>
            <a:r>
              <a:rPr lang="ru-RU" sz="1400" dirty="0"/>
              <a:t>А) Вначале первого года обучения я практикую так называемую </a:t>
            </a:r>
            <a:r>
              <a:rPr lang="ru-RU" sz="1400" dirty="0">
                <a:solidFill>
                  <a:srgbClr val="FF0000"/>
                </a:solidFill>
              </a:rPr>
              <a:t>дыхательную гимнастику:</a:t>
            </a:r>
          </a:p>
          <a:p>
            <a:r>
              <a:rPr lang="ru-RU" sz="1400" dirty="0"/>
              <a:t>- Ребята, давайте представим, что мы задуваем свечки на именинном пироге. Их много и нужно задуть все до одной (дети делают глубокий вдох и множество маленьких выдохов, по каждому на свечку).</a:t>
            </a:r>
          </a:p>
          <a:p>
            <a:r>
              <a:rPr lang="ru-RU" sz="1400" dirty="0"/>
              <a:t>- Представьте, что мы оказались на цветущем лугу. Сколько здесь цветов! Почувствуйте их аромат! (дети делают плавный вдох и выдох)</a:t>
            </a:r>
          </a:p>
          <a:p>
            <a:r>
              <a:rPr lang="ru-RU" sz="1400" dirty="0"/>
              <a:t>- Давайте посчитаем! (дети делают глубокий вдох и на выдохе начинают считать. Счет ведется пока не кончится воздух).</a:t>
            </a:r>
          </a:p>
          <a:p>
            <a:r>
              <a:rPr lang="ru-RU" sz="1400" dirty="0"/>
              <a:t>Б) В этот период нельзя забывать и о </a:t>
            </a:r>
            <a:r>
              <a:rPr lang="ru-RU" sz="1400" dirty="0">
                <a:solidFill>
                  <a:srgbClr val="FF0000"/>
                </a:solidFill>
              </a:rPr>
              <a:t>речевом аппарате, </a:t>
            </a:r>
            <a:r>
              <a:rPr lang="ru-RU" sz="1400" dirty="0"/>
              <a:t>который нуждается в постоянной тренировке. Обычно я применяю методику чтения БЛОКОВ:</a:t>
            </a:r>
          </a:p>
          <a:p>
            <a:r>
              <a:rPr lang="ru-RU" sz="1400" dirty="0"/>
              <a:t>- 1 БЛОК (это чтение двухбуквенных сочетаний)                             </a:t>
            </a:r>
          </a:p>
          <a:p>
            <a:r>
              <a:rPr lang="ru-RU" sz="1400" dirty="0"/>
              <a:t>      </a:t>
            </a:r>
            <a:r>
              <a:rPr lang="ru-RU" sz="1400" dirty="0" err="1"/>
              <a:t>Ам</a:t>
            </a:r>
            <a:r>
              <a:rPr lang="ru-RU" sz="1400" dirty="0"/>
              <a:t> </a:t>
            </a:r>
            <a:r>
              <a:rPr lang="ru-RU" sz="1400" dirty="0" err="1"/>
              <a:t>аа</a:t>
            </a:r>
            <a:r>
              <a:rPr lang="ru-RU" sz="1400" dirty="0"/>
              <a:t> ал </a:t>
            </a:r>
            <a:r>
              <a:rPr lang="ru-RU" sz="1400" dirty="0" err="1"/>
              <a:t>аш</a:t>
            </a:r>
            <a:r>
              <a:rPr lang="ru-RU" sz="1400" dirty="0"/>
              <a:t> </a:t>
            </a:r>
            <a:r>
              <a:rPr lang="ru-RU" sz="1400" dirty="0" err="1"/>
              <a:t>ая</a:t>
            </a:r>
            <a:r>
              <a:rPr lang="ru-RU" sz="1400" dirty="0"/>
              <a:t> </a:t>
            </a:r>
            <a:r>
              <a:rPr lang="ru-RU" sz="1400" dirty="0" err="1"/>
              <a:t>яя</a:t>
            </a:r>
            <a:r>
              <a:rPr lang="ru-RU" sz="1400" dirty="0"/>
              <a:t> як ар </a:t>
            </a:r>
            <a:r>
              <a:rPr lang="ru-RU" sz="1400" dirty="0" err="1"/>
              <a:t>аш</a:t>
            </a:r>
            <a:r>
              <a:rPr lang="ru-RU" sz="1400" dirty="0"/>
              <a:t> ах </a:t>
            </a:r>
            <a:r>
              <a:rPr lang="ru-RU" sz="1400" dirty="0" err="1"/>
              <a:t>ех</a:t>
            </a:r>
            <a:r>
              <a:rPr lang="ru-RU" sz="1400" dirty="0"/>
              <a:t> </a:t>
            </a:r>
            <a:r>
              <a:rPr lang="ru-RU" sz="1400" dirty="0" err="1"/>
              <a:t>иж</a:t>
            </a:r>
            <a:r>
              <a:rPr lang="ru-RU" sz="1400" dirty="0"/>
              <a:t>                             </a:t>
            </a:r>
          </a:p>
          <a:p>
            <a:r>
              <a:rPr lang="ru-RU" sz="1400" dirty="0"/>
              <a:t>   </a:t>
            </a:r>
            <a:r>
              <a:rPr lang="ru-RU" sz="1400" dirty="0" err="1"/>
              <a:t>Дя</a:t>
            </a:r>
            <a:r>
              <a:rPr lang="ru-RU" sz="1400" dirty="0"/>
              <a:t> яд </a:t>
            </a:r>
            <a:r>
              <a:rPr lang="ru-RU" sz="1400" dirty="0" err="1"/>
              <a:t>ех</a:t>
            </a:r>
            <a:r>
              <a:rPr lang="ru-RU" sz="1400" dirty="0"/>
              <a:t> </a:t>
            </a:r>
            <a:r>
              <a:rPr lang="ru-RU" sz="1400" dirty="0" err="1"/>
              <a:t>ис</a:t>
            </a:r>
            <a:r>
              <a:rPr lang="ru-RU" sz="1400" dirty="0"/>
              <a:t> оп </a:t>
            </a:r>
            <a:r>
              <a:rPr lang="ru-RU" sz="1400" dirty="0" err="1"/>
              <a:t>ул</a:t>
            </a:r>
            <a:r>
              <a:rPr lang="ru-RU" sz="1400" dirty="0"/>
              <a:t> им ум </a:t>
            </a:r>
            <a:r>
              <a:rPr lang="ru-RU" sz="1400" dirty="0" err="1"/>
              <a:t>ес</a:t>
            </a:r>
            <a:r>
              <a:rPr lang="ru-RU" sz="1400" dirty="0"/>
              <a:t> </a:t>
            </a:r>
            <a:r>
              <a:rPr lang="ru-RU" sz="1400" dirty="0" err="1"/>
              <a:t>юж</a:t>
            </a:r>
            <a:r>
              <a:rPr lang="ru-RU" sz="1400" dirty="0"/>
              <a:t> </a:t>
            </a:r>
            <a:r>
              <a:rPr lang="ru-RU" sz="1400" dirty="0" err="1"/>
              <a:t>ир</a:t>
            </a:r>
            <a:endParaRPr lang="ru-RU" sz="1400" dirty="0"/>
          </a:p>
          <a:p>
            <a:r>
              <a:rPr lang="ru-RU" sz="1400" dirty="0" smtClean="0"/>
              <a:t>-</a:t>
            </a:r>
            <a:r>
              <a:rPr lang="ru-RU" sz="1400" dirty="0"/>
              <a:t>2 БЛОК (это чтение трехбуквенных сочетаний)</a:t>
            </a:r>
          </a:p>
          <a:p>
            <a:r>
              <a:rPr lang="ru-RU" sz="1400" dirty="0"/>
              <a:t>     Бар </a:t>
            </a:r>
            <a:r>
              <a:rPr lang="ru-RU" sz="1400" dirty="0" err="1"/>
              <a:t>кор</a:t>
            </a:r>
            <a:r>
              <a:rPr lang="ru-RU" sz="1400" dirty="0"/>
              <a:t> тык шум лом хор пак рак</a:t>
            </a:r>
          </a:p>
          <a:p>
            <a:r>
              <a:rPr lang="ru-RU" sz="1400" dirty="0"/>
              <a:t>     </a:t>
            </a:r>
            <a:r>
              <a:rPr lang="ru-RU" sz="1400" dirty="0" err="1"/>
              <a:t>Ама</a:t>
            </a:r>
            <a:r>
              <a:rPr lang="ru-RU" sz="1400" dirty="0"/>
              <a:t> </a:t>
            </a:r>
            <a:r>
              <a:rPr lang="ru-RU" sz="1400" dirty="0" err="1"/>
              <a:t>оле</a:t>
            </a:r>
            <a:r>
              <a:rPr lang="ru-RU" sz="1400" dirty="0"/>
              <a:t> </a:t>
            </a:r>
            <a:r>
              <a:rPr lang="ru-RU" sz="1400" dirty="0" err="1"/>
              <a:t>уша</a:t>
            </a:r>
            <a:r>
              <a:rPr lang="ru-RU" sz="1400" dirty="0"/>
              <a:t> еле юла </a:t>
            </a:r>
            <a:r>
              <a:rPr lang="ru-RU" sz="1400" dirty="0" err="1"/>
              <a:t>ино</a:t>
            </a:r>
            <a:r>
              <a:rPr lang="ru-RU" sz="1400" dirty="0"/>
              <a:t> </a:t>
            </a:r>
            <a:r>
              <a:rPr lang="ru-RU" sz="1400" dirty="0" err="1"/>
              <a:t>язы</a:t>
            </a:r>
            <a:r>
              <a:rPr lang="ru-RU" sz="1400" dirty="0"/>
              <a:t> </a:t>
            </a:r>
            <a:r>
              <a:rPr lang="ru-RU" sz="1400" dirty="0" err="1"/>
              <a:t>омо</a:t>
            </a:r>
            <a:endParaRPr lang="ru-RU" sz="1400" dirty="0"/>
          </a:p>
          <a:p>
            <a:r>
              <a:rPr lang="ru-RU" sz="1400" dirty="0" smtClean="0"/>
              <a:t>-</a:t>
            </a:r>
            <a:r>
              <a:rPr lang="ru-RU" sz="1400" dirty="0"/>
              <a:t>3 БЛОК (это слова на конце которых стоит 2 и более согласных)</a:t>
            </a:r>
          </a:p>
          <a:p>
            <a:r>
              <a:rPr lang="ru-RU" sz="1400" dirty="0"/>
              <a:t>     </a:t>
            </a:r>
            <a:r>
              <a:rPr lang="ru-RU" sz="1400" dirty="0" err="1"/>
              <a:t>Корх</a:t>
            </a:r>
            <a:r>
              <a:rPr lang="ru-RU" sz="1400" dirty="0"/>
              <a:t> </a:t>
            </a:r>
            <a:r>
              <a:rPr lang="ru-RU" sz="1400" dirty="0" err="1"/>
              <a:t>бурк</a:t>
            </a:r>
            <a:r>
              <a:rPr lang="ru-RU" sz="1400" dirty="0"/>
              <a:t> лязг люфт мозг борщ морж</a:t>
            </a:r>
          </a:p>
          <a:p>
            <a:r>
              <a:rPr lang="ru-RU" sz="1400" dirty="0"/>
              <a:t>     Корж </a:t>
            </a:r>
            <a:r>
              <a:rPr lang="ru-RU" sz="1400" dirty="0" err="1"/>
              <a:t>курп</a:t>
            </a:r>
            <a:r>
              <a:rPr lang="ru-RU" sz="1400" dirty="0"/>
              <a:t> </a:t>
            </a:r>
            <a:r>
              <a:rPr lang="ru-RU" sz="1400" dirty="0" err="1"/>
              <a:t>порш</a:t>
            </a:r>
            <a:r>
              <a:rPr lang="ru-RU" sz="1400" dirty="0"/>
              <a:t> </a:t>
            </a:r>
            <a:r>
              <a:rPr lang="ru-RU" sz="1400" dirty="0" err="1"/>
              <a:t>марк</a:t>
            </a:r>
            <a:r>
              <a:rPr lang="ru-RU" sz="1400" dirty="0"/>
              <a:t> нимб хорд</a:t>
            </a:r>
          </a:p>
          <a:p>
            <a:endParaRPr lang="ru-RU" sz="1400" dirty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101861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r>
              <a:rPr lang="ru-RU" sz="1800" dirty="0"/>
              <a:t>В) Следующее на чем хотелось бы остановиться, это </a:t>
            </a:r>
            <a:r>
              <a:rPr lang="ru-RU" sz="1800" dirty="0">
                <a:solidFill>
                  <a:srgbClr val="FF0000"/>
                </a:solidFill>
              </a:rPr>
              <a:t>дикция. </a:t>
            </a:r>
            <a:r>
              <a:rPr lang="ru-RU" sz="1800" dirty="0"/>
              <a:t>Отчетливость в произношении звуков быстрее и качественнее всего отрабатывается в скороговорках. Этот метод не только действенный, но и (по мнению детей, что важно) очень веселый.</a:t>
            </a:r>
          </a:p>
          <a:p>
            <a:r>
              <a:rPr lang="ru-RU" sz="1800" dirty="0"/>
              <a:t>-Везёт Сенька Саньку с Сонькой на санках.</a:t>
            </a:r>
          </a:p>
          <a:p>
            <a:r>
              <a:rPr lang="ru-RU" sz="1800" dirty="0"/>
              <a:t>Санки скок, Сеньку с ног, Саньку – в бок,</a:t>
            </a:r>
          </a:p>
          <a:p>
            <a:r>
              <a:rPr lang="ru-RU" sz="1800" dirty="0"/>
              <a:t>Соньку в лоб, все в сугроб – хлоп</a:t>
            </a:r>
          </a:p>
          <a:p>
            <a:r>
              <a:rPr lang="ru-RU" sz="1800" dirty="0"/>
              <a:t>-Мышонку шепчет мышь:</a:t>
            </a:r>
          </a:p>
          <a:p>
            <a:r>
              <a:rPr lang="ru-RU" sz="1800" dirty="0"/>
              <a:t>«Ты всё шуршишь, не спишь».</a:t>
            </a:r>
          </a:p>
          <a:p>
            <a:r>
              <a:rPr lang="ru-RU" sz="1800" dirty="0"/>
              <a:t>Мышонок шепчет мыши:</a:t>
            </a:r>
          </a:p>
          <a:p>
            <a:r>
              <a:rPr lang="ru-RU" sz="1800" dirty="0"/>
              <a:t>«Шуршать я буду тише</a:t>
            </a:r>
            <a:r>
              <a:rPr lang="ru-RU" sz="1800" dirty="0" smtClean="0"/>
              <a:t>».</a:t>
            </a:r>
          </a:p>
          <a:p>
            <a:r>
              <a:rPr lang="ru-RU" sz="1800" dirty="0" smtClean="0">
                <a:solidFill>
                  <a:srgbClr val="FF0000"/>
                </a:solidFill>
              </a:rPr>
              <a:t>Г)Выразительное чтение</a:t>
            </a:r>
          </a:p>
          <a:p>
            <a:r>
              <a:rPr lang="ru-RU" sz="1800" dirty="0"/>
              <a:t>В своей практике я начинаю эту работу с формирования 3 умений:</a:t>
            </a:r>
          </a:p>
          <a:p>
            <a:r>
              <a:rPr lang="ru-RU" sz="1800" dirty="0"/>
              <a:t>1.Умение подобрать нужную интонацию (выразить радость, горе, сожаление, печаль…)</a:t>
            </a:r>
          </a:p>
          <a:p>
            <a:r>
              <a:rPr lang="ru-RU" sz="1800" dirty="0"/>
              <a:t>2- Умение выбрать нужный темп чтения (медленный и плавный, быстрый и ритмичный или их чередование)</a:t>
            </a:r>
          </a:p>
          <a:p>
            <a:r>
              <a:rPr lang="ru-RU" sz="1800" dirty="0"/>
              <a:t>3- Умение расставлять логические ударения</a:t>
            </a:r>
            <a:r>
              <a:rPr lang="ru-RU" sz="1800" dirty="0" smtClean="0"/>
              <a:t>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186327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ru-RU" sz="1400" dirty="0">
                <a:solidFill>
                  <a:srgbClr val="FF0000"/>
                </a:solidFill>
              </a:rPr>
              <a:t>Д)ФОРМИРОВАНИЕ НАВЫКОВ БЕГЛОСТИ ЧТЕНИЯ.</a:t>
            </a:r>
          </a:p>
          <a:p>
            <a:r>
              <a:rPr lang="ru-RU" sz="1400" dirty="0" smtClean="0"/>
              <a:t>Я </a:t>
            </a:r>
            <a:r>
              <a:rPr lang="ru-RU" sz="1400" dirty="0"/>
              <a:t>использую различные приемы:</a:t>
            </a:r>
          </a:p>
          <a:p>
            <a:r>
              <a:rPr lang="ru-RU" sz="1400" dirty="0"/>
              <a:t>- Жужжащее чтение (чтение вполголоса</a:t>
            </a:r>
            <a:r>
              <a:rPr lang="ru-RU" sz="1400" dirty="0" smtClean="0"/>
              <a:t>), </a:t>
            </a:r>
            <a:r>
              <a:rPr lang="ru-RU" sz="1400" dirty="0"/>
              <a:t>Громкое </a:t>
            </a:r>
            <a:r>
              <a:rPr lang="ru-RU" sz="1400" dirty="0" err="1" smtClean="0"/>
              <a:t>чтение.,Чтение</a:t>
            </a:r>
            <a:r>
              <a:rPr lang="ru-RU" sz="1400" dirty="0" smtClean="0"/>
              <a:t> </a:t>
            </a:r>
            <a:r>
              <a:rPr lang="ru-RU" sz="1400" dirty="0"/>
              <a:t>шепотом.</a:t>
            </a:r>
          </a:p>
          <a:p>
            <a:r>
              <a:rPr lang="ru-RU" sz="1400" dirty="0"/>
              <a:t>- Чтение на «ушко учителю</a:t>
            </a:r>
            <a:r>
              <a:rPr lang="ru-RU" sz="1400" dirty="0" smtClean="0"/>
              <a:t>».,  </a:t>
            </a:r>
            <a:r>
              <a:rPr lang="ru-RU" sz="1400" dirty="0"/>
              <a:t>Чтение парами.</a:t>
            </a:r>
          </a:p>
          <a:p>
            <a:r>
              <a:rPr lang="ru-RU" sz="1400" dirty="0"/>
              <a:t>- Чтение соседу по парте.</a:t>
            </a:r>
          </a:p>
          <a:p>
            <a:r>
              <a:rPr lang="ru-RU" sz="1400" dirty="0"/>
              <a:t>-  Режим щадящего чтения.</a:t>
            </a:r>
          </a:p>
          <a:p>
            <a:r>
              <a:rPr lang="ru-RU" sz="1400" dirty="0"/>
              <a:t>- Чтение в темпе скороговорки.</a:t>
            </a:r>
          </a:p>
          <a:p>
            <a:r>
              <a:rPr lang="ru-RU" sz="1400" dirty="0"/>
              <a:t>- Хоровое чтение.</a:t>
            </a:r>
          </a:p>
          <a:p>
            <a:r>
              <a:rPr lang="ru-RU" sz="1400" dirty="0"/>
              <a:t>Почаще стараюсь включать в работу соревновательные моменты, они нравятся ученикам и воспринимаются на «УРА»:</a:t>
            </a:r>
          </a:p>
          <a:p>
            <a:r>
              <a:rPr lang="ru-RU" sz="1400" dirty="0"/>
              <a:t>- Соревновательное чтение по партам.</a:t>
            </a:r>
          </a:p>
          <a:p>
            <a:r>
              <a:rPr lang="ru-RU" sz="1400" dirty="0"/>
              <a:t>- Соревновательное чтение по рядам.</a:t>
            </a:r>
          </a:p>
          <a:p>
            <a:r>
              <a:rPr lang="ru-RU" sz="1400" dirty="0"/>
              <a:t>- Между сильным учеником и классом.</a:t>
            </a:r>
          </a:p>
          <a:p>
            <a:r>
              <a:rPr lang="ru-RU" sz="1400" dirty="0"/>
              <a:t>- Между классом и учителем.</a:t>
            </a:r>
          </a:p>
          <a:p>
            <a:r>
              <a:rPr lang="ru-RU" sz="1400" dirty="0"/>
              <a:t>- Многократное чтение с переходом на незнакомую часть текста.</a:t>
            </a:r>
          </a:p>
          <a:p>
            <a:r>
              <a:rPr lang="ru-RU" sz="1400" dirty="0"/>
              <a:t>Учитывая психофизическое развитие младших дошкольников, у которых не так давно ведущей была не учебная, а игровая деятельность, в обязательном порядке включаю игровые приемы обучения:</a:t>
            </a:r>
          </a:p>
          <a:p>
            <a:r>
              <a:rPr lang="ru-RU" sz="1400" dirty="0"/>
              <a:t>- «Что дальше?» (нужно договорить слово, первый слог которого я показываю на карточке).</a:t>
            </a:r>
          </a:p>
          <a:p>
            <a:r>
              <a:rPr lang="ru-RU" sz="1400" dirty="0"/>
              <a:t>- «Поиграем в театр» (чтение по ролям, с соблюдением темпа, интонации).</a:t>
            </a:r>
          </a:p>
          <a:p>
            <a:r>
              <a:rPr lang="ru-RU" sz="1400" dirty="0"/>
              <a:t>- «Найди пропажу» (поиск пропущенного в тексте слова).</a:t>
            </a:r>
          </a:p>
          <a:p>
            <a:r>
              <a:rPr lang="ru-RU" sz="1400" dirty="0"/>
              <a:t>- Для первого класса часто использую игру» Живые камни».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776567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500063"/>
            <a:ext cx="8229600" cy="9175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1800" b="1" dirty="0">
                <a:solidFill>
                  <a:srgbClr val="C00000"/>
                </a:solidFill>
              </a:rPr>
              <a:t>Разработка заданий, направленных на развитие читательской грамотности на уроках обучения грамоте  первом классе</a:t>
            </a:r>
            <a:endParaRPr lang="ru-RU" sz="1800" b="1" dirty="0" smtClean="0">
              <a:solidFill>
                <a:srgbClr val="C00000"/>
              </a:solidFill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 bwMode="auto">
          <a:xfrm>
            <a:off x="323528" y="1124744"/>
            <a:ext cx="8363272" cy="554461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Составь из слов предложения, напиши схему.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ЩУКА ПРОТОЧНУЮ ХИЩНАЯ ВОДУ ЛЮБИТ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ПО ВЕСЁЛАЯ ДЕРЕВЬЯМ БЕЛКА ПРЫГАЕТ</a:t>
            </a:r>
          </a:p>
          <a:p>
            <a:pPr marL="228600" lvl="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prstClr val="black"/>
                </a:solidFill>
                <a:latin typeface="Calibri" panose="020F0502020204030204"/>
              </a:rPr>
              <a:t>Замени выделенные слова близким по значению.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Ароматный чай______________________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Мохнатые ели_______________________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Просторные улицы____________________</a:t>
            </a:r>
          </a:p>
          <a:p>
            <a:pPr marL="228600" lvl="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prstClr val="black"/>
                </a:solidFill>
                <a:latin typeface="Calibri" panose="020F0502020204030204"/>
              </a:rPr>
              <a:t>Прочитай пословицы. Расскажи, как ты их понимаешь?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Умную речь хорошо и слушать.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Сначала подумай - потом говори.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Делай больше, а говори меньше.</a:t>
            </a:r>
          </a:p>
          <a:p>
            <a:pPr marL="228600" lvl="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prstClr val="black"/>
                </a:solidFill>
                <a:latin typeface="Calibri" panose="020F0502020204030204"/>
              </a:rPr>
              <a:t>Подчеркни в словах гласные, в скобках укажи, сколько в этом слове слогов</a:t>
            </a: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.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Олень (...сл.), метель (...</a:t>
            </a:r>
            <a:r>
              <a:rPr lang="ru-RU" sz="1400" dirty="0" err="1">
                <a:solidFill>
                  <a:prstClr val="black"/>
                </a:solidFill>
                <a:latin typeface="Calibri" panose="020F0502020204030204"/>
              </a:rPr>
              <a:t>сл</a:t>
            </a: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), учитель (...</a:t>
            </a:r>
            <a:r>
              <a:rPr lang="ru-RU" sz="1400" dirty="0" err="1">
                <a:solidFill>
                  <a:prstClr val="black"/>
                </a:solidFill>
                <a:latin typeface="Calibri" panose="020F0502020204030204"/>
              </a:rPr>
              <a:t>сл</a:t>
            </a: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), огурцы (...</a:t>
            </a:r>
            <a:r>
              <a:rPr lang="ru-RU" sz="1400" dirty="0" err="1">
                <a:solidFill>
                  <a:prstClr val="black"/>
                </a:solidFill>
                <a:latin typeface="Calibri" panose="020F0502020204030204"/>
              </a:rPr>
              <a:t>сл</a:t>
            </a: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) , гость (...</a:t>
            </a:r>
            <a:r>
              <a:rPr lang="ru-RU" sz="1400" dirty="0" err="1">
                <a:solidFill>
                  <a:prstClr val="black"/>
                </a:solidFill>
                <a:latin typeface="Calibri" panose="020F0502020204030204"/>
              </a:rPr>
              <a:t>сл</a:t>
            </a: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), дорога (...</a:t>
            </a:r>
            <a:r>
              <a:rPr lang="ru-RU" sz="1400" dirty="0" err="1">
                <a:solidFill>
                  <a:prstClr val="black"/>
                </a:solidFill>
                <a:latin typeface="Calibri" panose="020F0502020204030204"/>
              </a:rPr>
              <a:t>сл</a:t>
            </a: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), лёд (...</a:t>
            </a:r>
            <a:r>
              <a:rPr lang="ru-RU" sz="1400" dirty="0" err="1">
                <a:solidFill>
                  <a:prstClr val="black"/>
                </a:solidFill>
                <a:latin typeface="Calibri" panose="020F0502020204030204"/>
              </a:rPr>
              <a:t>сл</a:t>
            </a: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), окунь (...</a:t>
            </a:r>
            <a:r>
              <a:rPr lang="ru-RU" sz="1400" dirty="0" err="1">
                <a:solidFill>
                  <a:prstClr val="black"/>
                </a:solidFill>
                <a:latin typeface="Calibri" panose="020F0502020204030204"/>
              </a:rPr>
              <a:t>сл</a:t>
            </a: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),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блокнот (...</a:t>
            </a:r>
            <a:r>
              <a:rPr lang="ru-RU" sz="1400" dirty="0" err="1">
                <a:solidFill>
                  <a:prstClr val="black"/>
                </a:solidFill>
                <a:latin typeface="Calibri" panose="020F0502020204030204"/>
              </a:rPr>
              <a:t>сл</a:t>
            </a: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), человек(...</a:t>
            </a:r>
            <a:r>
              <a:rPr lang="ru-RU" sz="1400" dirty="0" err="1">
                <a:solidFill>
                  <a:prstClr val="black"/>
                </a:solidFill>
                <a:latin typeface="Calibri" panose="020F0502020204030204"/>
              </a:rPr>
              <a:t>сл</a:t>
            </a: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), подушка (...</a:t>
            </a:r>
            <a:r>
              <a:rPr lang="ru-RU" sz="1400" dirty="0" err="1">
                <a:solidFill>
                  <a:prstClr val="black"/>
                </a:solidFill>
                <a:latin typeface="Calibri" panose="020F0502020204030204"/>
              </a:rPr>
              <a:t>сл</a:t>
            </a: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), Юля (...</a:t>
            </a:r>
            <a:r>
              <a:rPr lang="ru-RU" sz="1400" dirty="0" err="1">
                <a:solidFill>
                  <a:prstClr val="black"/>
                </a:solidFill>
                <a:latin typeface="Calibri" panose="020F0502020204030204"/>
              </a:rPr>
              <a:t>сл</a:t>
            </a:r>
            <a:r>
              <a:rPr lang="ru-RU" sz="1400" dirty="0">
                <a:solidFill>
                  <a:prstClr val="black"/>
                </a:solidFill>
                <a:latin typeface="Calibri" panose="020F0502020204030204"/>
              </a:rPr>
              <a:t>).</a:t>
            </a:r>
          </a:p>
          <a:p>
            <a:pPr>
              <a:buFont typeface="Arial" charset="0"/>
              <a:buNone/>
            </a:pP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500063"/>
            <a:ext cx="8229600" cy="40865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Речевая разминка. Отработка техники чтения</a:t>
            </a:r>
            <a:endParaRPr lang="ru-RU" sz="2400" b="1" dirty="0" smtClean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457200" y="908720"/>
            <a:ext cx="8229600" cy="554461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lvl="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  <a:latin typeface="Calibri" panose="020F0502020204030204"/>
              </a:rPr>
              <a:t>–</a:t>
            </a:r>
            <a:r>
              <a:rPr lang="ru-RU" sz="1800" b="1" dirty="0">
                <a:solidFill>
                  <a:prstClr val="black"/>
                </a:solidFill>
                <a:latin typeface="Calibri" panose="020F0502020204030204"/>
              </a:rPr>
              <a:t>Прочтите </a:t>
            </a:r>
            <a:r>
              <a:rPr lang="ru-RU" sz="1800" b="1" dirty="0" err="1">
                <a:solidFill>
                  <a:prstClr val="black"/>
                </a:solidFill>
                <a:latin typeface="Calibri" panose="020F0502020204030204"/>
              </a:rPr>
              <a:t>чистоговорку</a:t>
            </a:r>
            <a:r>
              <a:rPr lang="ru-RU" sz="1800" b="1" dirty="0">
                <a:solidFill>
                  <a:prstClr val="black"/>
                </a:solidFill>
                <a:latin typeface="Calibri" panose="020F0502020204030204"/>
              </a:rPr>
              <a:t> и доскажите словечко. </a:t>
            </a: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                    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 Ар-ар-ар – кипит наш … (самовар)                                      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  Ор-ор-ор – созрел красный … (помидор)                                 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 Ир-</a:t>
            </a:r>
            <a:r>
              <a:rPr lang="ru-RU" sz="1800" dirty="0" err="1">
                <a:solidFill>
                  <a:prstClr val="black"/>
                </a:solidFill>
                <a:latin typeface="Calibri" panose="020F0502020204030204"/>
              </a:rPr>
              <a:t>ир</a:t>
            </a: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-</a:t>
            </a:r>
            <a:r>
              <a:rPr lang="ru-RU" sz="1800" dirty="0" err="1">
                <a:solidFill>
                  <a:prstClr val="black"/>
                </a:solidFill>
                <a:latin typeface="Calibri" panose="020F0502020204030204"/>
              </a:rPr>
              <a:t>ир</a:t>
            </a: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 – мой папа …(командир)                                          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ru-RU" sz="1800" dirty="0" err="1">
                <a:solidFill>
                  <a:prstClr val="black"/>
                </a:solidFill>
                <a:latin typeface="Calibri" panose="020F0502020204030204"/>
              </a:rPr>
              <a:t>Арь-арь-арь</a:t>
            </a: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 – на стене висит …(фонарь</a:t>
            </a:r>
            <a:r>
              <a:rPr lang="ru-RU" sz="1800" dirty="0" smtClean="0">
                <a:solidFill>
                  <a:prstClr val="black"/>
                </a:solidFill>
                <a:latin typeface="Calibri" panose="020F0502020204030204"/>
              </a:rPr>
              <a:t>)</a:t>
            </a:r>
            <a:endParaRPr lang="ru-RU" sz="1800" b="1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b="1" dirty="0">
                <a:solidFill>
                  <a:prstClr val="black"/>
                </a:solidFill>
                <a:latin typeface="Calibri" panose="020F0502020204030204"/>
              </a:rPr>
              <a:t>– Прочтите гласные на одном выдохе: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а-у-и ы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а-э-о-у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о-а-ы-у</a:t>
            </a:r>
          </a:p>
          <a:p>
            <a:pPr marL="228600" lvl="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– </a:t>
            </a:r>
            <a:r>
              <a:rPr lang="ru-RU" sz="1800" b="1" dirty="0">
                <a:solidFill>
                  <a:prstClr val="black"/>
                </a:solidFill>
                <a:latin typeface="Calibri" panose="020F0502020204030204"/>
              </a:rPr>
              <a:t>Прочтите слоги на одном выдохе: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на-</a:t>
            </a:r>
            <a:r>
              <a:rPr lang="ru-RU" sz="1800" dirty="0" err="1">
                <a:solidFill>
                  <a:prstClr val="black"/>
                </a:solidFill>
                <a:latin typeface="Calibri" panose="020F0502020204030204"/>
              </a:rPr>
              <a:t>ня</a:t>
            </a: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-ла-ля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800" dirty="0" err="1">
                <a:solidFill>
                  <a:prstClr val="black"/>
                </a:solidFill>
                <a:latin typeface="Calibri" panose="020F0502020204030204"/>
              </a:rPr>
              <a:t>са</a:t>
            </a: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-</a:t>
            </a:r>
            <a:r>
              <a:rPr lang="ru-RU" sz="1800" dirty="0" err="1">
                <a:solidFill>
                  <a:prstClr val="black"/>
                </a:solidFill>
                <a:latin typeface="Calibri" panose="020F0502020204030204"/>
              </a:rPr>
              <a:t>ся</a:t>
            </a: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-за-</a:t>
            </a:r>
            <a:r>
              <a:rPr lang="ru-RU" sz="1800" dirty="0" err="1">
                <a:solidFill>
                  <a:prstClr val="black"/>
                </a:solidFill>
                <a:latin typeface="Calibri" panose="020F0502020204030204"/>
              </a:rPr>
              <a:t>зя</a:t>
            </a:r>
            <a:endParaRPr lang="ru-RU" sz="1800" dirty="0">
              <a:solidFill>
                <a:prstClr val="black"/>
              </a:solidFill>
              <a:latin typeface="Calibri" panose="020F0502020204030204"/>
            </a:endParaRP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ба-</a:t>
            </a:r>
            <a:r>
              <a:rPr lang="ru-RU" sz="1800" dirty="0" err="1">
                <a:solidFill>
                  <a:prstClr val="black"/>
                </a:solidFill>
                <a:latin typeface="Calibri" panose="020F0502020204030204"/>
              </a:rPr>
              <a:t>бя</a:t>
            </a: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-да-</a:t>
            </a:r>
            <a:r>
              <a:rPr lang="ru-RU" sz="1800" dirty="0" err="1">
                <a:solidFill>
                  <a:prstClr val="black"/>
                </a:solidFill>
                <a:latin typeface="Calibri" panose="020F0502020204030204"/>
              </a:rPr>
              <a:t>дя</a:t>
            </a:r>
            <a:endParaRPr lang="ru-RU" sz="18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424936" cy="6264696"/>
          </a:xfrm>
        </p:spPr>
        <p:txBody>
          <a:bodyPr/>
          <a:lstStyle/>
          <a:p>
            <a:pPr>
              <a:defRPr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каждой строчке найди 5 слов </a:t>
            </a:r>
          </a:p>
          <a:p>
            <a:pPr marL="0" indent="0">
              <a:buNone/>
              <a:defRPr/>
            </a:pP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Ркошкатигрппедкенгурунблраепетухимтоьлбттрговерблюдмнгщ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фыкивишнявапроапельсинлдсмисливапролдвиноградукенгшщзл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кошка</a:t>
            </a:r>
            <a:r>
              <a:rPr lang="ru-RU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тигр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ппед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кенгуру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нблрае</a:t>
            </a:r>
            <a:r>
              <a:rPr lang="ru-RU" sz="20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петух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имтоьлбттрго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верблюд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мнгщ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Фы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киви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вишня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вапро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апельсин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лдсми</a:t>
            </a:r>
            <a:r>
              <a:rPr lang="ru-RU" sz="2000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слива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пролд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виноград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укенгшщзл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Arial" charset="0"/>
              <a:buNone/>
              <a:defRPr/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Прочитай слова без лишнего слога </a:t>
            </a:r>
          </a:p>
          <a:p>
            <a:pPr lvl="0" algn="ctr">
              <a:buNone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тюсалень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леонапард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лягушлика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дязател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инжидюк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кастфурюля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скотывородка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повабурёшка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серчавиз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кадыпуста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уктюроп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петщерушка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>
              <a:buNone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0"/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Читай только первые слоги.  </a:t>
            </a:r>
          </a:p>
          <a:p>
            <a:pPr lvl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канат  лентяй  дача рисунок </a:t>
            </a:r>
          </a:p>
          <a:p>
            <a:pPr lvl="0">
              <a:buNone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сани  ракета  фантазия </a:t>
            </a:r>
          </a:p>
          <a:p>
            <a:pPr lvl="0">
              <a:buNone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концерт  феникс  тарелка </a:t>
            </a:r>
          </a:p>
          <a:p>
            <a:pPr lvl="0">
              <a:buNone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фикус  аллея  карандаш  </a:t>
            </a:r>
          </a:p>
          <a:p>
            <a:pPr>
              <a:defRPr/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отбросить буквы, которых нет в русском алфавите, то получится загадка. Прочитайте загадку и отгадайте.</a:t>
            </a:r>
          </a:p>
          <a:p>
            <a:pPr marL="0" indent="0">
              <a:buNone/>
              <a:defRPr/>
            </a:pP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R F S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Q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 G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L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V F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 R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G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Z L Y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 J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 N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G S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Z N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Y W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R L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J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 Y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Q W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Z U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L G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R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J U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Один костёр  - весь мир согревает.( Солнце) </a:t>
            </a:r>
          </a:p>
          <a:p>
            <a:pPr lvl="0"/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Прочитай слова, вернув буквы А на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место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слт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сткн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звтрк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крн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бнн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срфн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квдрт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ткнь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прд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брбн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мскрд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флг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хлт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крмн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крндш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dirty="0">
                <a:solidFill>
                  <a:prstClr val="black"/>
                </a:solidFill>
              </a:rPr>
              <a:t>        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Слово упало и разлетелось на кусочки.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Помогите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вновь из букв его сложите: </a:t>
            </a:r>
          </a:p>
          <a:p>
            <a:pPr marL="0" lvl="0" indent="0">
              <a:buNone/>
            </a:pP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оядлео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лушкяга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змлнеякиа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фрноаь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сзтекроа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пиодмор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сзакка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убинечк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пдосонулх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кхнуя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000" dirty="0" smtClean="0">
                <a:solidFill>
                  <a:schemeClr val="tx1"/>
                </a:solidFill>
              </a:rPr>
              <a:t>       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8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688</TotalTime>
  <Words>1294</Words>
  <Application>Microsoft Office PowerPoint</Application>
  <PresentationFormat>Экран (4:3)</PresentationFormat>
  <Paragraphs>164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Times New Roman</vt:lpstr>
      <vt:lpstr>Calibri</vt:lpstr>
      <vt:lpstr>Wingdings</vt:lpstr>
      <vt:lpstr>Comic Sans MS</vt:lpstr>
      <vt:lpstr>1_Тема Office</vt:lpstr>
      <vt:lpstr>Презентация PowerPoint</vt:lpstr>
      <vt:lpstr>Поэтапное внедрение системы работы с текстом на уроках в начальной школе, согласно требованиям ФГОС НОО</vt:lpstr>
      <vt:lpstr> ФОРМИРОВАНИЕ НАВЫКОВ ПРАВИЛЬНОГО, БЕГЛОГО, ОСОЗНАННОГО И ВЫРАЗИТЕЛЬНОГО ЧТЕНИЯ У ДЕТЕЙ МЛАДШЕГО ШКОЛЬНОГО ВОЗРАСТА.</vt:lpstr>
      <vt:lpstr>Презентация PowerPoint</vt:lpstr>
      <vt:lpstr>Презентация PowerPoint</vt:lpstr>
      <vt:lpstr>Разработка заданий, направленных на развитие читательской грамотности на уроках обучения грамоте  первом классе</vt:lpstr>
      <vt:lpstr>Речевая разминка. Отработка техники чтения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Упражнения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Рамки</dc:title>
  <dc:creator>Фокина Лидия Петровна</dc:creator>
  <cp:keywords>Шаблон презентации</cp:keywords>
  <cp:lastModifiedBy>User</cp:lastModifiedBy>
  <cp:revision>86</cp:revision>
  <cp:lastPrinted>2023-02-28T05:02:57Z</cp:lastPrinted>
  <dcterms:created xsi:type="dcterms:W3CDTF">2014-07-06T18:18:01Z</dcterms:created>
  <dcterms:modified xsi:type="dcterms:W3CDTF">2023-04-06T05:08:30Z</dcterms:modified>
</cp:coreProperties>
</file>