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4" r:id="rId3"/>
    <p:sldId id="267" r:id="rId4"/>
    <p:sldId id="258" r:id="rId5"/>
    <p:sldId id="261" r:id="rId6"/>
    <p:sldId id="273" r:id="rId7"/>
    <p:sldId id="285" r:id="rId8"/>
    <p:sldId id="286" r:id="rId9"/>
    <p:sldId id="287" r:id="rId10"/>
    <p:sldId id="289" r:id="rId11"/>
    <p:sldId id="293" r:id="rId12"/>
    <p:sldId id="294" r:id="rId13"/>
    <p:sldId id="296" r:id="rId14"/>
    <p:sldId id="288" r:id="rId15"/>
    <p:sldId id="290" r:id="rId16"/>
    <p:sldId id="292" r:id="rId17"/>
    <p:sldId id="291" r:id="rId18"/>
    <p:sldId id="295" r:id="rId19"/>
    <p:sldId id="283" r:id="rId2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2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3E5200-52B4-401B-88A5-711C3024B6C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E47F2-D340-4E51-98FD-AC638A29240D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bg1"/>
              </a:solidFill>
            </a:rPr>
            <a:t>Создание оптимальных условий для развития мышления учащихся в процессе обучения </a:t>
          </a:r>
        </a:p>
        <a:p>
          <a:endParaRPr lang="ru-RU" sz="700" dirty="0">
            <a:solidFill>
              <a:schemeClr val="bg1"/>
            </a:solidFill>
          </a:endParaRPr>
        </a:p>
      </dgm:t>
    </dgm:pt>
    <dgm:pt modelId="{794FCAB3-8962-40DC-84AC-E716975730C7}" type="parTrans" cxnId="{051D2D61-05C1-4C99-8528-ED1190B6F710}">
      <dgm:prSet/>
      <dgm:spPr/>
      <dgm:t>
        <a:bodyPr/>
        <a:lstStyle/>
        <a:p>
          <a:endParaRPr lang="ru-RU"/>
        </a:p>
      </dgm:t>
    </dgm:pt>
    <dgm:pt modelId="{5C8E76C8-485E-4481-9DB4-4D85980FD4F0}" type="sibTrans" cxnId="{051D2D61-05C1-4C99-8528-ED1190B6F710}">
      <dgm:prSet/>
      <dgm:spPr/>
      <dgm:t>
        <a:bodyPr/>
        <a:lstStyle/>
        <a:p>
          <a:endParaRPr lang="ru-RU"/>
        </a:p>
      </dgm:t>
    </dgm:pt>
    <dgm:pt modelId="{D4EA7A7E-6CFE-4C22-8C13-592EED78BB69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bg1"/>
              </a:solidFill>
            </a:rPr>
            <a:t>Преодоление некоторых противоречий процесса обучения.</a:t>
          </a:r>
          <a:endParaRPr lang="ru-RU" sz="2400" dirty="0">
            <a:solidFill>
              <a:schemeClr val="bg1"/>
            </a:solidFill>
          </a:endParaRPr>
        </a:p>
      </dgm:t>
    </dgm:pt>
    <dgm:pt modelId="{7997344C-0F45-4A7E-8534-5116F518606F}" type="parTrans" cxnId="{15B40302-3349-4A63-9473-13943C9A9EB0}">
      <dgm:prSet/>
      <dgm:spPr/>
      <dgm:t>
        <a:bodyPr/>
        <a:lstStyle/>
        <a:p>
          <a:endParaRPr lang="ru-RU"/>
        </a:p>
      </dgm:t>
    </dgm:pt>
    <dgm:pt modelId="{B6FB7F99-C471-4F44-8644-A90C74100C34}" type="sibTrans" cxnId="{15B40302-3349-4A63-9473-13943C9A9EB0}">
      <dgm:prSet/>
      <dgm:spPr/>
      <dgm:t>
        <a:bodyPr/>
        <a:lstStyle/>
        <a:p>
          <a:endParaRPr lang="ru-RU"/>
        </a:p>
      </dgm:t>
    </dgm:pt>
    <dgm:pt modelId="{05B4C270-C04B-4774-91F0-CCE1B191079E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bg1"/>
              </a:solidFill>
            </a:rPr>
            <a:t>Повышение и развитие интереса учащихся к учебным предметам.</a:t>
          </a:r>
          <a:endParaRPr lang="ru-RU" sz="2400" dirty="0">
            <a:solidFill>
              <a:schemeClr val="bg1"/>
            </a:solidFill>
          </a:endParaRPr>
        </a:p>
      </dgm:t>
    </dgm:pt>
    <dgm:pt modelId="{468EE478-2B3C-4AD1-A1EF-2C98ED42FC82}" type="parTrans" cxnId="{571D5823-5C83-4A46-8FCD-19E4BCAD178F}">
      <dgm:prSet/>
      <dgm:spPr/>
      <dgm:t>
        <a:bodyPr/>
        <a:lstStyle/>
        <a:p>
          <a:endParaRPr lang="ru-RU"/>
        </a:p>
      </dgm:t>
    </dgm:pt>
    <dgm:pt modelId="{E0E6836C-0BCB-47B2-902E-215F3370FF79}" type="sibTrans" cxnId="{571D5823-5C83-4A46-8FCD-19E4BCAD178F}">
      <dgm:prSet/>
      <dgm:spPr/>
      <dgm:t>
        <a:bodyPr/>
        <a:lstStyle/>
        <a:p>
          <a:endParaRPr lang="ru-RU"/>
        </a:p>
      </dgm:t>
    </dgm:pt>
    <dgm:pt modelId="{D86200F0-4239-4636-B048-FB60F77CFF12}" type="pres">
      <dgm:prSet presAssocID="{9C3E5200-52B4-401B-88A5-711C3024B6C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8226A7-271A-4DD9-9010-4855F5FE3F54}" type="pres">
      <dgm:prSet presAssocID="{45BE47F2-D340-4E51-98FD-AC638A29240D}" presName="parentLin" presStyleCnt="0"/>
      <dgm:spPr/>
    </dgm:pt>
    <dgm:pt modelId="{FE8E73A2-79FD-46FB-B046-A4FF5F24466E}" type="pres">
      <dgm:prSet presAssocID="{45BE47F2-D340-4E51-98FD-AC638A29240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C8EF26F-F0F9-4D86-A02E-64B1A61D961D}" type="pres">
      <dgm:prSet presAssocID="{45BE47F2-D340-4E51-98FD-AC638A29240D}" presName="parentText" presStyleLbl="node1" presStyleIdx="0" presStyleCnt="3" custScaleX="142997" custScaleY="579925" custLinFactNeighborX="-21362" custLinFactNeighborY="10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475996-4288-4AB6-AE22-CCE7EF9310FE}" type="pres">
      <dgm:prSet presAssocID="{45BE47F2-D340-4E51-98FD-AC638A29240D}" presName="negativeSpace" presStyleCnt="0"/>
      <dgm:spPr/>
    </dgm:pt>
    <dgm:pt modelId="{A7980ABE-D413-4FD1-805D-F279FA1BE013}" type="pres">
      <dgm:prSet presAssocID="{45BE47F2-D340-4E51-98FD-AC638A29240D}" presName="childText" presStyleLbl="conFgAcc1" presStyleIdx="0" presStyleCnt="3">
        <dgm:presLayoutVars>
          <dgm:bulletEnabled val="1"/>
        </dgm:presLayoutVars>
      </dgm:prSet>
      <dgm:spPr/>
    </dgm:pt>
    <dgm:pt modelId="{CF9CCA3E-6E17-4603-8CC4-A6B820AE07DE}" type="pres">
      <dgm:prSet presAssocID="{5C8E76C8-485E-4481-9DB4-4D85980FD4F0}" presName="spaceBetweenRectangles" presStyleCnt="0"/>
      <dgm:spPr/>
    </dgm:pt>
    <dgm:pt modelId="{C6436331-38F5-432C-84E3-295D3FBD8613}" type="pres">
      <dgm:prSet presAssocID="{D4EA7A7E-6CFE-4C22-8C13-592EED78BB69}" presName="parentLin" presStyleCnt="0"/>
      <dgm:spPr/>
    </dgm:pt>
    <dgm:pt modelId="{5D25C8F7-2E82-4B95-A449-EEF072C0B07B}" type="pres">
      <dgm:prSet presAssocID="{D4EA7A7E-6CFE-4C22-8C13-592EED78BB6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2A964E4-E95C-4293-8F46-94C5B32604B3}" type="pres">
      <dgm:prSet presAssocID="{D4EA7A7E-6CFE-4C22-8C13-592EED78BB69}" presName="parentText" presStyleLbl="node1" presStyleIdx="1" presStyleCnt="3" custScaleX="136570" custScaleY="4454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DCAB48-EC74-4C06-A0A5-8A0BF5FCBAC9}" type="pres">
      <dgm:prSet presAssocID="{D4EA7A7E-6CFE-4C22-8C13-592EED78BB69}" presName="negativeSpace" presStyleCnt="0"/>
      <dgm:spPr/>
    </dgm:pt>
    <dgm:pt modelId="{CCAE6F1A-99B1-4812-8CC7-CFC7C12CBCD0}" type="pres">
      <dgm:prSet presAssocID="{D4EA7A7E-6CFE-4C22-8C13-592EED78BB69}" presName="childText" presStyleLbl="conFgAcc1" presStyleIdx="1" presStyleCnt="3">
        <dgm:presLayoutVars>
          <dgm:bulletEnabled val="1"/>
        </dgm:presLayoutVars>
      </dgm:prSet>
      <dgm:spPr/>
    </dgm:pt>
    <dgm:pt modelId="{03C793C5-E724-48DB-A00F-A3382F35AEB5}" type="pres">
      <dgm:prSet presAssocID="{B6FB7F99-C471-4F44-8644-A90C74100C34}" presName="spaceBetweenRectangles" presStyleCnt="0"/>
      <dgm:spPr/>
    </dgm:pt>
    <dgm:pt modelId="{0F40F186-7D03-441C-A614-274C814ED9EE}" type="pres">
      <dgm:prSet presAssocID="{05B4C270-C04B-4774-91F0-CCE1B191079E}" presName="parentLin" presStyleCnt="0"/>
      <dgm:spPr/>
    </dgm:pt>
    <dgm:pt modelId="{C8167189-6534-411F-93D2-70B1F63AA83A}" type="pres">
      <dgm:prSet presAssocID="{05B4C270-C04B-4774-91F0-CCE1B191079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0FDB63D-AE38-41C2-B4C0-BC71D0A83F76}" type="pres">
      <dgm:prSet presAssocID="{05B4C270-C04B-4774-91F0-CCE1B191079E}" presName="parentText" presStyleLbl="node1" presStyleIdx="2" presStyleCnt="3" custScaleX="151238" custScaleY="4194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246008-323C-4A18-8835-37DFDE83B361}" type="pres">
      <dgm:prSet presAssocID="{05B4C270-C04B-4774-91F0-CCE1B191079E}" presName="negativeSpace" presStyleCnt="0"/>
      <dgm:spPr/>
    </dgm:pt>
    <dgm:pt modelId="{273DDA2D-30F4-4F40-86E2-262F70DC1FF1}" type="pres">
      <dgm:prSet presAssocID="{05B4C270-C04B-4774-91F0-CCE1B191079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5BE5DE5-D60E-4095-8902-41A9B4A9681F}" type="presOf" srcId="{05B4C270-C04B-4774-91F0-CCE1B191079E}" destId="{C8167189-6534-411F-93D2-70B1F63AA83A}" srcOrd="0" destOrd="0" presId="urn:microsoft.com/office/officeart/2005/8/layout/list1"/>
    <dgm:cxn modelId="{4F8EA185-E206-4C57-A3AF-35659979343D}" type="presOf" srcId="{9C3E5200-52B4-401B-88A5-711C3024B6C6}" destId="{D86200F0-4239-4636-B048-FB60F77CFF12}" srcOrd="0" destOrd="0" presId="urn:microsoft.com/office/officeart/2005/8/layout/list1"/>
    <dgm:cxn modelId="{571D5823-5C83-4A46-8FCD-19E4BCAD178F}" srcId="{9C3E5200-52B4-401B-88A5-711C3024B6C6}" destId="{05B4C270-C04B-4774-91F0-CCE1B191079E}" srcOrd="2" destOrd="0" parTransId="{468EE478-2B3C-4AD1-A1EF-2C98ED42FC82}" sibTransId="{E0E6836C-0BCB-47B2-902E-215F3370FF79}"/>
    <dgm:cxn modelId="{53F80CDE-8742-4314-AD0B-4A1E7B240E2D}" type="presOf" srcId="{D4EA7A7E-6CFE-4C22-8C13-592EED78BB69}" destId="{82A964E4-E95C-4293-8F46-94C5B32604B3}" srcOrd="1" destOrd="0" presId="urn:microsoft.com/office/officeart/2005/8/layout/list1"/>
    <dgm:cxn modelId="{3CCE0E7F-6F72-45BC-BB46-7E262CFF7C5F}" type="presOf" srcId="{05B4C270-C04B-4774-91F0-CCE1B191079E}" destId="{D0FDB63D-AE38-41C2-B4C0-BC71D0A83F76}" srcOrd="1" destOrd="0" presId="urn:microsoft.com/office/officeart/2005/8/layout/list1"/>
    <dgm:cxn modelId="{5ECAA3A0-3C76-4D2A-B63F-2FD7DFAE0011}" type="presOf" srcId="{45BE47F2-D340-4E51-98FD-AC638A29240D}" destId="{6C8EF26F-F0F9-4D86-A02E-64B1A61D961D}" srcOrd="1" destOrd="0" presId="urn:microsoft.com/office/officeart/2005/8/layout/list1"/>
    <dgm:cxn modelId="{03A1BAD5-87F0-48D8-A1B2-1473E36B8855}" type="presOf" srcId="{D4EA7A7E-6CFE-4C22-8C13-592EED78BB69}" destId="{5D25C8F7-2E82-4B95-A449-EEF072C0B07B}" srcOrd="0" destOrd="0" presId="urn:microsoft.com/office/officeart/2005/8/layout/list1"/>
    <dgm:cxn modelId="{15B40302-3349-4A63-9473-13943C9A9EB0}" srcId="{9C3E5200-52B4-401B-88A5-711C3024B6C6}" destId="{D4EA7A7E-6CFE-4C22-8C13-592EED78BB69}" srcOrd="1" destOrd="0" parTransId="{7997344C-0F45-4A7E-8534-5116F518606F}" sibTransId="{B6FB7F99-C471-4F44-8644-A90C74100C34}"/>
    <dgm:cxn modelId="{051D2D61-05C1-4C99-8528-ED1190B6F710}" srcId="{9C3E5200-52B4-401B-88A5-711C3024B6C6}" destId="{45BE47F2-D340-4E51-98FD-AC638A29240D}" srcOrd="0" destOrd="0" parTransId="{794FCAB3-8962-40DC-84AC-E716975730C7}" sibTransId="{5C8E76C8-485E-4481-9DB4-4D85980FD4F0}"/>
    <dgm:cxn modelId="{BF6A500E-308E-46F9-A758-EE820C4599A8}" type="presOf" srcId="{45BE47F2-D340-4E51-98FD-AC638A29240D}" destId="{FE8E73A2-79FD-46FB-B046-A4FF5F24466E}" srcOrd="0" destOrd="0" presId="urn:microsoft.com/office/officeart/2005/8/layout/list1"/>
    <dgm:cxn modelId="{E6576342-DF78-4384-944B-75C1AA9CA899}" type="presParOf" srcId="{D86200F0-4239-4636-B048-FB60F77CFF12}" destId="{C88226A7-271A-4DD9-9010-4855F5FE3F54}" srcOrd="0" destOrd="0" presId="urn:microsoft.com/office/officeart/2005/8/layout/list1"/>
    <dgm:cxn modelId="{0FAE2FB5-9A33-48AA-8819-679E24B184C5}" type="presParOf" srcId="{C88226A7-271A-4DD9-9010-4855F5FE3F54}" destId="{FE8E73A2-79FD-46FB-B046-A4FF5F24466E}" srcOrd="0" destOrd="0" presId="urn:microsoft.com/office/officeart/2005/8/layout/list1"/>
    <dgm:cxn modelId="{9620EB4A-446A-4D62-B964-85D209972F39}" type="presParOf" srcId="{C88226A7-271A-4DD9-9010-4855F5FE3F54}" destId="{6C8EF26F-F0F9-4D86-A02E-64B1A61D961D}" srcOrd="1" destOrd="0" presId="urn:microsoft.com/office/officeart/2005/8/layout/list1"/>
    <dgm:cxn modelId="{B020E86E-6386-4C99-B446-88FBA416F268}" type="presParOf" srcId="{D86200F0-4239-4636-B048-FB60F77CFF12}" destId="{D4475996-4288-4AB6-AE22-CCE7EF9310FE}" srcOrd="1" destOrd="0" presId="urn:microsoft.com/office/officeart/2005/8/layout/list1"/>
    <dgm:cxn modelId="{DBB7B061-1948-4C32-9543-81DEB917E879}" type="presParOf" srcId="{D86200F0-4239-4636-B048-FB60F77CFF12}" destId="{A7980ABE-D413-4FD1-805D-F279FA1BE013}" srcOrd="2" destOrd="0" presId="urn:microsoft.com/office/officeart/2005/8/layout/list1"/>
    <dgm:cxn modelId="{BB745DCC-325F-43E4-885C-1BEBD86889DF}" type="presParOf" srcId="{D86200F0-4239-4636-B048-FB60F77CFF12}" destId="{CF9CCA3E-6E17-4603-8CC4-A6B820AE07DE}" srcOrd="3" destOrd="0" presId="urn:microsoft.com/office/officeart/2005/8/layout/list1"/>
    <dgm:cxn modelId="{47394784-5B0C-43A8-853E-45DA8DD83A58}" type="presParOf" srcId="{D86200F0-4239-4636-B048-FB60F77CFF12}" destId="{C6436331-38F5-432C-84E3-295D3FBD8613}" srcOrd="4" destOrd="0" presId="urn:microsoft.com/office/officeart/2005/8/layout/list1"/>
    <dgm:cxn modelId="{1E417C02-3631-4087-B086-5187B1788087}" type="presParOf" srcId="{C6436331-38F5-432C-84E3-295D3FBD8613}" destId="{5D25C8F7-2E82-4B95-A449-EEF072C0B07B}" srcOrd="0" destOrd="0" presId="urn:microsoft.com/office/officeart/2005/8/layout/list1"/>
    <dgm:cxn modelId="{9B3A944C-E8F3-4FCA-8BBC-E8CA759FD87D}" type="presParOf" srcId="{C6436331-38F5-432C-84E3-295D3FBD8613}" destId="{82A964E4-E95C-4293-8F46-94C5B32604B3}" srcOrd="1" destOrd="0" presId="urn:microsoft.com/office/officeart/2005/8/layout/list1"/>
    <dgm:cxn modelId="{9815C192-FE57-4523-BA4B-A94D9AACCC07}" type="presParOf" srcId="{D86200F0-4239-4636-B048-FB60F77CFF12}" destId="{DDDCAB48-EC74-4C06-A0A5-8A0BF5FCBAC9}" srcOrd="5" destOrd="0" presId="urn:microsoft.com/office/officeart/2005/8/layout/list1"/>
    <dgm:cxn modelId="{2C05D4A7-DAFB-430E-94D0-2C19546D955E}" type="presParOf" srcId="{D86200F0-4239-4636-B048-FB60F77CFF12}" destId="{CCAE6F1A-99B1-4812-8CC7-CFC7C12CBCD0}" srcOrd="6" destOrd="0" presId="urn:microsoft.com/office/officeart/2005/8/layout/list1"/>
    <dgm:cxn modelId="{C216DEC2-C344-41AF-98A6-EA3C20792247}" type="presParOf" srcId="{D86200F0-4239-4636-B048-FB60F77CFF12}" destId="{03C793C5-E724-48DB-A00F-A3382F35AEB5}" srcOrd="7" destOrd="0" presId="urn:microsoft.com/office/officeart/2005/8/layout/list1"/>
    <dgm:cxn modelId="{B9F3AA82-957E-4A7E-A0AB-DF99C26DF50B}" type="presParOf" srcId="{D86200F0-4239-4636-B048-FB60F77CFF12}" destId="{0F40F186-7D03-441C-A614-274C814ED9EE}" srcOrd="8" destOrd="0" presId="urn:microsoft.com/office/officeart/2005/8/layout/list1"/>
    <dgm:cxn modelId="{1A21A23E-A4DB-4F47-8140-1C54A4E1C6B2}" type="presParOf" srcId="{0F40F186-7D03-441C-A614-274C814ED9EE}" destId="{C8167189-6534-411F-93D2-70B1F63AA83A}" srcOrd="0" destOrd="0" presId="urn:microsoft.com/office/officeart/2005/8/layout/list1"/>
    <dgm:cxn modelId="{A1AE35E0-0BE1-4923-A34D-1A29E5AE5D27}" type="presParOf" srcId="{0F40F186-7D03-441C-A614-274C814ED9EE}" destId="{D0FDB63D-AE38-41C2-B4C0-BC71D0A83F76}" srcOrd="1" destOrd="0" presId="urn:microsoft.com/office/officeart/2005/8/layout/list1"/>
    <dgm:cxn modelId="{6C9D3FBF-9F2E-4A60-AFF0-1210F7E3C0A8}" type="presParOf" srcId="{D86200F0-4239-4636-B048-FB60F77CFF12}" destId="{BE246008-323C-4A18-8835-37DFDE83B361}" srcOrd="9" destOrd="0" presId="urn:microsoft.com/office/officeart/2005/8/layout/list1"/>
    <dgm:cxn modelId="{7F28C349-67F8-45E9-AD6B-20B23B4307D5}" type="presParOf" srcId="{D86200F0-4239-4636-B048-FB60F77CFF12}" destId="{273DDA2D-30F4-4F40-86E2-262F70DC1FF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01FF39-238A-4180-9C07-9B78C2D2C6C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8FB5B6-7849-4E06-B538-4AF3BC5FEA43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dirty="0">
              <a:solidFill>
                <a:schemeClr val="tx1"/>
              </a:solidFill>
            </a:rPr>
            <a:t>Мир, окружающий детей, познается ими в многообразии и единстве</a:t>
          </a:r>
        </a:p>
      </dgm:t>
    </dgm:pt>
    <dgm:pt modelId="{A4BE564C-DBE7-4950-8B09-9E4AAFA08BBC}" type="parTrans" cxnId="{BF849E56-0C0A-40C7-9597-4F2B369F1455}">
      <dgm:prSet/>
      <dgm:spPr/>
      <dgm:t>
        <a:bodyPr/>
        <a:lstStyle/>
        <a:p>
          <a:endParaRPr lang="ru-RU" sz="2400"/>
        </a:p>
      </dgm:t>
    </dgm:pt>
    <dgm:pt modelId="{56090AFD-11C0-4D9B-80D9-00A9AACFEC4F}" type="sibTrans" cxnId="{BF849E56-0C0A-40C7-9597-4F2B369F1455}">
      <dgm:prSet/>
      <dgm:spPr/>
      <dgm:t>
        <a:bodyPr/>
        <a:lstStyle/>
        <a:p>
          <a:endParaRPr lang="ru-RU" sz="2400"/>
        </a:p>
      </dgm:t>
    </dgm:pt>
    <dgm:pt modelId="{E27B7DCD-F8BE-4F18-B1CE-4A3D181D9944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2400" dirty="0"/>
            <a:t>Интегрированные уроки развивают потенциал самих учащихся, побуждают к активному познанию окружающей действительности, к осмыслению и нахождению причинно-следственных связей</a:t>
          </a:r>
        </a:p>
      </dgm:t>
    </dgm:pt>
    <dgm:pt modelId="{ADE4F9ED-CD3C-4263-99F9-CA280F8F9DE7}" type="parTrans" cxnId="{6BDF7112-A99A-4F53-93B2-55BD0A5C4AF2}">
      <dgm:prSet/>
      <dgm:spPr/>
      <dgm:t>
        <a:bodyPr/>
        <a:lstStyle/>
        <a:p>
          <a:endParaRPr lang="ru-RU" sz="2400"/>
        </a:p>
      </dgm:t>
    </dgm:pt>
    <dgm:pt modelId="{F3467262-BE5C-497C-A8E2-2DA42C9180A2}" type="sibTrans" cxnId="{6BDF7112-A99A-4F53-93B2-55BD0A5C4AF2}">
      <dgm:prSet/>
      <dgm:spPr/>
      <dgm:t>
        <a:bodyPr/>
        <a:lstStyle/>
        <a:p>
          <a:endParaRPr lang="ru-RU" sz="2400"/>
        </a:p>
      </dgm:t>
    </dgm:pt>
    <dgm:pt modelId="{AE769F26-9B12-434B-9073-DFAD2CC962EB}">
      <dgm:prSet phldrT="[Текст]" custT="1"/>
      <dgm:spPr/>
      <dgm:t>
        <a:bodyPr/>
        <a:lstStyle/>
        <a:p>
          <a:r>
            <a:rPr lang="ru-RU" sz="2400" dirty="0"/>
            <a:t>Форма проведения интегрированных уроков нестандартна, увлекательна</a:t>
          </a:r>
        </a:p>
      </dgm:t>
    </dgm:pt>
    <dgm:pt modelId="{80948639-FDD8-4412-9A9A-0B422C8DAF23}" type="parTrans" cxnId="{99899C78-A18D-47A9-9588-5F4186117A77}">
      <dgm:prSet/>
      <dgm:spPr/>
      <dgm:t>
        <a:bodyPr/>
        <a:lstStyle/>
        <a:p>
          <a:endParaRPr lang="ru-RU" sz="2400"/>
        </a:p>
      </dgm:t>
    </dgm:pt>
    <dgm:pt modelId="{4AE834A1-0749-42F8-8DD7-78CF00309C89}" type="sibTrans" cxnId="{99899C78-A18D-47A9-9588-5F4186117A77}">
      <dgm:prSet/>
      <dgm:spPr/>
      <dgm:t>
        <a:bodyPr/>
        <a:lstStyle/>
        <a:p>
          <a:endParaRPr lang="ru-RU" sz="2400"/>
        </a:p>
      </dgm:t>
    </dgm:pt>
    <dgm:pt modelId="{BA46A587-A750-42F1-878E-E02142D748B0}" type="pres">
      <dgm:prSet presAssocID="{D101FF39-238A-4180-9C07-9B78C2D2C6C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92A8E4-61E0-41EC-9814-B4CF06F1C256}" type="pres">
      <dgm:prSet presAssocID="{B98FB5B6-7849-4E06-B538-4AF3BC5FEA43}" presName="parentLin" presStyleCnt="0"/>
      <dgm:spPr/>
    </dgm:pt>
    <dgm:pt modelId="{14173F78-C2AB-48DB-B622-C7B6074713F8}" type="pres">
      <dgm:prSet presAssocID="{B98FB5B6-7849-4E06-B538-4AF3BC5FEA4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47F4F5A-4D14-4F42-B50D-68C9CCCDA391}" type="pres">
      <dgm:prSet presAssocID="{B98FB5B6-7849-4E06-B538-4AF3BC5FEA43}" presName="parentText" presStyleLbl="node1" presStyleIdx="0" presStyleCnt="3" custScaleX="142857" custScaleY="2913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300D51-8D32-473E-A9E8-EBB577C291C2}" type="pres">
      <dgm:prSet presAssocID="{B98FB5B6-7849-4E06-B538-4AF3BC5FEA43}" presName="negativeSpace" presStyleCnt="0"/>
      <dgm:spPr/>
    </dgm:pt>
    <dgm:pt modelId="{9C54F5CB-236D-4F32-A457-4F52FCAE7C7D}" type="pres">
      <dgm:prSet presAssocID="{B98FB5B6-7849-4E06-B538-4AF3BC5FEA43}" presName="childText" presStyleLbl="conFgAcc1" presStyleIdx="0" presStyleCnt="3">
        <dgm:presLayoutVars>
          <dgm:bulletEnabled val="1"/>
        </dgm:presLayoutVars>
      </dgm:prSet>
      <dgm:spPr/>
    </dgm:pt>
    <dgm:pt modelId="{2C428039-7249-436C-BF4C-5C9DD344D6AD}" type="pres">
      <dgm:prSet presAssocID="{56090AFD-11C0-4D9B-80D9-00A9AACFEC4F}" presName="spaceBetweenRectangles" presStyleCnt="0"/>
      <dgm:spPr/>
    </dgm:pt>
    <dgm:pt modelId="{CA833D2E-98B4-4565-BB75-39A2D169AB24}" type="pres">
      <dgm:prSet presAssocID="{E27B7DCD-F8BE-4F18-B1CE-4A3D181D9944}" presName="parentLin" presStyleCnt="0"/>
      <dgm:spPr/>
    </dgm:pt>
    <dgm:pt modelId="{499923E1-8DA1-41DF-9984-D2D9066E453E}" type="pres">
      <dgm:prSet presAssocID="{E27B7DCD-F8BE-4F18-B1CE-4A3D181D994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E7441EB-ECB7-41FF-A8D9-D6D363B2F569}" type="pres">
      <dgm:prSet presAssocID="{E27B7DCD-F8BE-4F18-B1CE-4A3D181D9944}" presName="parentText" presStyleLbl="node1" presStyleIdx="1" presStyleCnt="3" custScaleX="142857" custScaleY="6375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879905-26C3-41DA-9D92-6E236EC3C440}" type="pres">
      <dgm:prSet presAssocID="{E27B7DCD-F8BE-4F18-B1CE-4A3D181D9944}" presName="negativeSpace" presStyleCnt="0"/>
      <dgm:spPr/>
    </dgm:pt>
    <dgm:pt modelId="{C91A5E5F-F307-4EE1-A119-21C94BC1D545}" type="pres">
      <dgm:prSet presAssocID="{E27B7DCD-F8BE-4F18-B1CE-4A3D181D9944}" presName="childText" presStyleLbl="conFgAcc1" presStyleIdx="1" presStyleCnt="3">
        <dgm:presLayoutVars>
          <dgm:bulletEnabled val="1"/>
        </dgm:presLayoutVars>
      </dgm:prSet>
      <dgm:spPr/>
    </dgm:pt>
    <dgm:pt modelId="{0B0DF9F7-9C0E-442C-B52A-08385AE70136}" type="pres">
      <dgm:prSet presAssocID="{F3467262-BE5C-497C-A8E2-2DA42C9180A2}" presName="spaceBetweenRectangles" presStyleCnt="0"/>
      <dgm:spPr/>
    </dgm:pt>
    <dgm:pt modelId="{8054E641-9A4C-4D6E-9EE6-51CAD4F2A7BF}" type="pres">
      <dgm:prSet presAssocID="{AE769F26-9B12-434B-9073-DFAD2CC962EB}" presName="parentLin" presStyleCnt="0"/>
      <dgm:spPr/>
    </dgm:pt>
    <dgm:pt modelId="{3DD7F263-BF9E-49FA-890A-B8ABAC206FC1}" type="pres">
      <dgm:prSet presAssocID="{AE769F26-9B12-434B-9073-DFAD2CC962E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682AF02-765A-4520-BF1C-BBC7C38AD376}" type="pres">
      <dgm:prSet presAssocID="{AE769F26-9B12-434B-9073-DFAD2CC962EB}" presName="parentText" presStyleLbl="node1" presStyleIdx="2" presStyleCnt="3" custScaleX="142857" custScaleY="22827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A98C4E-FC48-4953-80C9-1C10BA0ECCC7}" type="pres">
      <dgm:prSet presAssocID="{AE769F26-9B12-434B-9073-DFAD2CC962EB}" presName="negativeSpace" presStyleCnt="0"/>
      <dgm:spPr/>
    </dgm:pt>
    <dgm:pt modelId="{75762D2B-D6D5-4526-AD11-1EDBA95E1E94}" type="pres">
      <dgm:prSet presAssocID="{AE769F26-9B12-434B-9073-DFAD2CC962E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BDF7112-A99A-4F53-93B2-55BD0A5C4AF2}" srcId="{D101FF39-238A-4180-9C07-9B78C2D2C6C4}" destId="{E27B7DCD-F8BE-4F18-B1CE-4A3D181D9944}" srcOrd="1" destOrd="0" parTransId="{ADE4F9ED-CD3C-4263-99F9-CA280F8F9DE7}" sibTransId="{F3467262-BE5C-497C-A8E2-2DA42C9180A2}"/>
    <dgm:cxn modelId="{7073F644-5181-4F72-951F-E6143C3A9C35}" type="presOf" srcId="{B98FB5B6-7849-4E06-B538-4AF3BC5FEA43}" destId="{047F4F5A-4D14-4F42-B50D-68C9CCCDA391}" srcOrd="1" destOrd="0" presId="urn:microsoft.com/office/officeart/2005/8/layout/list1"/>
    <dgm:cxn modelId="{FE492A17-CDE2-44E2-BB55-5B5BA7ED084D}" type="presOf" srcId="{AE769F26-9B12-434B-9073-DFAD2CC962EB}" destId="{3DD7F263-BF9E-49FA-890A-B8ABAC206FC1}" srcOrd="0" destOrd="0" presId="urn:microsoft.com/office/officeart/2005/8/layout/list1"/>
    <dgm:cxn modelId="{7BCF7FF4-6C96-49E3-8577-1A006969B254}" type="presOf" srcId="{D101FF39-238A-4180-9C07-9B78C2D2C6C4}" destId="{BA46A587-A750-42F1-878E-E02142D748B0}" srcOrd="0" destOrd="0" presId="urn:microsoft.com/office/officeart/2005/8/layout/list1"/>
    <dgm:cxn modelId="{BF849E56-0C0A-40C7-9597-4F2B369F1455}" srcId="{D101FF39-238A-4180-9C07-9B78C2D2C6C4}" destId="{B98FB5B6-7849-4E06-B538-4AF3BC5FEA43}" srcOrd="0" destOrd="0" parTransId="{A4BE564C-DBE7-4950-8B09-9E4AAFA08BBC}" sibTransId="{56090AFD-11C0-4D9B-80D9-00A9AACFEC4F}"/>
    <dgm:cxn modelId="{9A2C6BA9-A1C2-4F3D-BF33-A3E0A269B910}" type="presOf" srcId="{B98FB5B6-7849-4E06-B538-4AF3BC5FEA43}" destId="{14173F78-C2AB-48DB-B622-C7B6074713F8}" srcOrd="0" destOrd="0" presId="urn:microsoft.com/office/officeart/2005/8/layout/list1"/>
    <dgm:cxn modelId="{745EA6B9-A798-4C09-8536-3F2D8289952C}" type="presOf" srcId="{E27B7DCD-F8BE-4F18-B1CE-4A3D181D9944}" destId="{499923E1-8DA1-41DF-9984-D2D9066E453E}" srcOrd="0" destOrd="0" presId="urn:microsoft.com/office/officeart/2005/8/layout/list1"/>
    <dgm:cxn modelId="{CDBB9311-D461-4711-8980-68CE2C14689D}" type="presOf" srcId="{E27B7DCD-F8BE-4F18-B1CE-4A3D181D9944}" destId="{8E7441EB-ECB7-41FF-A8D9-D6D363B2F569}" srcOrd="1" destOrd="0" presId="urn:microsoft.com/office/officeart/2005/8/layout/list1"/>
    <dgm:cxn modelId="{99899C78-A18D-47A9-9588-5F4186117A77}" srcId="{D101FF39-238A-4180-9C07-9B78C2D2C6C4}" destId="{AE769F26-9B12-434B-9073-DFAD2CC962EB}" srcOrd="2" destOrd="0" parTransId="{80948639-FDD8-4412-9A9A-0B422C8DAF23}" sibTransId="{4AE834A1-0749-42F8-8DD7-78CF00309C89}"/>
    <dgm:cxn modelId="{DD61524E-C8E7-41B2-AE3D-843AE1F917BD}" type="presOf" srcId="{AE769F26-9B12-434B-9073-DFAD2CC962EB}" destId="{2682AF02-765A-4520-BF1C-BBC7C38AD376}" srcOrd="1" destOrd="0" presId="urn:microsoft.com/office/officeart/2005/8/layout/list1"/>
    <dgm:cxn modelId="{2C4EDDA1-4662-409C-8B3E-EB2C5F9BED09}" type="presParOf" srcId="{BA46A587-A750-42F1-878E-E02142D748B0}" destId="{6C92A8E4-61E0-41EC-9814-B4CF06F1C256}" srcOrd="0" destOrd="0" presId="urn:microsoft.com/office/officeart/2005/8/layout/list1"/>
    <dgm:cxn modelId="{8EDF897D-DC1D-4A35-8CE9-C0E8BB4E1EB8}" type="presParOf" srcId="{6C92A8E4-61E0-41EC-9814-B4CF06F1C256}" destId="{14173F78-C2AB-48DB-B622-C7B6074713F8}" srcOrd="0" destOrd="0" presId="urn:microsoft.com/office/officeart/2005/8/layout/list1"/>
    <dgm:cxn modelId="{A54671B0-D183-4F26-91B7-2160C39ECA16}" type="presParOf" srcId="{6C92A8E4-61E0-41EC-9814-B4CF06F1C256}" destId="{047F4F5A-4D14-4F42-B50D-68C9CCCDA391}" srcOrd="1" destOrd="0" presId="urn:microsoft.com/office/officeart/2005/8/layout/list1"/>
    <dgm:cxn modelId="{F1BEA242-392B-42F5-8E3C-A5EA6AB17826}" type="presParOf" srcId="{BA46A587-A750-42F1-878E-E02142D748B0}" destId="{07300D51-8D32-473E-A9E8-EBB577C291C2}" srcOrd="1" destOrd="0" presId="urn:microsoft.com/office/officeart/2005/8/layout/list1"/>
    <dgm:cxn modelId="{CEBDF4C3-4713-4B22-A1AB-FE09EF0EC41C}" type="presParOf" srcId="{BA46A587-A750-42F1-878E-E02142D748B0}" destId="{9C54F5CB-236D-4F32-A457-4F52FCAE7C7D}" srcOrd="2" destOrd="0" presId="urn:microsoft.com/office/officeart/2005/8/layout/list1"/>
    <dgm:cxn modelId="{A48B20F8-80CF-4276-B84B-D3709F5855C8}" type="presParOf" srcId="{BA46A587-A750-42F1-878E-E02142D748B0}" destId="{2C428039-7249-436C-BF4C-5C9DD344D6AD}" srcOrd="3" destOrd="0" presId="urn:microsoft.com/office/officeart/2005/8/layout/list1"/>
    <dgm:cxn modelId="{647DCED8-D0A9-4FEE-AC27-2699552AFB0B}" type="presParOf" srcId="{BA46A587-A750-42F1-878E-E02142D748B0}" destId="{CA833D2E-98B4-4565-BB75-39A2D169AB24}" srcOrd="4" destOrd="0" presId="urn:microsoft.com/office/officeart/2005/8/layout/list1"/>
    <dgm:cxn modelId="{55FF4334-3E81-4DBD-A71B-15804618ED3C}" type="presParOf" srcId="{CA833D2E-98B4-4565-BB75-39A2D169AB24}" destId="{499923E1-8DA1-41DF-9984-D2D9066E453E}" srcOrd="0" destOrd="0" presId="urn:microsoft.com/office/officeart/2005/8/layout/list1"/>
    <dgm:cxn modelId="{5A67E892-E552-4ACA-8587-650B97E4D9C6}" type="presParOf" srcId="{CA833D2E-98B4-4565-BB75-39A2D169AB24}" destId="{8E7441EB-ECB7-41FF-A8D9-D6D363B2F569}" srcOrd="1" destOrd="0" presId="urn:microsoft.com/office/officeart/2005/8/layout/list1"/>
    <dgm:cxn modelId="{62A039EE-4027-4BEE-A713-1569B9A641A3}" type="presParOf" srcId="{BA46A587-A750-42F1-878E-E02142D748B0}" destId="{B7879905-26C3-41DA-9D92-6E236EC3C440}" srcOrd="5" destOrd="0" presId="urn:microsoft.com/office/officeart/2005/8/layout/list1"/>
    <dgm:cxn modelId="{69E3050A-7807-47AC-9692-76EA882C0634}" type="presParOf" srcId="{BA46A587-A750-42F1-878E-E02142D748B0}" destId="{C91A5E5F-F307-4EE1-A119-21C94BC1D545}" srcOrd="6" destOrd="0" presId="urn:microsoft.com/office/officeart/2005/8/layout/list1"/>
    <dgm:cxn modelId="{4F4C06E9-3D76-4DD7-8366-AFE888320B9C}" type="presParOf" srcId="{BA46A587-A750-42F1-878E-E02142D748B0}" destId="{0B0DF9F7-9C0E-442C-B52A-08385AE70136}" srcOrd="7" destOrd="0" presId="urn:microsoft.com/office/officeart/2005/8/layout/list1"/>
    <dgm:cxn modelId="{BDCAFDFF-879E-4899-915A-547A5257E39F}" type="presParOf" srcId="{BA46A587-A750-42F1-878E-E02142D748B0}" destId="{8054E641-9A4C-4D6E-9EE6-51CAD4F2A7BF}" srcOrd="8" destOrd="0" presId="urn:microsoft.com/office/officeart/2005/8/layout/list1"/>
    <dgm:cxn modelId="{434D7450-197E-45FD-AF23-FAB609A21940}" type="presParOf" srcId="{8054E641-9A4C-4D6E-9EE6-51CAD4F2A7BF}" destId="{3DD7F263-BF9E-49FA-890A-B8ABAC206FC1}" srcOrd="0" destOrd="0" presId="urn:microsoft.com/office/officeart/2005/8/layout/list1"/>
    <dgm:cxn modelId="{E7E6DE8D-9F38-438F-9CDA-A3471A857844}" type="presParOf" srcId="{8054E641-9A4C-4D6E-9EE6-51CAD4F2A7BF}" destId="{2682AF02-765A-4520-BF1C-BBC7C38AD376}" srcOrd="1" destOrd="0" presId="urn:microsoft.com/office/officeart/2005/8/layout/list1"/>
    <dgm:cxn modelId="{8111A9BB-9CC0-4DEE-8C69-16CE2090C439}" type="presParOf" srcId="{BA46A587-A750-42F1-878E-E02142D748B0}" destId="{6FA98C4E-FC48-4953-80C9-1C10BA0ECCC7}" srcOrd="9" destOrd="0" presId="urn:microsoft.com/office/officeart/2005/8/layout/list1"/>
    <dgm:cxn modelId="{0840066A-DA54-4276-8988-6EE171D93D63}" type="presParOf" srcId="{BA46A587-A750-42F1-878E-E02142D748B0}" destId="{75762D2B-D6D5-4526-AD11-1EDBA95E1E9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80ABE-D413-4FD1-805D-F279FA1BE013}">
      <dsp:nvSpPr>
        <dsp:cNvPr id="0" name=""/>
        <dsp:cNvSpPr/>
      </dsp:nvSpPr>
      <dsp:spPr>
        <a:xfrm>
          <a:off x="0" y="1408860"/>
          <a:ext cx="60960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8EF26F-F0F9-4D86-A02E-64B1A61D961D}">
      <dsp:nvSpPr>
        <dsp:cNvPr id="0" name=""/>
        <dsp:cNvSpPr/>
      </dsp:nvSpPr>
      <dsp:spPr>
        <a:xfrm>
          <a:off x="227985" y="159793"/>
          <a:ext cx="5804020" cy="1369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chemeClr val="bg1"/>
              </a:solidFill>
            </a:rPr>
            <a:t>Создание оптимальных условий для развития мышления учащихся в процессе обучения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>
            <a:solidFill>
              <a:schemeClr val="bg1"/>
            </a:solidFill>
          </a:endParaRPr>
        </a:p>
      </dsp:txBody>
      <dsp:txXfrm>
        <a:off x="294841" y="226649"/>
        <a:ext cx="5670308" cy="1235838"/>
      </dsp:txXfrm>
    </dsp:sp>
    <dsp:sp modelId="{CCAE6F1A-99B1-4812-8CC7-CFC7C12CBCD0}">
      <dsp:nvSpPr>
        <dsp:cNvPr id="0" name=""/>
        <dsp:cNvSpPr/>
      </dsp:nvSpPr>
      <dsp:spPr>
        <a:xfrm>
          <a:off x="0" y="2587668"/>
          <a:ext cx="60960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A964E4-E95C-4293-8F46-94C5B32604B3}">
      <dsp:nvSpPr>
        <dsp:cNvPr id="0" name=""/>
        <dsp:cNvSpPr/>
      </dsp:nvSpPr>
      <dsp:spPr>
        <a:xfrm>
          <a:off x="302716" y="1653660"/>
          <a:ext cx="5787877" cy="10520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chemeClr val="bg1"/>
              </a:solidFill>
            </a:rPr>
            <a:t>Преодоление некоторых противоречий процесса обучения.</a:t>
          </a:r>
          <a:endParaRPr lang="ru-RU" sz="2400" kern="1200" dirty="0">
            <a:solidFill>
              <a:schemeClr val="bg1"/>
            </a:solidFill>
          </a:endParaRPr>
        </a:p>
      </dsp:txBody>
      <dsp:txXfrm>
        <a:off x="354075" y="1705019"/>
        <a:ext cx="5685159" cy="949370"/>
      </dsp:txXfrm>
    </dsp:sp>
    <dsp:sp modelId="{273DDA2D-30F4-4F40-86E2-262F70DC1FF1}">
      <dsp:nvSpPr>
        <dsp:cNvPr id="0" name=""/>
        <dsp:cNvSpPr/>
      </dsp:nvSpPr>
      <dsp:spPr>
        <a:xfrm>
          <a:off x="0" y="3705010"/>
          <a:ext cx="60960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FDB63D-AE38-41C2-B4C0-BC71D0A83F76}">
      <dsp:nvSpPr>
        <dsp:cNvPr id="0" name=""/>
        <dsp:cNvSpPr/>
      </dsp:nvSpPr>
      <dsp:spPr>
        <a:xfrm>
          <a:off x="274736" y="2832468"/>
          <a:ext cx="5817088" cy="9906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chemeClr val="bg1"/>
              </a:solidFill>
            </a:rPr>
            <a:t>Повышение и развитие интереса учащихся к учебным предметам.</a:t>
          </a:r>
          <a:endParaRPr lang="ru-RU" sz="2400" kern="1200" dirty="0">
            <a:solidFill>
              <a:schemeClr val="bg1"/>
            </a:solidFill>
          </a:endParaRPr>
        </a:p>
      </dsp:txBody>
      <dsp:txXfrm>
        <a:off x="323094" y="2880826"/>
        <a:ext cx="5720372" cy="8939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54F5CB-236D-4F32-A457-4F52FCAE7C7D}">
      <dsp:nvSpPr>
        <dsp:cNvPr id="0" name=""/>
        <dsp:cNvSpPr/>
      </dsp:nvSpPr>
      <dsp:spPr>
        <a:xfrm>
          <a:off x="0" y="825897"/>
          <a:ext cx="727280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7F4F5A-4D14-4F42-B50D-68C9CCCDA391}">
      <dsp:nvSpPr>
        <dsp:cNvPr id="0" name=""/>
        <dsp:cNvSpPr/>
      </dsp:nvSpPr>
      <dsp:spPr>
        <a:xfrm>
          <a:off x="346239" y="113414"/>
          <a:ext cx="6924785" cy="860082"/>
        </a:xfrm>
        <a:prstGeom prst="round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solidFill>
                <a:schemeClr val="tx1"/>
              </a:solidFill>
            </a:rPr>
            <a:t>Мир, окружающий детей, познается ими в многообразии и единстве</a:t>
          </a:r>
        </a:p>
      </dsp:txBody>
      <dsp:txXfrm>
        <a:off x="388225" y="155400"/>
        <a:ext cx="6840813" cy="776110"/>
      </dsp:txXfrm>
    </dsp:sp>
    <dsp:sp modelId="{C91A5E5F-F307-4EE1-A119-21C94BC1D545}">
      <dsp:nvSpPr>
        <dsp:cNvPr id="0" name=""/>
        <dsp:cNvSpPr/>
      </dsp:nvSpPr>
      <dsp:spPr>
        <a:xfrm>
          <a:off x="0" y="2866326"/>
          <a:ext cx="727280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7441EB-ECB7-41FF-A8D9-D6D363B2F569}">
      <dsp:nvSpPr>
        <dsp:cNvPr id="0" name=""/>
        <dsp:cNvSpPr/>
      </dsp:nvSpPr>
      <dsp:spPr>
        <a:xfrm>
          <a:off x="346239" y="1131897"/>
          <a:ext cx="6924785" cy="1882029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Интегрированные уроки развивают потенциал самих учащихся, побуждают к активному познанию окружающей действительности, к осмыслению и нахождению причинно-следственных связей</a:t>
          </a:r>
        </a:p>
      </dsp:txBody>
      <dsp:txXfrm>
        <a:off x="438112" y="1223770"/>
        <a:ext cx="6741039" cy="1698283"/>
      </dsp:txXfrm>
    </dsp:sp>
    <dsp:sp modelId="{75762D2B-D6D5-4526-AD11-1EDBA95E1E94}">
      <dsp:nvSpPr>
        <dsp:cNvPr id="0" name=""/>
        <dsp:cNvSpPr/>
      </dsp:nvSpPr>
      <dsp:spPr>
        <a:xfrm>
          <a:off x="0" y="3698585"/>
          <a:ext cx="727280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82AF02-765A-4520-BF1C-BBC7C38AD376}">
      <dsp:nvSpPr>
        <dsp:cNvPr id="0" name=""/>
        <dsp:cNvSpPr/>
      </dsp:nvSpPr>
      <dsp:spPr>
        <a:xfrm>
          <a:off x="346239" y="3172326"/>
          <a:ext cx="6924785" cy="6738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Форма проведения интегрированных уроков нестандартна, увлекательна</a:t>
          </a:r>
        </a:p>
      </dsp:txBody>
      <dsp:txXfrm>
        <a:off x="379134" y="3205221"/>
        <a:ext cx="6858995" cy="608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0"/>
            <a:ext cx="9143024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&#1074;&#1080;&#1076;&#1077;&#1086;.mp4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3645024"/>
            <a:ext cx="7772400" cy="2387600"/>
          </a:xfrm>
        </p:spPr>
        <p:txBody>
          <a:bodyPr>
            <a:no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b="1" dirty="0">
                <a:solidFill>
                  <a:srgbClr val="FF0000"/>
                </a:solidFill>
              </a:rPr>
              <a:t/>
            </a:r>
            <a:br>
              <a:rPr lang="ru-RU" sz="4800" b="1" dirty="0">
                <a:solidFill>
                  <a:srgbClr val="FF0000"/>
                </a:solidFill>
              </a:rPr>
            </a:br>
            <a:endParaRPr lang="ru-RU" sz="8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299054" y="3284984"/>
            <a:ext cx="6858000" cy="1655762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4A206A"/>
                </a:solidFill>
              </a:rPr>
              <a:t>Учитель математики, </a:t>
            </a:r>
          </a:p>
          <a:p>
            <a:pPr algn="r"/>
            <a:r>
              <a:rPr lang="ru-RU" b="1" dirty="0" smtClean="0">
                <a:solidFill>
                  <a:srgbClr val="4A206A"/>
                </a:solidFill>
              </a:rPr>
              <a:t>МБОУ «Средняя школа №5 им. И.П. Волка»</a:t>
            </a:r>
          </a:p>
          <a:p>
            <a:pPr algn="r"/>
            <a:r>
              <a:rPr lang="ru-RU" b="1" dirty="0" smtClean="0">
                <a:solidFill>
                  <a:srgbClr val="4A206A"/>
                </a:solidFill>
              </a:rPr>
              <a:t>Л. А. Тихомирова</a:t>
            </a:r>
            <a:endParaRPr lang="ru-RU" b="1" dirty="0">
              <a:solidFill>
                <a:srgbClr val="4A206A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8944" y="41501"/>
            <a:ext cx="914400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Формирование 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у школьников </a:t>
            </a:r>
          </a:p>
          <a:p>
            <a:pPr algn="ctr"/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целостного представления об</a:t>
            </a:r>
          </a:p>
          <a:p>
            <a:pPr algn="ctr"/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 окружающем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мире 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посредством </a:t>
            </a:r>
          </a:p>
          <a:p>
            <a:pPr algn="ctr"/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реализации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интегрированного обучения</a:t>
            </a:r>
            <a:endParaRPr lang="ru-RU" sz="44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Tm="321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2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30941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B53F3E-7D3F-1DBB-D238-7466BC16D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0"/>
            <a:ext cx="7886700" cy="2204864"/>
          </a:xfrm>
        </p:spPr>
        <p:txBody>
          <a:bodyPr>
            <a:normAutofit/>
          </a:bodyPr>
          <a:lstStyle/>
          <a:p>
            <a:pPr algn="r"/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2: «Астрономия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координатной плоскости</a:t>
            </a:r>
            <a:r>
              <a:rPr lang="ru-RU" sz="4800" dirty="0">
                <a:solidFill>
                  <a:srgbClr val="FF0000"/>
                </a:solidFill>
              </a:rPr>
              <a:t>»</a:t>
            </a:r>
          </a:p>
        </p:txBody>
      </p:sp>
      <p:pic>
        <p:nvPicPr>
          <p:cNvPr id="1026" name="Picture 2" descr="Астрономия на координатной плоскости">
            <a:extLst>
              <a:ext uri="{FF2B5EF4-FFF2-40B4-BE49-F238E27FC236}">
                <a16:creationId xmlns:a16="http://schemas.microsoft.com/office/drawing/2014/main" xmlns="" id="{3C65FE5D-B2A2-58E6-2C26-BADD0546B80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9467" y="1412776"/>
            <a:ext cx="5673555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996952"/>
            <a:ext cx="5148064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8021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5F4F84-AB5D-2592-CD48-0D63DBE72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1760" y="212762"/>
            <a:ext cx="7886700" cy="1325563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Пример 3: «Проценты и лекарственные растения»</a:t>
            </a:r>
          </a:p>
        </p:txBody>
      </p:sp>
      <p:pic>
        <p:nvPicPr>
          <p:cNvPr id="2050" name="Picture 2" descr="Исследовательская работа &quot;Лекарственные растения аг.Лунин в задачах&quot;">
            <a:extLst>
              <a:ext uri="{FF2B5EF4-FFF2-40B4-BE49-F238E27FC236}">
                <a16:creationId xmlns:a16="http://schemas.microsoft.com/office/drawing/2014/main" xmlns="" id="{4062EC9E-6551-2BFE-ACAA-002D1B3A53F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68438"/>
            <a:ext cx="4074070" cy="2289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D91F22C-0194-A062-E4E2-6C09DD696C21}"/>
              </a:ext>
            </a:extLst>
          </p:cNvPr>
          <p:cNvSpPr txBox="1"/>
          <p:nvPr/>
        </p:nvSpPr>
        <p:spPr>
          <a:xfrm>
            <a:off x="5824736" y="2198608"/>
            <a:ext cx="329254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Прослеживается связь математики с биологией, экологией и даже с  английским языком. </a:t>
            </a:r>
          </a:p>
        </p:txBody>
      </p:sp>
      <p:pic>
        <p:nvPicPr>
          <p:cNvPr id="2052" name="Picture 4" descr="Растения на английском">
            <a:extLst>
              <a:ext uri="{FF2B5EF4-FFF2-40B4-BE49-F238E27FC236}">
                <a16:creationId xmlns:a16="http://schemas.microsoft.com/office/drawing/2014/main" xmlns="" id="{265D1AA8-D3A8-71EE-DB88-41599518A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933056"/>
            <a:ext cx="4071019" cy="262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67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86700" cy="1325563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4: «Проценты, смеси и сплавы».  ОГЭ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4784"/>
            <a:ext cx="7488832" cy="5238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53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171400"/>
            <a:ext cx="7886700" cy="1325563"/>
          </a:xfrm>
        </p:spPr>
        <p:txBody>
          <a:bodyPr/>
          <a:lstStyle/>
          <a:p>
            <a:pPr algn="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5: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2258" y="764704"/>
            <a:ext cx="7471742" cy="1243336"/>
          </a:xfrm>
        </p:spPr>
        <p:txBody>
          <a:bodyPr>
            <a:normAutofit fontScale="92500" lnSpcReduction="20000"/>
          </a:bodyPr>
          <a:lstStyle/>
          <a:p>
            <a:pPr indent="342900" algn="just">
              <a:lnSpc>
                <a:spcPct val="115000"/>
              </a:lnSpc>
              <a:spcAft>
                <a:spcPts val="0"/>
              </a:spcAft>
              <a:tabLst>
                <a:tab pos="895985" algn="l"/>
              </a:tabLst>
            </a:pPr>
            <a:r>
              <a:rPr lang="ru-RU" spc="-5" dirty="0">
                <a:latin typeface="Times New Roman"/>
                <a:ea typeface="Calibri"/>
                <a:cs typeface="Times New Roman"/>
              </a:rPr>
              <a:t>Вычислите 15% от числа элементов в периодической таблице Менделеева </a:t>
            </a:r>
            <a:r>
              <a:rPr lang="ru-RU" spc="10" dirty="0">
                <a:latin typeface="Times New Roman"/>
                <a:ea typeface="Calibri"/>
                <a:cs typeface="Times New Roman"/>
              </a:rPr>
              <a:t>сложите с годом открытия этой таблицы.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88840"/>
            <a:ext cx="6258272" cy="4693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278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2528"/>
              </p:ext>
            </p:extLst>
          </p:nvPr>
        </p:nvGraphicFramePr>
        <p:xfrm>
          <a:off x="-1" y="-1"/>
          <a:ext cx="9251505" cy="72759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76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900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494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8243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36261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Класс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Тема по математике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Предмет, с которым проводится интеграция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Краткое содержания изучаемого материала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609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5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Масштаб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География, технология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Нахождение расстояний на карте, плане, нахождение деталей по чертежу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054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Объём прямоугольного параллелепипеда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География.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Рассчитать объём кубика льда для заполнения высыхающего Аральского моря.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3699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6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Обыкновенные дроби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Музыка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Длительность нот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054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6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Проценты, пропорции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География, биология, технология, изобразительное искусство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Процентное с содержание полезных веществ в растениях. Лекарственные сборы. Кулинарные рецепты. 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8133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6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Действия с рациональными числами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Иностранный язык, информатика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Известные английские ученые (французские, немецкие- в зависимости от изучаемого языка).К. </a:t>
                      </a:r>
                      <a:r>
                        <a:rPr lang="ru-RU" sz="1400" b="1" dirty="0" err="1">
                          <a:effectLst/>
                        </a:rPr>
                        <a:t>Гаус</a:t>
                      </a:r>
                      <a:r>
                        <a:rPr lang="ru-RU" sz="1400" b="1" dirty="0">
                          <a:effectLst/>
                        </a:rPr>
                        <a:t>, Г .Лейбниц, Ч. Бэббидж.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Вычисление значений выражений (на иностранном языке),ю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Известные вычислители(Л. Эйлер и др.) Устройства облегчения вычислений.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84" marR="28284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642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0291469"/>
              </p:ext>
            </p:extLst>
          </p:nvPr>
        </p:nvGraphicFramePr>
        <p:xfrm>
          <a:off x="1" y="-1"/>
          <a:ext cx="9143999" cy="74963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75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9239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55679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</a:rPr>
                        <a:t>6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Элементы стереометрии. пирамида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История, литература, география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Египетские пирамиды, пирамиды Майя. Происхождение терминов. Архитектурные здания мира, построенные в виде пи </a:t>
                      </a:r>
                      <a:r>
                        <a:rPr lang="ru-RU" sz="1400" b="1" dirty="0" err="1">
                          <a:effectLst/>
                        </a:rPr>
                        <a:t>рамид</a:t>
                      </a:r>
                      <a:r>
                        <a:rPr lang="ru-RU" sz="1400" b="1" dirty="0">
                          <a:effectLst/>
                        </a:rPr>
                        <a:t>. Литературные произведения о пирамидах. Нетрадиционное применение пирамид в сельском хозяйстве.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430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8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Преобразование фигур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Физика, литература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Задачи на равноускоренное движение. Омар Хайям, его вклад в теорию уравнений. Рубаи О. Хайяма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0723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8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Прямая пропорциональность. Линейная функция, ее свойства и график. Обратная пропорциональность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Физика, литература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Задачи на движение. Закон Бойля-Мариотта. Закон Ома. Пословицы и поговорки, выражающие функциональную зависимость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430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9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Векторы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Физика, информатика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Векторные величины в физике. Равнодействующая сил. Векторная графика.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84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9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Площадь круга  и его частей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Физика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Архимед – математик и физик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1454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9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Квадратичная функция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Физика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Равноускоренное движение, </a:t>
                      </a:r>
                      <a:r>
                        <a:rPr lang="ru-RU" sz="1200" b="1" dirty="0" err="1">
                          <a:effectLst/>
                        </a:rPr>
                        <a:t>адение</a:t>
                      </a:r>
                      <a:r>
                        <a:rPr lang="ru-RU" sz="1200" b="1" dirty="0">
                          <a:effectLst/>
                        </a:rPr>
                        <a:t> тела. Движение тела, брошенного под углом к горизонту. Вращение параболы. Параболоид вращение и его применение в различных приборах. 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Аристотель, Н. Тарталья, Г. Галилей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0430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Система координат в пространстве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География, астрономия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Открытие планеты «на кончике пера». Географические сферические, полярные координаты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877" marR="25877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703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9028722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15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383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5638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9731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Логарифмическая функция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Физика, биология, география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Логарифмическая функция в природе. Движение у полюса. Громкость звуков. Яркость звёзд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7408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Показательная функция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Биология, физика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Законы размножения. Концентрация адреналина в крови. Цепная реакция. Радиоактивные распад. Барометрическая формула. Формула разрядки конденсатора. Законы К.Э. Циолковского. Человек удерживает корабль.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681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Производная и интеграл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Физика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Физический смысл производной и интеграла, их применение в физике.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1516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Дифференциальные уравнение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Экономика, география, обществознание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Теория фирмы, рынок. Рост выпуска продукции. Эволюция популяций. Закон изменения численности населения. Задача о гонке вооружений. Рост общественного благосостояния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946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11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Многогранники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Физика, химия, биология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Кристаллические решетки. Идеи об устройстве Вселенной у Платона и др. философов. Использование различных механизмов в технике и в быту. Строение вирусов и других микроорганизмов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006" marR="32006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26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0" y="0"/>
            <a:ext cx="9135330" cy="6858000"/>
          </a:xfrm>
        </p:spPr>
      </p:pic>
    </p:spTree>
    <p:extLst>
      <p:ext uri="{BB962C8B-B14F-4D97-AF65-F5344CB8AC3E}">
        <p14:creationId xmlns:p14="http://schemas.microsoft.com/office/powerpoint/2010/main" val="279881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1331640" y="764704"/>
            <a:ext cx="6696744" cy="518457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«Процесс обучения должен быть построен таким образом, чтоб, с одной стороны, разграничить между собой отдельные предметы, а с другой – объединить в нашем сознании схожие и родственные, внося тем самым огромную ясность в наше сознание и после полного их уточнения повысить до ясных понятий».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Иоганн Песталоцци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200" y="-13473"/>
            <a:ext cx="5220072" cy="3796416"/>
          </a:xfrm>
        </p:spPr>
      </p:pic>
      <p:sp>
        <p:nvSpPr>
          <p:cNvPr id="5" name="Прямоугольник 4"/>
          <p:cNvSpPr/>
          <p:nvPr/>
        </p:nvSpPr>
        <p:spPr>
          <a:xfrm>
            <a:off x="779772" y="3645024"/>
            <a:ext cx="8352928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5000" b="1" dirty="0">
                <a:solidFill>
                  <a:srgbClr val="5ECCF3">
                    <a:lumMod val="75000"/>
                  </a:srgbClr>
                </a:solidFill>
                <a:latin typeface="Calibri Light" panose="020F0302020204030204"/>
              </a:rPr>
              <a:t>Интеграция – </a:t>
            </a:r>
            <a:r>
              <a:rPr lang="ru-RU" sz="3600" b="1" dirty="0">
                <a:solidFill>
                  <a:prstClr val="black"/>
                </a:solidFill>
              </a:rPr>
              <a:t>это объединение в целое разрозненных частей, глубокое взаимопроникновение, слияние в одном учебном материале обобщенных знаний в той или иной области.</a:t>
            </a:r>
            <a:endParaRPr lang="ru-RU" sz="3600" b="1" dirty="0">
              <a:solidFill>
                <a:srgbClr val="800000"/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6623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83568" y="188640"/>
            <a:ext cx="7929586" cy="7858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/>
              <a:t>Уровни интеграции </a:t>
            </a:r>
            <a:endParaRPr lang="ru-RU" sz="44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971600" y="1412776"/>
            <a:ext cx="3240360" cy="242889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>
                <a:solidFill>
                  <a:srgbClr val="0070C0"/>
                </a:solidFill>
              </a:rPr>
              <a:t>Внутрипредметная</a:t>
            </a:r>
            <a:r>
              <a:rPr lang="ru-RU" sz="2000" b="1" dirty="0">
                <a:solidFill>
                  <a:srgbClr val="0070C0"/>
                </a:solidFill>
              </a:rPr>
              <a:t> – </a:t>
            </a:r>
            <a:r>
              <a:rPr lang="ru-RU" sz="2000" dirty="0">
                <a:solidFill>
                  <a:srgbClr val="0070C0"/>
                </a:solidFill>
              </a:rPr>
              <a:t>интеграция понятий внутри отдельных учебных предметов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143504" y="1357298"/>
            <a:ext cx="3214710" cy="2571768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000" b="1" dirty="0"/>
          </a:p>
          <a:p>
            <a:pPr lvl="0" algn="ctr"/>
            <a:r>
              <a:rPr lang="ru-RU" sz="2000" b="1" dirty="0" err="1">
                <a:solidFill>
                  <a:schemeClr val="tx1"/>
                </a:solidFill>
              </a:rPr>
              <a:t>Транспредметная</a:t>
            </a:r>
            <a:r>
              <a:rPr lang="ru-RU" sz="2000" b="1" dirty="0">
                <a:solidFill>
                  <a:schemeClr val="tx1"/>
                </a:solidFill>
              </a:rPr>
              <a:t> – </a:t>
            </a:r>
            <a:r>
              <a:rPr lang="ru-RU" sz="2000" dirty="0">
                <a:solidFill>
                  <a:schemeClr val="tx1"/>
                </a:solidFill>
              </a:rPr>
              <a:t>синтез компонентов основного и дополнительного содержания образования</a:t>
            </a:r>
          </a:p>
          <a:p>
            <a:pPr algn="ctr"/>
            <a:endParaRPr lang="ru-RU" sz="2000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714480" y="4357694"/>
            <a:ext cx="5929354" cy="207170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Межпредметная</a:t>
            </a:r>
            <a:r>
              <a:rPr lang="ru-RU" sz="2000" dirty="0"/>
              <a:t> – синтез фактов, понятий, принципов и т.д. двух и более дисциплин,  что и должен использовать педагог при подготовке интегрированного урока</a:t>
            </a: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683568" y="188640"/>
            <a:ext cx="7929586" cy="108012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/>
              <a:t>Цели интегрированного обучения</a:t>
            </a:r>
            <a:endParaRPr lang="ru-RU" sz="3600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971600" y="1628800"/>
          <a:ext cx="7272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683568" y="188640"/>
            <a:ext cx="7929586" cy="115212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/>
              <a:t>Преимущества интеграции на уроке</a:t>
            </a:r>
            <a:endParaRPr lang="ru-RU" sz="3600" dirty="0"/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95666" y="188640"/>
            <a:ext cx="7929586" cy="78581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/>
              <a:t>Формы интегрирования</a:t>
            </a:r>
            <a:endParaRPr lang="ru-RU" sz="44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313005" y="1186747"/>
            <a:ext cx="3528392" cy="2428892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b="1" u="sng" dirty="0"/>
              <a:t>Предметно – образная</a:t>
            </a:r>
            <a:r>
              <a:rPr lang="ru-RU" sz="2000" b="1" dirty="0"/>
              <a:t>, </a:t>
            </a:r>
            <a:r>
              <a:rPr lang="ru-RU" sz="2000" dirty="0"/>
              <a:t>используемая при воссоздании более широкого и целостного представления о предмете познания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860032" y="1196752"/>
            <a:ext cx="4032448" cy="2428892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b="1" u="sng" dirty="0"/>
              <a:t>Понятийная</a:t>
            </a:r>
            <a:r>
              <a:rPr lang="ru-RU" sz="2000" b="1" dirty="0"/>
              <a:t>, </a:t>
            </a:r>
            <a:r>
              <a:rPr lang="ru-RU" sz="2000" dirty="0"/>
              <a:t>когда проводится анализ явления, составляющего это понятие, и вырабатывается понятийное поле понятия;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23528" y="3645024"/>
            <a:ext cx="3888432" cy="273630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b="1" dirty="0" err="1"/>
              <a:t>Деятельностная</a:t>
            </a:r>
            <a:r>
              <a:rPr lang="ru-RU" sz="2000" b="1" dirty="0"/>
              <a:t>,</a:t>
            </a:r>
            <a:r>
              <a:rPr lang="ru-RU" sz="2000" dirty="0"/>
              <a:t> при которой производится процедура обобщения способов деятельности, переноса и их применения в новых условиях   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076056" y="3501008"/>
            <a:ext cx="3744416" cy="2736304"/>
          </a:xfrm>
          <a:prstGeom prst="horizontalScrol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dirty="0"/>
              <a:t>Концептуальная</a:t>
            </a:r>
            <a:r>
              <a:rPr lang="ru-RU" sz="2000" dirty="0"/>
              <a:t>, при которой учащиеся практикуются в разработке новых идей, предложений, способов решения учебной проблемы</a:t>
            </a: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1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0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480" y="1484784"/>
            <a:ext cx="4680520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Создаём доброжелательную атмосферу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564904"/>
            <a:ext cx="4087990" cy="2724645"/>
          </a:xfrm>
        </p:spPr>
      </p:pic>
    </p:spTree>
    <p:extLst>
      <p:ext uri="{BB962C8B-B14F-4D97-AF65-F5344CB8AC3E}">
        <p14:creationId xmlns:p14="http://schemas.microsoft.com/office/powerpoint/2010/main" val="94206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1: «Устный счёт»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44824"/>
            <a:ext cx="7886700" cy="4351338"/>
          </a:xfrm>
        </p:spPr>
        <p:txBody>
          <a:bodyPr>
            <a:normAutofit fontScale="92500" lnSpcReduction="10000"/>
          </a:bodyPr>
          <a:lstStyle/>
          <a:p>
            <a:pPr marL="265113" indent="-36513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798830" algn="l"/>
              </a:tabLst>
            </a:pPr>
            <a:r>
              <a:rPr lang="ru-RU" spc="-30" dirty="0">
                <a:latin typeface="Times New Roman"/>
                <a:ea typeface="Calibri"/>
                <a:cs typeface="Times New Roman"/>
              </a:rPr>
              <a:t>1</a:t>
            </a:r>
            <a:r>
              <a:rPr lang="ru-RU" spc="-3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 количество признаков равенства треугольников умножьте на </a:t>
            </a:r>
            <a:r>
              <a:rPr lang="ru-RU" spc="-25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число букв в слове обозначающем единицу работы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899160" algn="l"/>
              </a:tabLst>
            </a:pPr>
            <a:r>
              <a:rPr lang="ru-RU" spc="-1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количество слагаемых в формуле куба суммы разделите на 2% от</a:t>
            </a:r>
            <a:br>
              <a:rPr lang="ru-RU" spc="-1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pc="-5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количества материков.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899160" algn="l"/>
              </a:tabLst>
            </a:pPr>
            <a:r>
              <a:rPr lang="ru-RU" spc="-5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количество букв в отчестве поэта Сергея Есенина умножьте на</a:t>
            </a:r>
            <a:br>
              <a:rPr lang="ru-RU" spc="-5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квадрат числа биссектрис у треугольника.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16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 класс</Template>
  <TotalTime>1121</TotalTime>
  <Words>849</Words>
  <Application>Microsoft Office PowerPoint</Application>
  <PresentationFormat>Экран (4:3)</PresentationFormat>
  <Paragraphs>115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Создаём доброжелательную атмосферу</vt:lpstr>
      <vt:lpstr>Пример 1: «Устный счёт»</vt:lpstr>
      <vt:lpstr>Презентация PowerPoint</vt:lpstr>
      <vt:lpstr>Пример 2: «Астрономия  на координатной плоскости»</vt:lpstr>
      <vt:lpstr>Пример 3: «Проценты и лекарственные растения»</vt:lpstr>
      <vt:lpstr>ПРИМЕР 4: «Проценты, смеси и сплавы».  ОГЭ </vt:lpstr>
      <vt:lpstr>ПРИМЕР 5: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Интегрированные уроки</dc:title>
  <dc:creator>Пользователь</dc:creator>
  <cp:lastModifiedBy>Васильева</cp:lastModifiedBy>
  <cp:revision>65</cp:revision>
  <cp:lastPrinted>2023-03-10T10:35:02Z</cp:lastPrinted>
  <dcterms:created xsi:type="dcterms:W3CDTF">2022-02-19T07:11:01Z</dcterms:created>
  <dcterms:modified xsi:type="dcterms:W3CDTF">2023-03-10T10:35:29Z</dcterms:modified>
</cp:coreProperties>
</file>