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313" r:id="rId20"/>
    <p:sldId id="277" r:id="rId21"/>
    <p:sldId id="314" r:id="rId22"/>
    <p:sldId id="279" r:id="rId23"/>
    <p:sldId id="280" r:id="rId24"/>
    <p:sldId id="281" r:id="rId25"/>
    <p:sldId id="282" r:id="rId26"/>
    <p:sldId id="286" r:id="rId27"/>
    <p:sldId id="287" r:id="rId28"/>
    <p:sldId id="312" r:id="rId29"/>
    <p:sldId id="311" r:id="rId30"/>
    <p:sldId id="289" r:id="rId31"/>
  </p:sldIdLst>
  <p:sldSz cx="9144000" cy="6858000" type="screen4x3"/>
  <p:notesSz cx="6761163" cy="99425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5" autoAdjust="0"/>
    <p:restoredTop sz="94624" autoAdjust="0"/>
  </p:normalViewPr>
  <p:slideViewPr>
    <p:cSldViewPr>
      <p:cViewPr>
        <p:scale>
          <a:sx n="92" d="100"/>
          <a:sy n="92" d="100"/>
        </p:scale>
        <p:origin x="-2184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8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3312368"/>
          </a:xfrm>
        </p:spPr>
        <p:txBody>
          <a:bodyPr/>
          <a:lstStyle/>
          <a:p>
            <a:r>
              <a:rPr lang="ru-RU" sz="4800" b="1" dirty="0" smtClean="0">
                <a:solidFill>
                  <a:srgbClr val="663300"/>
                </a:solidFill>
              </a:rPr>
              <a:t>Музыкально-оздоровительная работа </a:t>
            </a:r>
            <a:br>
              <a:rPr lang="ru-RU" sz="4800" b="1" dirty="0" smtClean="0">
                <a:solidFill>
                  <a:srgbClr val="663300"/>
                </a:solidFill>
              </a:rPr>
            </a:br>
            <a:r>
              <a:rPr lang="ru-RU" sz="4800" b="1" dirty="0" smtClean="0">
                <a:solidFill>
                  <a:srgbClr val="663300"/>
                </a:solidFill>
              </a:rPr>
              <a:t>в </a:t>
            </a:r>
            <a:r>
              <a:rPr lang="ru-RU" sz="4800" b="1" dirty="0" smtClean="0">
                <a:solidFill>
                  <a:srgbClr val="663300"/>
                </a:solidFill>
              </a:rPr>
              <a:t>ДОУ</a:t>
            </a:r>
            <a:br>
              <a:rPr lang="ru-RU" sz="4800" b="1" dirty="0" smtClean="0">
                <a:solidFill>
                  <a:srgbClr val="663300"/>
                </a:solidFill>
              </a:rPr>
            </a:br>
            <a:r>
              <a:rPr lang="ru-RU" sz="1800" b="1" dirty="0" smtClean="0">
                <a:solidFill>
                  <a:srgbClr val="663300"/>
                </a:solidFill>
              </a:rPr>
              <a:t>(</a:t>
            </a:r>
            <a:r>
              <a:rPr lang="ru-RU" sz="1800" b="1" dirty="0" smtClean="0">
                <a:solidFill>
                  <a:srgbClr val="663300"/>
                </a:solidFill>
              </a:rPr>
              <a:t>в рамках педагогического совета МОУ детского сада № 257 по </a:t>
            </a:r>
            <a:r>
              <a:rPr lang="ru-RU" sz="1800" b="1" dirty="0" err="1" smtClean="0">
                <a:solidFill>
                  <a:srgbClr val="663300"/>
                </a:solidFill>
              </a:rPr>
              <a:t>здоровьесбережению</a:t>
            </a:r>
            <a:r>
              <a:rPr lang="ru-RU" sz="1800" b="1" dirty="0" smtClean="0">
                <a:solidFill>
                  <a:srgbClr val="663300"/>
                </a:solidFill>
              </a:rPr>
              <a:t> «Мы здоровью скажем ДА!»)</a:t>
            </a:r>
            <a:endParaRPr lang="es-ES" sz="4800" b="1" dirty="0">
              <a:solidFill>
                <a:srgbClr val="6633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96897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2000" dirty="0" smtClean="0"/>
              <a:t>Выполнил: </a:t>
            </a:r>
            <a:r>
              <a:rPr lang="ru-RU" sz="2000" dirty="0" smtClean="0"/>
              <a:t>музыкальный руководитель </a:t>
            </a:r>
            <a:endParaRPr lang="ru-RU" sz="2000" dirty="0" smtClean="0"/>
          </a:p>
          <a:p>
            <a:pPr algn="ctr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</a:t>
            </a:r>
            <a:r>
              <a:rPr lang="ru-RU" sz="2000" dirty="0" smtClean="0"/>
              <a:t>Васильева  </a:t>
            </a:r>
            <a:r>
              <a:rPr lang="ru-RU" sz="2000" dirty="0" smtClean="0"/>
              <a:t>Оксана  Павловна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6786578" y="7418598"/>
            <a:ext cx="2357422" cy="3308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2880320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   Цель распевания-</a:t>
            </a:r>
            <a:r>
              <a:rPr lang="ru-RU" sz="2800" b="1" dirty="0" smtClean="0"/>
              <a:t> </a:t>
            </a:r>
            <a:r>
              <a:rPr lang="ru-RU" sz="2800" dirty="0" smtClean="0"/>
              <a:t>подготовка голосовых   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связок к пению и упражнение в чистом 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интонировании определенных интервалов. В 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практике моей работы песни - </a:t>
            </a:r>
            <a:r>
              <a:rPr lang="ru-RU" sz="2800" dirty="0" err="1" smtClean="0"/>
              <a:t>распевки</a:t>
            </a:r>
            <a:r>
              <a:rPr lang="ru-RU" sz="2800" dirty="0" smtClean="0"/>
              <a:t>  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имеют </a:t>
            </a:r>
            <a:r>
              <a:rPr lang="ru-RU" sz="2800" dirty="0" err="1" smtClean="0"/>
              <a:t>здоровьесберегающую</a:t>
            </a:r>
            <a:r>
              <a:rPr lang="ru-RU" sz="2800" dirty="0" smtClean="0"/>
              <a:t>   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направленность</a:t>
            </a:r>
            <a:r>
              <a:rPr lang="ru-RU" sz="3600" dirty="0" smtClean="0"/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56992"/>
            <a:ext cx="8229600" cy="2769171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    Задачи : </a:t>
            </a:r>
            <a:r>
              <a:rPr lang="ru-RU" sz="2800" dirty="0" smtClean="0"/>
              <a:t>предупреждать заболевания верхних дыхательных путей, укреплять хрупкие голосовые связки детей, подготовить их к пению.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60590"/>
            <a:ext cx="2357422" cy="5168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Дыхательная гимнастика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Периферические органы слуха, дыхания, голоса, артикуляции неразрывно связаны и взаимодействуют между собой под контролем центральной нервной системы.  В ДОУ музыкальные занятия включают несложные упражнения дыхательной гимнастики А.Н. </a:t>
            </a:r>
            <a:r>
              <a:rPr lang="ru-RU" sz="2000" dirty="0" err="1" smtClean="0"/>
              <a:t>Стрельниковой</a:t>
            </a:r>
            <a:r>
              <a:rPr lang="ru-RU" sz="2000" dirty="0" smtClean="0"/>
              <a:t> и Б. Толкачевой, которые повышают показатели диагностики дыхательной системы, развития певческих способностей детей.</a:t>
            </a:r>
          </a:p>
          <a:p>
            <a:pPr>
              <a:buNone/>
            </a:pPr>
            <a:r>
              <a:rPr lang="ru-RU" sz="2000" dirty="0" smtClean="0"/>
              <a:t>    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Если у ребенка ослабленное дыхание, то оно не дает ему полностью проговаривать фразы, правильно строить предложения, даже петь песни – приходится вдыхать воздух чаще.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Задачи</a:t>
            </a:r>
            <a:r>
              <a:rPr lang="ru-RU" sz="3600" dirty="0" smtClean="0">
                <a:solidFill>
                  <a:schemeClr val="tx1"/>
                </a:solidFill>
              </a:rPr>
              <a:t>  дыхательной гимнастики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ru-RU" sz="2800" dirty="0" smtClean="0"/>
              <a:t>Укреплять физиологическое дыхание детей (без речи).</a:t>
            </a:r>
          </a:p>
          <a:p>
            <a:r>
              <a:rPr lang="ru-RU" sz="2800" dirty="0" smtClean="0"/>
              <a:t>Формировать правильное речевое дыхание (короткий вдох – длинный выдох).</a:t>
            </a:r>
          </a:p>
          <a:p>
            <a:r>
              <a:rPr lang="ru-RU" sz="2800" dirty="0" smtClean="0"/>
              <a:t>Тренировать силу вдоха и выдоха.</a:t>
            </a:r>
          </a:p>
          <a:p>
            <a:r>
              <a:rPr lang="ru-RU" sz="2800" dirty="0" smtClean="0"/>
              <a:t>Развивать продолжительный вдох.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73416"/>
            <a:ext cx="235742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Артикуляционная гимнастика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r>
              <a:rPr lang="ru-RU" sz="2800" b="1" dirty="0" smtClean="0"/>
              <a:t>Основная цель</a:t>
            </a:r>
            <a:r>
              <a:rPr lang="ru-RU" sz="2800" dirty="0" smtClean="0"/>
              <a:t>: выработка качественных, полноценных движений органов артикуляции, подготовка к правильному произношению фонем.</a:t>
            </a:r>
          </a:p>
          <a:p>
            <a:r>
              <a:rPr lang="ru-RU" sz="2800" b="1" dirty="0" smtClean="0"/>
              <a:t>Результат</a:t>
            </a:r>
            <a:r>
              <a:rPr lang="ru-RU" sz="2800" dirty="0" smtClean="0"/>
              <a:t>- повышение показателя уровня развития речи детей, певческих навыков, улучшается музыкальная память, внимание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Задачи</a:t>
            </a:r>
            <a:r>
              <a:rPr lang="ru-RU" sz="3600" dirty="0" smtClean="0">
                <a:solidFill>
                  <a:schemeClr val="tx1"/>
                </a:solidFill>
              </a:rPr>
              <a:t> артикуляционной гимнастики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r>
              <a:rPr lang="ru-RU" sz="2800" dirty="0" smtClean="0"/>
              <a:t>Развивать певческие способности детей.</a:t>
            </a:r>
          </a:p>
          <a:p>
            <a:r>
              <a:rPr lang="ru-RU" sz="2800" dirty="0" smtClean="0"/>
              <a:t>Формировать артикуляцию различных звуков;</a:t>
            </a:r>
          </a:p>
          <a:p>
            <a:r>
              <a:rPr lang="ru-RU" sz="2800" dirty="0" smtClean="0"/>
              <a:t>Закреплять артикуляционные уклады различных звуков в слогах, словах, фразах;</a:t>
            </a:r>
          </a:p>
          <a:p>
            <a:r>
              <a:rPr lang="ru-RU" sz="2800" dirty="0" smtClean="0"/>
              <a:t>Совершенствовать дикцию детей посредством тренировки подвижности и точности движений языка и губ.</a:t>
            </a:r>
          </a:p>
          <a:p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245424"/>
            <a:ext cx="235742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ru-RU" sz="2800" dirty="0" smtClean="0"/>
              <a:t>Учить выделять сильные доли в цепочке слогов;</a:t>
            </a:r>
          </a:p>
          <a:p>
            <a:r>
              <a:rPr lang="ru-RU" sz="2800" dirty="0" smtClean="0"/>
              <a:t>Развивать музыкальную память, запоминание текста песен, внимание. </a:t>
            </a:r>
          </a:p>
          <a:p>
            <a:r>
              <a:rPr lang="ru-RU" sz="2800" dirty="0" smtClean="0"/>
              <a:t>Развивать чувство ритма;</a:t>
            </a:r>
          </a:p>
          <a:p>
            <a:r>
              <a:rPr lang="ru-RU" sz="2800" dirty="0" smtClean="0"/>
              <a:t>Совершенствовать пространственную ориентировку в координатах: вправо-влево, вверх-вниз, в сторону, вперед-назад.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73416"/>
            <a:ext cx="235742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Игровой массаж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500" dirty="0" smtClean="0"/>
              <a:t>Делая </a:t>
            </a:r>
            <a:r>
              <a:rPr lang="ru-RU" sz="2500" dirty="0" err="1" smtClean="0"/>
              <a:t>самомассаж</a:t>
            </a:r>
            <a:r>
              <a:rPr lang="ru-RU" sz="2500" dirty="0" smtClean="0"/>
              <a:t> определенной части тела, ребенок воздействует на весь организм в целом. </a:t>
            </a:r>
          </a:p>
          <a:p>
            <a:pPr>
              <a:buNone/>
            </a:pPr>
            <a:r>
              <a:rPr lang="ru-RU" sz="2500" dirty="0" smtClean="0"/>
              <a:t>    Использование игрового массажа А.Уманской, М. </a:t>
            </a:r>
            <a:r>
              <a:rPr lang="ru-RU" sz="2500" dirty="0" err="1" smtClean="0"/>
              <a:t>Картушиной</a:t>
            </a:r>
            <a:r>
              <a:rPr lang="ru-RU" sz="2500" dirty="0" smtClean="0"/>
              <a:t> повышает защитные свойства верхних дыхательных путей и всего организма, нормализует вегетососудистый тонус, деятельность вестибулярного аппарата , </a:t>
            </a:r>
            <a:r>
              <a:rPr lang="ru-RU" sz="2500" dirty="0" err="1" smtClean="0"/>
              <a:t>эндоркинных</a:t>
            </a:r>
            <a:r>
              <a:rPr lang="ru-RU" sz="2500" dirty="0" smtClean="0"/>
              <a:t> желез.</a:t>
            </a:r>
            <a:endParaRPr lang="ru-RU" sz="2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73416"/>
            <a:ext cx="235742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187220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Цель</a:t>
            </a:r>
            <a:r>
              <a:rPr lang="ru-RU" sz="3600" dirty="0" smtClean="0">
                <a:solidFill>
                  <a:schemeClr val="tx1"/>
                </a:solidFill>
              </a:rPr>
              <a:t>-</a:t>
            </a:r>
            <a:r>
              <a:rPr lang="ru-RU" sz="2800" dirty="0" smtClean="0">
                <a:solidFill>
                  <a:schemeClr val="tx1"/>
                </a:solidFill>
              </a:rPr>
              <a:t> научить детей посредством правильного выполнения игрового массажа благотворно влиять на внутренние органы.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6872"/>
            <a:ext cx="8229600" cy="3672408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/>
              <a:t>    </a:t>
            </a:r>
            <a:r>
              <a:rPr lang="ru-RU" sz="2000" i="1" dirty="0" err="1" smtClean="0"/>
              <a:t>Самомассаж</a:t>
            </a:r>
            <a:endParaRPr lang="ru-RU" sz="2000" i="1" dirty="0" smtClean="0"/>
          </a:p>
          <a:p>
            <a:pPr>
              <a:buNone/>
            </a:pPr>
            <a:r>
              <a:rPr lang="ru-RU" sz="2000" dirty="0" smtClean="0"/>
              <a:t>    1-я точка: «В гости к бровкам мы пришли, пальчиками их нашли»</a:t>
            </a:r>
          </a:p>
          <a:p>
            <a:pPr>
              <a:buNone/>
            </a:pPr>
            <a:r>
              <a:rPr lang="ru-RU" sz="2000" dirty="0" smtClean="0"/>
              <a:t>     2-я точка: «Пальчиком нашли мосток, по нему мы скок-поскок»</a:t>
            </a:r>
            <a:br>
              <a:rPr lang="ru-RU" sz="2000" dirty="0" smtClean="0"/>
            </a:br>
            <a:r>
              <a:rPr lang="ru-RU" sz="2000" dirty="0" smtClean="0"/>
              <a:t>3-я точка: «Опустились чуть-чуть ниже и на пальчики подышим»</a:t>
            </a:r>
            <a:br>
              <a:rPr lang="ru-RU" sz="2000" dirty="0" smtClean="0"/>
            </a:br>
            <a:r>
              <a:rPr lang="ru-RU" sz="2000" dirty="0" smtClean="0"/>
              <a:t>4-я точка: «Вот мы к шейке прикоснулись и пошире улыбнулись»</a:t>
            </a:r>
            <a:br>
              <a:rPr lang="ru-RU" sz="2000" dirty="0" smtClean="0"/>
            </a:br>
            <a:r>
              <a:rPr lang="ru-RU" sz="2000" dirty="0" smtClean="0"/>
              <a:t>5-я точка: «Надо ушки растереть, чтобы больше не болеть»</a:t>
            </a:r>
            <a:br>
              <a:rPr lang="ru-RU" sz="2000" dirty="0" smtClean="0"/>
            </a:br>
            <a:r>
              <a:rPr lang="ru-RU" sz="2000" dirty="0" smtClean="0"/>
              <a:t>6-я точка: «Руки надо растереть, чтобы больше не болеть»</a:t>
            </a:r>
            <a:br>
              <a:rPr lang="ru-RU" sz="2000" dirty="0" smtClean="0"/>
            </a:br>
            <a:r>
              <a:rPr lang="ru-RU" sz="2000" dirty="0" smtClean="0"/>
              <a:t>7-я точка: «И про спинку не забыть, чтобы стройными нам быть»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029400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Пальчиковые игры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Существует прямая связь между движениями рук и произнесением слов. </a:t>
            </a:r>
          </a:p>
          <a:p>
            <a:pPr>
              <a:buNone/>
            </a:pPr>
            <a:r>
              <a:rPr lang="ru-RU" sz="2400" smtClean="0"/>
              <a:t>    Пальчиковые игры развивают речь ребенка, двигательные качества, повышают координационные способности пальцев рук (подготовка к письму, рисованию), соединяют пальцевую пластику с выразительным мелодическим и речевым интонированием, формируют образно-ассоциативное мышление.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786578" y="7317432"/>
            <a:ext cx="235742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4046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b="1" dirty="0" smtClean="0"/>
              <a:t>Пальчиковая игра «Кошка».</a:t>
            </a:r>
          </a:p>
          <a:p>
            <a:pPr>
              <a:buNone/>
            </a:pPr>
            <a:r>
              <a:rPr lang="ru-RU" sz="2800" dirty="0" smtClean="0"/>
              <a:t>    Посмотрели мы в окошко….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700808"/>
            <a:ext cx="8784976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72008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Музыкально-оздоровительная работа в ДОУ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Цель</a:t>
            </a:r>
            <a:r>
              <a:rPr lang="ru-RU" dirty="0" smtClean="0"/>
              <a:t>: </a:t>
            </a:r>
            <a:r>
              <a:rPr lang="ru-RU" sz="2800" dirty="0" smtClean="0"/>
              <a:t>Организовать музыкально-                оздоровительную работу в ДОУ, обеспечивающую каждому ребенку укрепление психического и физического здоровья, выявление и развитие музыкальных и творческих способностей, формирование привычки к здоровому образу жизни.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786578" y="7199704"/>
            <a:ext cx="235742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Речевые игры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 Речевое </a:t>
            </a:r>
            <a:r>
              <a:rPr lang="ru-RU" sz="2800" dirty="0" err="1" smtClean="0"/>
              <a:t>музицирование</a:t>
            </a:r>
            <a:r>
              <a:rPr lang="ru-RU" sz="2800" dirty="0" smtClean="0"/>
              <a:t> необходимо, так как </a:t>
            </a:r>
            <a:r>
              <a:rPr lang="ru-RU" sz="2800" dirty="0" err="1" smtClean="0"/>
              <a:t>музык.слух</a:t>
            </a:r>
            <a:r>
              <a:rPr lang="ru-RU" sz="2800" dirty="0" smtClean="0"/>
              <a:t> развивается в тесной связи со слухом речевым. В речевых играх Т. Боровик и Т. </a:t>
            </a:r>
            <a:r>
              <a:rPr lang="ru-RU" sz="2800" dirty="0" err="1" smtClean="0"/>
              <a:t>Тютюнниковой</a:t>
            </a:r>
            <a:r>
              <a:rPr lang="ru-RU" sz="2800" dirty="0" smtClean="0"/>
              <a:t> текст поется или декламируется хором, соло, дуэтом. Основа – детский фольклор. К звучанию добавляется музык. инструменты, звучащие жесты, движение.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980570"/>
            <a:ext cx="2357422" cy="336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 Теремок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(речевая игра с музык. инструментами</a:t>
            </a:r>
            <a:r>
              <a:rPr lang="ru-RU" sz="2000" dirty="0" smtClean="0">
                <a:solidFill>
                  <a:schemeClr val="tx1"/>
                </a:solidFill>
              </a:rPr>
              <a:t>)    Тук-тук молоток…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                 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84784"/>
            <a:ext cx="8712968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62068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2500" b="1" dirty="0" smtClean="0"/>
              <a:t>Музыкотерапия </a:t>
            </a:r>
            <a:r>
              <a:rPr lang="ru-RU" sz="2500" dirty="0" smtClean="0"/>
              <a:t>–это создание такого музыкального сопровождения, которое способствует коррекции психофизического статуса детей в процессе их </a:t>
            </a:r>
            <a:r>
              <a:rPr lang="ru-RU" sz="2500" dirty="0" err="1" smtClean="0"/>
              <a:t>двигательно</a:t>
            </a:r>
            <a:r>
              <a:rPr lang="ru-RU" sz="2500" dirty="0" smtClean="0"/>
              <a:t> - игровой деятельности. Слушание правильно подобранной музыки повышает иммунитет детей, снимает напряжение и раздражительность , головную и мышечную боль, восстанавливает спокойное дыхание. Музыкотерапия по Н. </a:t>
            </a:r>
            <a:r>
              <a:rPr lang="ru-RU" sz="2500" dirty="0" err="1" smtClean="0"/>
              <a:t>Ефименко</a:t>
            </a:r>
            <a:r>
              <a:rPr lang="ru-RU" sz="2500" dirty="0" smtClean="0"/>
              <a:t> поводится педагогами ДОУ.</a:t>
            </a:r>
            <a:endParaRPr lang="ru-RU" sz="2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673"/>
            <a:ext cx="8229600" cy="49685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Формы музыкотерапии  </a:t>
            </a:r>
          </a:p>
          <a:p>
            <a:pPr algn="ctr">
              <a:buNone/>
            </a:pPr>
            <a:r>
              <a:rPr lang="ru-RU" b="1" i="1" dirty="0" smtClean="0"/>
              <a:t>    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sz="2500" b="1" i="1" dirty="0" smtClean="0"/>
              <a:t>Активная   </a:t>
            </a:r>
            <a:r>
              <a:rPr lang="ru-RU" sz="2500" dirty="0" smtClean="0"/>
              <a:t>(двигательные импровизации       </a:t>
            </a:r>
          </a:p>
          <a:p>
            <a:pPr>
              <a:buNone/>
            </a:pPr>
            <a:r>
              <a:rPr lang="ru-RU" sz="2500" dirty="0" smtClean="0"/>
              <a:t>                       </a:t>
            </a:r>
            <a:r>
              <a:rPr lang="ru-RU" sz="2500" dirty="0" err="1" smtClean="0"/>
              <a:t>подсоответствующий</a:t>
            </a:r>
            <a:r>
              <a:rPr lang="ru-RU" sz="2500" dirty="0" smtClean="0"/>
              <a:t> характеру  </a:t>
            </a:r>
          </a:p>
          <a:p>
            <a:pPr>
              <a:buNone/>
            </a:pPr>
            <a:r>
              <a:rPr lang="ru-RU" sz="2500" dirty="0"/>
              <a:t> </a:t>
            </a:r>
            <a:r>
              <a:rPr lang="ru-RU" sz="2500" dirty="0" smtClean="0"/>
              <a:t>                      музыки словесный комментарий).</a:t>
            </a:r>
          </a:p>
          <a:p>
            <a:pPr>
              <a:buNone/>
            </a:pPr>
            <a:r>
              <a:rPr lang="ru-RU" sz="2500" b="1" i="1" dirty="0" smtClean="0"/>
              <a:t> Пассивная</a:t>
            </a:r>
            <a:r>
              <a:rPr lang="ru-RU" sz="2500" dirty="0" smtClean="0"/>
              <a:t>   (прослушивание   </a:t>
            </a:r>
          </a:p>
          <a:p>
            <a:pPr>
              <a:buNone/>
            </a:pPr>
            <a:r>
              <a:rPr lang="ru-RU" sz="2500" dirty="0"/>
              <a:t> </a:t>
            </a:r>
            <a:r>
              <a:rPr lang="ru-RU" sz="2500" dirty="0" smtClean="0"/>
              <a:t>                       стимулирующей, успокаивающей </a:t>
            </a:r>
          </a:p>
          <a:p>
            <a:pPr>
              <a:buNone/>
            </a:pPr>
            <a:r>
              <a:rPr lang="ru-RU" sz="2500" dirty="0"/>
              <a:t> </a:t>
            </a:r>
            <a:r>
              <a:rPr lang="ru-RU" sz="2500" dirty="0" smtClean="0"/>
              <a:t>                       или стабилизирующей музыки </a:t>
            </a:r>
          </a:p>
          <a:p>
            <a:pPr>
              <a:buNone/>
            </a:pPr>
            <a:r>
              <a:rPr lang="ru-RU" sz="2500" dirty="0"/>
              <a:t> </a:t>
            </a:r>
            <a:r>
              <a:rPr lang="ru-RU" sz="2500" dirty="0" smtClean="0"/>
              <a:t>                       специально или как фон).</a:t>
            </a:r>
            <a:endParaRPr lang="ru-RU" sz="25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    </a:t>
            </a:r>
          </a:p>
          <a:p>
            <a:pPr>
              <a:buNone/>
            </a:pPr>
            <a:r>
              <a:rPr lang="ru-RU" sz="2800" b="1" dirty="0" smtClean="0"/>
              <a:t>   Духовые инструменты </a:t>
            </a:r>
            <a:r>
              <a:rPr lang="ru-RU" sz="2800" dirty="0" smtClean="0"/>
              <a:t>влияют на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формирование </a:t>
            </a:r>
            <a:r>
              <a:rPr lang="ru-RU" sz="2800" i="1" dirty="0" smtClean="0"/>
              <a:t>эмоциональной сферы.        </a:t>
            </a:r>
            <a:r>
              <a:rPr lang="ru-RU" sz="2800" dirty="0" smtClean="0"/>
              <a:t>     </a:t>
            </a:r>
            <a:r>
              <a:rPr lang="ru-RU" sz="2800" b="1" dirty="0" smtClean="0"/>
              <a:t>           Клавишные инструменты -</a:t>
            </a:r>
            <a:r>
              <a:rPr lang="ru-RU" sz="2800" i="1" dirty="0" smtClean="0"/>
              <a:t>интеллектуальной сферы</a:t>
            </a:r>
            <a:r>
              <a:rPr lang="ru-RU" sz="2800" dirty="0" smtClean="0"/>
              <a:t>. Звучание рояля называют самой математической музыкой. </a:t>
            </a:r>
          </a:p>
          <a:p>
            <a:pPr>
              <a:buNone/>
            </a:pPr>
            <a:r>
              <a:rPr lang="ru-RU" sz="2800" dirty="0" smtClean="0"/>
              <a:t>   </a:t>
            </a:r>
            <a:r>
              <a:rPr lang="ru-RU" sz="2800" b="1" dirty="0" smtClean="0"/>
              <a:t>Струнные инструменты </a:t>
            </a:r>
            <a:r>
              <a:rPr lang="ru-RU" sz="2800" dirty="0" smtClean="0"/>
              <a:t>прямо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воздействуют на</a:t>
            </a:r>
            <a:r>
              <a:rPr lang="ru-RU" sz="2800" i="1" dirty="0" smtClean="0"/>
              <a:t> сердце.</a:t>
            </a:r>
          </a:p>
          <a:p>
            <a:pPr>
              <a:buNone/>
            </a:pPr>
            <a:r>
              <a:rPr lang="ru-RU" sz="2800" b="1" i="1" dirty="0" smtClean="0"/>
              <a:t>   </a:t>
            </a:r>
            <a:r>
              <a:rPr lang="ru-RU" sz="2800" b="1" dirty="0" smtClean="0"/>
              <a:t>Вокальная музыка </a:t>
            </a:r>
            <a:r>
              <a:rPr lang="ru-RU" sz="2800" dirty="0" smtClean="0"/>
              <a:t>влияет на </a:t>
            </a:r>
            <a:r>
              <a:rPr lang="ru-RU" sz="2800" i="1" dirty="0" smtClean="0"/>
              <a:t>весь организм</a:t>
            </a:r>
            <a:r>
              <a:rPr lang="ru-RU" sz="2800" dirty="0" smtClean="0"/>
              <a:t>, но особенно на </a:t>
            </a:r>
            <a:r>
              <a:rPr lang="ru-RU" sz="2800" i="1" dirty="0" smtClean="0"/>
              <a:t>горло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b="1" i="1" dirty="0" smtClean="0"/>
              <a:t>Для встречи </a:t>
            </a:r>
            <a:r>
              <a:rPr lang="ru-RU" sz="2800" dirty="0" smtClean="0"/>
              <a:t>детей утром используют мажорную классическую музыку, добрые песни с хорошим текстом. </a:t>
            </a:r>
          </a:p>
          <a:p>
            <a:pPr>
              <a:buNone/>
            </a:pPr>
            <a:r>
              <a:rPr lang="ru-RU" sz="2800" b="1" i="1" dirty="0" smtClean="0"/>
              <a:t>    Для расслабления</a:t>
            </a:r>
            <a:r>
              <a:rPr lang="ru-RU" sz="2800" dirty="0" smtClean="0"/>
              <a:t>, для приятного погружения в дневной сон необходимо воспользоваться классической и современной </a:t>
            </a:r>
            <a:r>
              <a:rPr lang="ru-RU" sz="2800" dirty="0" err="1" smtClean="0"/>
              <a:t>релаксирующей</a:t>
            </a:r>
            <a:r>
              <a:rPr lang="ru-RU" sz="2800" dirty="0" smtClean="0"/>
              <a:t> музыкой, наполненной звуками природы.</a:t>
            </a:r>
          </a:p>
          <a:p>
            <a:pPr>
              <a:buNone/>
            </a:pPr>
            <a:r>
              <a:rPr lang="ru-RU" sz="2800" i="1" dirty="0" smtClean="0"/>
              <a:t>    </a:t>
            </a:r>
            <a:r>
              <a:rPr lang="ru-RU" sz="2800" b="1" i="1" dirty="0" smtClean="0"/>
              <a:t>Для пробуждения </a:t>
            </a:r>
            <a:r>
              <a:rPr lang="ru-RU" sz="2800" dirty="0" smtClean="0"/>
              <a:t>после дневного сна используют тихую, нежную, легкую музыку.</a:t>
            </a:r>
          </a:p>
          <a:p>
            <a:pPr>
              <a:buNone/>
            </a:pPr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Музыка для встречи детей и их свободной деятельности.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</a:t>
            </a:r>
            <a:r>
              <a:rPr lang="ru-RU" sz="2400" b="1" i="1" dirty="0" smtClean="0"/>
              <a:t>Классические произведения:</a:t>
            </a:r>
          </a:p>
          <a:p>
            <a:r>
              <a:rPr lang="ru-RU" sz="2400" dirty="0" smtClean="0"/>
              <a:t>Бах И.С. «Прелюдия До мажор».</a:t>
            </a:r>
          </a:p>
          <a:p>
            <a:r>
              <a:rPr lang="ru-RU" sz="2400" dirty="0" smtClean="0"/>
              <a:t>Бах И.С. «Шутка».</a:t>
            </a:r>
          </a:p>
          <a:p>
            <a:r>
              <a:rPr lang="ru-RU" sz="2400" dirty="0" err="1" smtClean="0"/>
              <a:t>Вивальди</a:t>
            </a:r>
            <a:r>
              <a:rPr lang="ru-RU" sz="2400" dirty="0" smtClean="0"/>
              <a:t> А. «Времена года».</a:t>
            </a:r>
          </a:p>
          <a:p>
            <a:r>
              <a:rPr lang="ru-RU" sz="2400" dirty="0" err="1" smtClean="0"/>
              <a:t>Кабалевский</a:t>
            </a:r>
            <a:r>
              <a:rPr lang="ru-RU" sz="2400" dirty="0" smtClean="0"/>
              <a:t> Д. «Петя и волк».</a:t>
            </a:r>
          </a:p>
          <a:p>
            <a:r>
              <a:rPr lang="ru-RU" sz="2400" dirty="0" smtClean="0"/>
              <a:t>Моцарт «Маленькая ночная серенада».</a:t>
            </a:r>
          </a:p>
          <a:p>
            <a:r>
              <a:rPr lang="ru-RU" sz="2400" dirty="0" smtClean="0"/>
              <a:t>Чайковский П. «Детский альбом».</a:t>
            </a:r>
          </a:p>
          <a:p>
            <a:r>
              <a:rPr lang="ru-RU" sz="2400" dirty="0" smtClean="0"/>
              <a:t>Чайковский П. «Времена года».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Детские песни: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229600" cy="5112568"/>
          </a:xfrm>
        </p:spPr>
        <p:txBody>
          <a:bodyPr/>
          <a:lstStyle/>
          <a:p>
            <a:r>
              <a:rPr lang="ru-RU" sz="2200" dirty="0" smtClean="0"/>
              <a:t>«Антошка» (</a:t>
            </a:r>
            <a:r>
              <a:rPr lang="ru-RU" sz="2200" dirty="0" err="1" smtClean="0"/>
              <a:t>Ю.Энтин</a:t>
            </a:r>
            <a:r>
              <a:rPr lang="ru-RU" sz="2200" dirty="0" smtClean="0"/>
              <a:t>, В. </a:t>
            </a:r>
            <a:r>
              <a:rPr lang="ru-RU" sz="2200" dirty="0" err="1" smtClean="0"/>
              <a:t>Шаинский</a:t>
            </a:r>
            <a:r>
              <a:rPr lang="ru-RU" sz="2200" dirty="0" smtClean="0"/>
              <a:t>).</a:t>
            </a:r>
          </a:p>
          <a:p>
            <a:r>
              <a:rPr lang="ru-RU" sz="2200" dirty="0" smtClean="0"/>
              <a:t>«</a:t>
            </a:r>
            <a:r>
              <a:rPr lang="ru-RU" sz="2200" dirty="0" err="1" smtClean="0"/>
              <a:t>Бу-ра-ти-но</a:t>
            </a:r>
            <a:r>
              <a:rPr lang="ru-RU" sz="2200" dirty="0" smtClean="0"/>
              <a:t>» (из к/</a:t>
            </a:r>
            <a:r>
              <a:rPr lang="ru-RU" sz="2200" dirty="0" err="1" smtClean="0"/>
              <a:t>ф</a:t>
            </a:r>
            <a:r>
              <a:rPr lang="ru-RU" sz="2200" dirty="0" smtClean="0"/>
              <a:t> «Буратино», Ю. </a:t>
            </a:r>
            <a:r>
              <a:rPr lang="ru-RU" sz="2200" dirty="0" err="1" smtClean="0"/>
              <a:t>Энтин</a:t>
            </a:r>
            <a:r>
              <a:rPr lang="ru-RU" sz="2200" dirty="0" smtClean="0"/>
              <a:t>, А. Рыбников).</a:t>
            </a:r>
          </a:p>
          <a:p>
            <a:r>
              <a:rPr lang="ru-RU" sz="2200" dirty="0" smtClean="0"/>
              <a:t>«Веселые путешественники» (С. Михалков, М. </a:t>
            </a:r>
            <a:r>
              <a:rPr lang="ru-RU" sz="2200" dirty="0" err="1" smtClean="0"/>
              <a:t>Старокадомский</a:t>
            </a:r>
            <a:r>
              <a:rPr lang="ru-RU" sz="2200" dirty="0" smtClean="0"/>
              <a:t>).</a:t>
            </a:r>
          </a:p>
          <a:p>
            <a:r>
              <a:rPr lang="ru-RU" sz="2200" dirty="0" smtClean="0"/>
              <a:t>«Все мы делим по полам» (</a:t>
            </a:r>
            <a:r>
              <a:rPr lang="ru-RU" sz="2200" dirty="0" err="1" smtClean="0"/>
              <a:t>М.Пляцковский,В.Шаинский</a:t>
            </a:r>
            <a:r>
              <a:rPr lang="ru-RU" sz="2200" dirty="0" smtClean="0"/>
              <a:t>).</a:t>
            </a:r>
          </a:p>
          <a:p>
            <a:r>
              <a:rPr lang="ru-RU" sz="2200" dirty="0" smtClean="0"/>
              <a:t>«Где водятся волшебники» (</a:t>
            </a:r>
            <a:r>
              <a:rPr lang="ru-RU" sz="2200" dirty="0" err="1" smtClean="0"/>
              <a:t>Ю.Энтин</a:t>
            </a:r>
            <a:r>
              <a:rPr lang="ru-RU" sz="2200" dirty="0" smtClean="0"/>
              <a:t>, М Минков).</a:t>
            </a:r>
          </a:p>
          <a:p>
            <a:r>
              <a:rPr lang="ru-RU" sz="2200" dirty="0" smtClean="0"/>
              <a:t>«Крылатые качели» (</a:t>
            </a:r>
            <a:r>
              <a:rPr lang="ru-RU" sz="2200" dirty="0" err="1" smtClean="0"/>
              <a:t>Ю.Энтин</a:t>
            </a:r>
            <a:r>
              <a:rPr lang="ru-RU" sz="2200" dirty="0" smtClean="0"/>
              <a:t>, Е. </a:t>
            </a:r>
            <a:r>
              <a:rPr lang="ru-RU" sz="2200" dirty="0" err="1" smtClean="0"/>
              <a:t>Крылатов</a:t>
            </a:r>
            <a:r>
              <a:rPr lang="ru-RU" sz="2200" dirty="0" smtClean="0"/>
              <a:t>).</a:t>
            </a:r>
          </a:p>
          <a:p>
            <a:r>
              <a:rPr lang="ru-RU" sz="2200" dirty="0" smtClean="0"/>
              <a:t>«Песня </a:t>
            </a:r>
            <a:r>
              <a:rPr lang="ru-RU" sz="2200" dirty="0" err="1" smtClean="0"/>
              <a:t>бременских</a:t>
            </a:r>
            <a:r>
              <a:rPr lang="ru-RU" sz="2200" dirty="0" smtClean="0"/>
              <a:t> музыкантов» (</a:t>
            </a:r>
            <a:r>
              <a:rPr lang="ru-RU" sz="2200" dirty="0" err="1" smtClean="0"/>
              <a:t>Ю.Энтин</a:t>
            </a:r>
            <a:r>
              <a:rPr lang="ru-RU" sz="2200" dirty="0" smtClean="0"/>
              <a:t>, Г. Гладков).</a:t>
            </a: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029400"/>
            <a:ext cx="235742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Музыка для релаксации: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sz="2400" dirty="0" err="1" smtClean="0"/>
              <a:t>Альбинони</a:t>
            </a:r>
            <a:r>
              <a:rPr lang="ru-RU" sz="2400" dirty="0" smtClean="0"/>
              <a:t> Т. «Адажио».</a:t>
            </a:r>
          </a:p>
          <a:p>
            <a:r>
              <a:rPr lang="ru-RU" sz="2400" dirty="0" smtClean="0"/>
              <a:t>Бах И.С. «Ария из сюиты №3».</a:t>
            </a:r>
          </a:p>
          <a:p>
            <a:r>
              <a:rPr lang="ru-RU" sz="2400" dirty="0" smtClean="0"/>
              <a:t>Бетховен Л.В. «Лунная соната».</a:t>
            </a:r>
          </a:p>
          <a:p>
            <a:r>
              <a:rPr lang="ru-RU" sz="2400" dirty="0" err="1" smtClean="0"/>
              <a:t>Глюк</a:t>
            </a:r>
            <a:r>
              <a:rPr lang="ru-RU" sz="2400" dirty="0" smtClean="0"/>
              <a:t> К. «Мелодия».</a:t>
            </a:r>
          </a:p>
          <a:p>
            <a:r>
              <a:rPr lang="ru-RU" sz="2400" dirty="0" smtClean="0"/>
              <a:t>Григ Э. «Песня </a:t>
            </a:r>
            <a:r>
              <a:rPr lang="ru-RU" sz="2400" dirty="0" err="1" smtClean="0"/>
              <a:t>Сольвейг</a:t>
            </a:r>
            <a:r>
              <a:rPr lang="ru-RU" sz="2400" dirty="0" smtClean="0"/>
              <a:t>».</a:t>
            </a:r>
          </a:p>
          <a:p>
            <a:r>
              <a:rPr lang="ru-RU" sz="2400" dirty="0" smtClean="0"/>
              <a:t>Дебюсси К. «Лунный свет».</a:t>
            </a:r>
          </a:p>
          <a:p>
            <a:r>
              <a:rPr lang="ru-RU" sz="2400" dirty="0" smtClean="0"/>
              <a:t>Колыбельные.</a:t>
            </a:r>
          </a:p>
          <a:p>
            <a:r>
              <a:rPr lang="ru-RU" sz="2400" dirty="0" smtClean="0"/>
              <a:t>Чайковский П.И. «Осенняя песнь».</a:t>
            </a:r>
          </a:p>
          <a:p>
            <a:r>
              <a:rPr lang="ru-RU" sz="2400" dirty="0" smtClean="0"/>
              <a:t>Чайковский П.И. «Сентиментальный вальс».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73416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Музыка для пробуждения </a:t>
            </a:r>
            <a:br>
              <a:rPr lang="ru-RU" sz="2800" b="1" i="1" dirty="0" smtClean="0">
                <a:solidFill>
                  <a:schemeClr val="tx1"/>
                </a:solidFill>
              </a:rPr>
            </a:br>
            <a:r>
              <a:rPr lang="ru-RU" sz="2800" b="1" i="1" dirty="0" smtClean="0">
                <a:solidFill>
                  <a:schemeClr val="tx1"/>
                </a:solidFill>
              </a:rPr>
              <a:t>после дневного сна</a:t>
            </a:r>
            <a:r>
              <a:rPr lang="ru-RU" sz="2800" i="1" dirty="0" smtClean="0">
                <a:solidFill>
                  <a:schemeClr val="tx1"/>
                </a:solidFill>
              </a:rPr>
              <a:t>: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sz="2000" dirty="0" err="1" smtClean="0"/>
              <a:t>Боккерини</a:t>
            </a:r>
            <a:r>
              <a:rPr lang="ru-RU" sz="2000" dirty="0" smtClean="0"/>
              <a:t> Л. «Менуэт».</a:t>
            </a:r>
          </a:p>
          <a:p>
            <a:r>
              <a:rPr lang="ru-RU" sz="2000" dirty="0" smtClean="0"/>
              <a:t>Григ Э. «Утро».</a:t>
            </a:r>
          </a:p>
          <a:p>
            <a:r>
              <a:rPr lang="ru-RU" sz="2000" dirty="0" smtClean="0"/>
              <a:t>Лист Ф. «Утешения».</a:t>
            </a:r>
          </a:p>
          <a:p>
            <a:r>
              <a:rPr lang="ru-RU" sz="2000" dirty="0" smtClean="0"/>
              <a:t>Мендельсон Ф. «Песня без слов».</a:t>
            </a:r>
          </a:p>
          <a:p>
            <a:r>
              <a:rPr lang="ru-RU" sz="2000" dirty="0" smtClean="0"/>
              <a:t>Моцарт В. «Сонаты».</a:t>
            </a:r>
          </a:p>
          <a:p>
            <a:r>
              <a:rPr lang="ru-RU" sz="2000" dirty="0" smtClean="0"/>
              <a:t>Сен-Санс К. «Аквариум».</a:t>
            </a:r>
          </a:p>
          <a:p>
            <a:r>
              <a:rPr lang="ru-RU" sz="2000" dirty="0" smtClean="0"/>
              <a:t>Чайковский П.И. «Вальс цветов».</a:t>
            </a:r>
          </a:p>
          <a:p>
            <a:r>
              <a:rPr lang="ru-RU" sz="2000" dirty="0" smtClean="0"/>
              <a:t>Чайковский П.И. «Песня жаворонка».</a:t>
            </a:r>
          </a:p>
          <a:p>
            <a:r>
              <a:rPr lang="ru-RU" sz="2000" dirty="0" smtClean="0"/>
              <a:t>Шостакович Д. «Романс».</a:t>
            </a:r>
          </a:p>
          <a:p>
            <a:r>
              <a:rPr lang="ru-RU" sz="2000" dirty="0" smtClean="0"/>
              <a:t>Шуман Р. «май, милый май !».</a:t>
            </a:r>
          </a:p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Образовательные задачи</a:t>
            </a:r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96752"/>
            <a:ext cx="8229600" cy="4929411"/>
          </a:xfrm>
        </p:spPr>
        <p:txBody>
          <a:bodyPr/>
          <a:lstStyle/>
          <a:p>
            <a:r>
              <a:rPr lang="ru-RU" sz="2800" dirty="0" smtClean="0"/>
              <a:t>Развивать  музыкальные и творческие способности дошкольников в различных видах деятельности, используя </a:t>
            </a:r>
            <a:r>
              <a:rPr lang="ru-RU" sz="2800" dirty="0" err="1" smtClean="0"/>
              <a:t>здоровьесберегающие</a:t>
            </a:r>
            <a:r>
              <a:rPr lang="ru-RU" sz="2800" dirty="0" smtClean="0"/>
              <a:t> технологии, с учетом  возрастных и индивидуальных возможностей каждого ребенка, звуковую культуру речи воспитанников, связную речь и ее грамматический строй.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029400"/>
            <a:ext cx="235742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Литература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sz="2400" dirty="0" smtClean="0"/>
              <a:t>Система музыкально- оздоровительной работы в детском саду. Автор: О. Н. </a:t>
            </a:r>
            <a:r>
              <a:rPr lang="ru-RU" sz="2400" dirty="0" err="1" smtClean="0"/>
              <a:t>Арсеневская</a:t>
            </a:r>
            <a:r>
              <a:rPr lang="ru-RU" sz="2400" dirty="0" smtClean="0"/>
              <a:t>. Изд. «Учитель» Волгоград 2011г.</a:t>
            </a:r>
          </a:p>
          <a:p>
            <a:r>
              <a:rPr lang="ru-RU" sz="2400" dirty="0" smtClean="0"/>
              <a:t>Как воспитать здорового ребенка. Автор: В.Г. </a:t>
            </a:r>
            <a:r>
              <a:rPr lang="ru-RU" sz="2400" dirty="0" err="1" smtClean="0"/>
              <a:t>Алямовская</a:t>
            </a:r>
            <a:r>
              <a:rPr lang="ru-RU" sz="2400" dirty="0" smtClean="0"/>
              <a:t>. Изд. «</a:t>
            </a:r>
            <a:r>
              <a:rPr lang="ru-RU" sz="2400" dirty="0" err="1" smtClean="0"/>
              <a:t>Линка</a:t>
            </a:r>
            <a:r>
              <a:rPr lang="ru-RU" sz="2400" dirty="0" smtClean="0"/>
              <a:t>- пресс» М. 1993г.</a:t>
            </a:r>
          </a:p>
          <a:p>
            <a:r>
              <a:rPr lang="ru-RU" sz="2400" dirty="0" err="1" smtClean="0"/>
              <a:t>Здоровьесберегающие</a:t>
            </a:r>
            <a:r>
              <a:rPr lang="ru-RU" sz="2400" dirty="0" smtClean="0"/>
              <a:t> технологии в  ДОУ: метод. Пособие. Автор: Л.В. </a:t>
            </a:r>
            <a:r>
              <a:rPr lang="ru-RU" sz="2400" dirty="0" err="1" smtClean="0"/>
              <a:t>Гаврючина</a:t>
            </a:r>
            <a:r>
              <a:rPr lang="ru-RU" sz="2400" dirty="0" smtClean="0"/>
              <a:t> Изд. «Сфера» М. 2008г.</a:t>
            </a:r>
          </a:p>
          <a:p>
            <a:r>
              <a:rPr lang="ru-RU" sz="2400" dirty="0" smtClean="0"/>
              <a:t>Развивающая педагогика оздоровления. Авторы: В.Т. Кудрявцева, Б.Б.Егоров Изд. «</a:t>
            </a:r>
            <a:r>
              <a:rPr lang="ru-RU" sz="2400" dirty="0" err="1" smtClean="0"/>
              <a:t>Линка-пресс</a:t>
            </a:r>
            <a:r>
              <a:rPr lang="ru-RU" sz="2400" dirty="0" smtClean="0"/>
              <a:t>» М. 2000г.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016574"/>
            <a:ext cx="2357422" cy="3728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692696"/>
            <a:ext cx="8229600" cy="5433467"/>
          </a:xfrm>
        </p:spPr>
        <p:txBody>
          <a:bodyPr/>
          <a:lstStyle/>
          <a:p>
            <a:r>
              <a:rPr lang="ru-RU" sz="2800" dirty="0" smtClean="0"/>
              <a:t>Формировать начала музыкальной     культуры.</a:t>
            </a:r>
          </a:p>
          <a:p>
            <a:r>
              <a:rPr lang="ru-RU" sz="2800" dirty="0" smtClean="0"/>
              <a:t>Совершенствовать процесс общения детей со сверстниками и взрослыми.</a:t>
            </a:r>
          </a:p>
          <a:p>
            <a:r>
              <a:rPr lang="ru-RU" sz="2800" dirty="0" smtClean="0"/>
              <a:t>Создавать предметно-развивающую среду и условия для формирования гармоничной, духовно богатой, физически здоровой личности.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Оздоровительные задачи</a:t>
            </a:r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sz="2400" dirty="0" smtClean="0"/>
              <a:t>Сохранять и укреплять физическое и психическое здоровье.</a:t>
            </a:r>
          </a:p>
          <a:p>
            <a:r>
              <a:rPr lang="ru-RU" sz="2400" dirty="0" smtClean="0"/>
              <a:t>Создать условия, обеспечивающие эмоциональное благополучие каждого ребенка.</a:t>
            </a:r>
          </a:p>
          <a:p>
            <a:r>
              <a:rPr lang="ru-RU" sz="2400" dirty="0" smtClean="0"/>
              <a:t>Повышать адаптивные возможности детского организма (активизировать защитные свойства, устойчивость к заболеваниям).</a:t>
            </a:r>
          </a:p>
          <a:p>
            <a:r>
              <a:rPr lang="ru-RU" sz="2400" dirty="0" smtClean="0"/>
              <a:t>Формировать правильную осанку, гигиенические навыки.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786578" y="7245423"/>
            <a:ext cx="235742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60648"/>
            <a:ext cx="8229600" cy="496855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Результат </a:t>
            </a:r>
            <a:r>
              <a:rPr lang="ru-RU" dirty="0" smtClean="0"/>
              <a:t>музыкально- оздоровительной работы:</a:t>
            </a:r>
          </a:p>
          <a:p>
            <a:r>
              <a:rPr lang="ru-RU" sz="2400" dirty="0" smtClean="0"/>
              <a:t>Повышение уровня развития музыкальных и творческих способностей детей.</a:t>
            </a:r>
          </a:p>
          <a:p>
            <a:r>
              <a:rPr lang="ru-RU" sz="2400" dirty="0" smtClean="0"/>
              <a:t>Стабильность эмоционального благополучия каждого ребенка.</a:t>
            </a:r>
          </a:p>
          <a:p>
            <a:r>
              <a:rPr lang="ru-RU" sz="2400" dirty="0" smtClean="0"/>
              <a:t>Повышение уровня речевого развития.</a:t>
            </a:r>
          </a:p>
          <a:p>
            <a:r>
              <a:rPr lang="ru-RU" sz="2400" dirty="0" smtClean="0"/>
              <a:t>Снижение уровня заболеваемости (в большей степени простудными болезнями).</a:t>
            </a:r>
          </a:p>
          <a:p>
            <a:r>
              <a:rPr lang="ru-RU" sz="2400" dirty="0" smtClean="0"/>
              <a:t>Стабильность физической и умственной работоспособности во всех сезонах года.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73416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err="1" smtClean="0">
                <a:solidFill>
                  <a:schemeClr val="tx1"/>
                </a:solidFill>
              </a:rPr>
              <a:t>Здоровьесберегающие</a:t>
            </a:r>
            <a:r>
              <a:rPr lang="ru-RU" sz="3600" b="1" dirty="0" smtClean="0">
                <a:solidFill>
                  <a:schemeClr val="tx1"/>
                </a:solidFill>
              </a:rPr>
              <a:t> технологии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r>
              <a:rPr lang="ru-RU" sz="2800" dirty="0" err="1" smtClean="0"/>
              <a:t>Валеологические</a:t>
            </a:r>
            <a:r>
              <a:rPr lang="ru-RU" sz="2800" dirty="0" smtClean="0"/>
              <a:t> песенки - </a:t>
            </a:r>
            <a:r>
              <a:rPr lang="ru-RU" sz="2800" dirty="0" err="1" smtClean="0"/>
              <a:t>распевки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Дыхательная гимнастика.</a:t>
            </a:r>
          </a:p>
          <a:p>
            <a:r>
              <a:rPr lang="ru-RU" sz="2800" dirty="0" smtClean="0"/>
              <a:t>Артикуляционная гимнастика.</a:t>
            </a:r>
          </a:p>
          <a:p>
            <a:r>
              <a:rPr lang="ru-RU" sz="2800" dirty="0" smtClean="0"/>
              <a:t>Игровой массаж.</a:t>
            </a:r>
          </a:p>
          <a:p>
            <a:r>
              <a:rPr lang="ru-RU" sz="2800" dirty="0" smtClean="0"/>
              <a:t>Пальчиковые игры.</a:t>
            </a:r>
          </a:p>
          <a:p>
            <a:r>
              <a:rPr lang="ru-RU" sz="2800" dirty="0" smtClean="0"/>
              <a:t>Речевые игры.</a:t>
            </a:r>
          </a:p>
          <a:p>
            <a:r>
              <a:rPr lang="ru-RU" sz="2800" dirty="0" smtClean="0"/>
              <a:t>Музыкотерапия.</a:t>
            </a:r>
          </a:p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73416"/>
            <a:ext cx="235742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8680"/>
            <a:ext cx="8229600" cy="1224136"/>
          </a:xfrm>
        </p:spPr>
        <p:txBody>
          <a:bodyPr/>
          <a:lstStyle/>
          <a:p>
            <a:r>
              <a:rPr lang="ru-RU" sz="3600" b="1" dirty="0" err="1" smtClean="0">
                <a:solidFill>
                  <a:schemeClr val="tx1"/>
                </a:solidFill>
              </a:rPr>
              <a:t>Валеологические</a:t>
            </a:r>
            <a:r>
              <a:rPr lang="ru-RU" sz="3600" b="1" dirty="0" smtClean="0">
                <a:solidFill>
                  <a:schemeClr val="tx1"/>
                </a:solidFill>
              </a:rPr>
              <a:t> песенки - </a:t>
            </a:r>
            <a:r>
              <a:rPr lang="ru-RU" sz="3600" b="1" dirty="0" err="1" smtClean="0">
                <a:solidFill>
                  <a:schemeClr val="tx1"/>
                </a:solidFill>
              </a:rPr>
              <a:t>распевки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8229600" cy="4392488"/>
          </a:xfrm>
        </p:spPr>
        <p:txBody>
          <a:bodyPr/>
          <a:lstStyle/>
          <a:p>
            <a:r>
              <a:rPr lang="ru-RU" sz="2800" dirty="0" smtClean="0"/>
              <a:t>Несложные, добрые тексты  и мелодия, состоящая из звуков мажорной гаммы, поднимают настроение, задают позитивный тон к восприятию окружающего мира, улучшают эмоциональный климат на занятии, подготавливают голос к пению. :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101408"/>
            <a:ext cx="235742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Доброе утро!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" y="980728"/>
            <a:ext cx="4040188" cy="5145435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      Доброе утро!</a:t>
            </a:r>
            <a:br>
              <a:rPr lang="ru-RU" sz="1600" dirty="0" smtClean="0"/>
            </a:br>
            <a:r>
              <a:rPr lang="ru-RU" sz="1600" dirty="0" smtClean="0"/>
              <a:t>Улыбнись скорее!</a:t>
            </a:r>
            <a:br>
              <a:rPr lang="ru-RU" sz="1600" dirty="0" smtClean="0"/>
            </a:br>
            <a:r>
              <a:rPr lang="ru-RU" sz="1600" dirty="0" smtClean="0"/>
              <a:t>И сегодня весь день</a:t>
            </a:r>
            <a:br>
              <a:rPr lang="ru-RU" sz="1600" dirty="0" smtClean="0"/>
            </a:br>
            <a:r>
              <a:rPr lang="ru-RU" sz="1600" dirty="0" smtClean="0"/>
              <a:t>Будет веселее.</a:t>
            </a:r>
            <a:br>
              <a:rPr lang="ru-RU" sz="1600" dirty="0" smtClean="0"/>
            </a:br>
            <a:r>
              <a:rPr lang="ru-RU" sz="1600" dirty="0" smtClean="0"/>
              <a:t>Мы погладим лобик,</a:t>
            </a:r>
            <a:br>
              <a:rPr lang="ru-RU" sz="1600" dirty="0" smtClean="0"/>
            </a:br>
            <a:r>
              <a:rPr lang="ru-RU" sz="1600" dirty="0" smtClean="0"/>
              <a:t>Носик и щечки.</a:t>
            </a:r>
            <a:br>
              <a:rPr lang="ru-RU" sz="1600" dirty="0" smtClean="0"/>
            </a:br>
            <a:r>
              <a:rPr lang="ru-RU" sz="1600" dirty="0" smtClean="0"/>
              <a:t>Будем мы красивыми,</a:t>
            </a:r>
            <a:br>
              <a:rPr lang="ru-RU" sz="1600" dirty="0" smtClean="0"/>
            </a:br>
            <a:r>
              <a:rPr lang="ru-RU" sz="1600" dirty="0" smtClean="0"/>
              <a:t>Как в саду цветочки!</a:t>
            </a:r>
            <a:br>
              <a:rPr lang="ru-RU" sz="1600" dirty="0" smtClean="0"/>
            </a:br>
            <a:r>
              <a:rPr lang="ru-RU" sz="1600" dirty="0" smtClean="0"/>
              <a:t>Разотрем ладошки</a:t>
            </a:r>
            <a:br>
              <a:rPr lang="ru-RU" sz="1600" dirty="0" smtClean="0"/>
            </a:br>
            <a:r>
              <a:rPr lang="ru-RU" sz="1600" dirty="0" smtClean="0"/>
              <a:t>Сильнее, сильнее!</a:t>
            </a:r>
            <a:br>
              <a:rPr lang="ru-RU" sz="1600" dirty="0" smtClean="0"/>
            </a:br>
            <a:r>
              <a:rPr lang="ru-RU" sz="1600" dirty="0" smtClean="0"/>
              <a:t>А теперь похлопаем</a:t>
            </a:r>
            <a:br>
              <a:rPr lang="ru-RU" sz="1600" dirty="0" smtClean="0"/>
            </a:br>
            <a:r>
              <a:rPr lang="ru-RU" sz="1600" dirty="0" smtClean="0"/>
              <a:t>Смелее, смелее!</a:t>
            </a:r>
            <a:br>
              <a:rPr lang="ru-RU" sz="1600" dirty="0" smtClean="0"/>
            </a:br>
            <a:r>
              <a:rPr lang="ru-RU" sz="1600" dirty="0" smtClean="0"/>
              <a:t>Ушки мы теперь потрем</a:t>
            </a:r>
            <a:br>
              <a:rPr lang="ru-RU" sz="1600" dirty="0" smtClean="0"/>
            </a:br>
            <a:r>
              <a:rPr lang="ru-RU" sz="1600" dirty="0" smtClean="0"/>
              <a:t>И здоровье сбережем.</a:t>
            </a:r>
            <a:br>
              <a:rPr lang="ru-RU" sz="1600" dirty="0" smtClean="0"/>
            </a:br>
            <a:r>
              <a:rPr lang="ru-RU" sz="1600" dirty="0" smtClean="0"/>
              <a:t>Улыбнемся снова,</a:t>
            </a:r>
          </a:p>
          <a:p>
            <a:r>
              <a:rPr lang="ru-RU" sz="1600" dirty="0" smtClean="0"/>
              <a:t>Будьте все здоровы!</a:t>
            </a:r>
            <a:br>
              <a:rPr lang="ru-RU" sz="1600" dirty="0" smtClean="0"/>
            </a:br>
            <a:endParaRPr lang="ru-RU" sz="1600" dirty="0" smtClean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980728"/>
            <a:ext cx="4041775" cy="5145435"/>
          </a:xfrm>
        </p:spPr>
        <p:txBody>
          <a:bodyPr/>
          <a:lstStyle/>
          <a:p>
            <a:pPr>
              <a:buNone/>
            </a:pPr>
            <a:r>
              <a:rPr lang="ru-RU" sz="1600" i="1" dirty="0" smtClean="0"/>
              <a:t>     Поворачиваются друг к другу.</a:t>
            </a:r>
            <a:br>
              <a:rPr lang="ru-RU" sz="1600" i="1" dirty="0" smtClean="0"/>
            </a:br>
            <a:r>
              <a:rPr lang="ru-RU" sz="1600" i="1" dirty="0" smtClean="0"/>
              <a:t>Разводят руки в стороны.</a:t>
            </a:r>
            <a:br>
              <a:rPr lang="ru-RU" sz="1600" i="1" dirty="0" smtClean="0"/>
            </a:br>
            <a:r>
              <a:rPr lang="ru-RU" sz="1600" i="1" dirty="0" smtClean="0"/>
              <a:t>Хлопают в ладоши.</a:t>
            </a: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i="1" dirty="0" smtClean="0"/>
              <a:t>Выполняют движения по тексту. </a:t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endParaRPr lang="ru-RU" sz="1600" i="1" dirty="0" smtClean="0"/>
          </a:p>
          <a:p>
            <a:pPr>
              <a:buNone/>
            </a:pPr>
            <a:r>
              <a:rPr lang="ru-RU" sz="1600" i="1" dirty="0" smtClean="0"/>
              <a:t>      Постепенно поднимают руки вверх, "фонарики".</a:t>
            </a:r>
            <a:br>
              <a:rPr lang="ru-RU" sz="1600" i="1" dirty="0" smtClean="0"/>
            </a:br>
            <a:r>
              <a:rPr lang="ru-RU" sz="1600" i="1" dirty="0" smtClean="0"/>
              <a:t>Движения по тексту</a:t>
            </a:r>
            <a:endParaRPr lang="ru-RU" sz="1600" dirty="0" smtClean="0"/>
          </a:p>
          <a:p>
            <a:pPr>
              <a:buNone/>
            </a:pPr>
            <a:r>
              <a:rPr lang="ru-RU" sz="1600" i="1" dirty="0" smtClean="0"/>
              <a:t> 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i="1" dirty="0" smtClean="0"/>
              <a:t>      Потирают ушки</a:t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 smtClean="0"/>
              <a:t>Разводят руки в стороны</a:t>
            </a:r>
            <a:endParaRPr lang="ru-RU" sz="1600" dirty="0" smtClean="0"/>
          </a:p>
          <a:p>
            <a:r>
              <a:rPr lang="ru-RU" sz="1600" i="1" dirty="0" smtClean="0"/>
              <a:t> 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980570"/>
            <a:ext cx="2357422" cy="336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5422</TotalTime>
  <Words>1244</Words>
  <Application>Microsoft Office PowerPoint</Application>
  <PresentationFormat>Экран (4:3)</PresentationFormat>
  <Paragraphs>176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Diseño predeterminado</vt:lpstr>
      <vt:lpstr>Музыкально-оздоровительная работа  в ДОУ (в рамках педагогического совета МОУ детского сада № 257 по здоровьесбережению «Мы здоровью скажем ДА!»)</vt:lpstr>
      <vt:lpstr>Музыкально-оздоровительная работа в ДОУ</vt:lpstr>
      <vt:lpstr>Образовательные задачи:</vt:lpstr>
      <vt:lpstr>Презентация PowerPoint</vt:lpstr>
      <vt:lpstr>Оздоровительные задачи:</vt:lpstr>
      <vt:lpstr>Презентация PowerPoint</vt:lpstr>
      <vt:lpstr>Здоровьесберегающие технологии</vt:lpstr>
      <vt:lpstr>Валеологические песенки - распевки.</vt:lpstr>
      <vt:lpstr>Доброе утро!</vt:lpstr>
      <vt:lpstr>   Цель распевания- подготовка голосовых       связок к пению и упражнение в чистом     интонировании определенных интервалов. В     практике моей работы песни - распевки      имеют здоровьесберегающую       направленность.</vt:lpstr>
      <vt:lpstr>Дыхательная гимнастика.</vt:lpstr>
      <vt:lpstr>Задачи  дыхательной гимнастики</vt:lpstr>
      <vt:lpstr>Артикуляционная гимнастика</vt:lpstr>
      <vt:lpstr>Задачи артикуляционной гимнастики</vt:lpstr>
      <vt:lpstr>Презентация PowerPoint</vt:lpstr>
      <vt:lpstr>Игровой массаж</vt:lpstr>
      <vt:lpstr>Цель- научить детей посредством правильного выполнения игрового массажа благотворно влиять на внутренние органы.</vt:lpstr>
      <vt:lpstr>Пальчиковые игры</vt:lpstr>
      <vt:lpstr>Презентация PowerPoint</vt:lpstr>
      <vt:lpstr>Речевые игры</vt:lpstr>
      <vt:lpstr> Теремок (речевая игра с музык. инструментами)    Тук-тук молоток…</vt:lpstr>
      <vt:lpstr>Презентация PowerPoint</vt:lpstr>
      <vt:lpstr>Презентация PowerPoint</vt:lpstr>
      <vt:lpstr>Презентация PowerPoint</vt:lpstr>
      <vt:lpstr>Презентация PowerPoint</vt:lpstr>
      <vt:lpstr>Музыка для встречи детей и их свободной деятельности.</vt:lpstr>
      <vt:lpstr>Детские песни:</vt:lpstr>
      <vt:lpstr>Музыка для релаксации:</vt:lpstr>
      <vt:lpstr>Музыка для пробуждения  после дневного сна:</vt:lpstr>
      <vt:lpstr>Литература.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JHY</cp:lastModifiedBy>
  <cp:revision>836</cp:revision>
  <cp:lastPrinted>2020-01-26T04:57:00Z</cp:lastPrinted>
  <dcterms:created xsi:type="dcterms:W3CDTF">2010-05-23T14:28:12Z</dcterms:created>
  <dcterms:modified xsi:type="dcterms:W3CDTF">2023-04-06T11:33:18Z</dcterms:modified>
</cp:coreProperties>
</file>