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539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253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8497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58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208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8625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362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062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6137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521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0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smtClean="0"/>
              <a:pPr/>
              <a:t>4/6/2023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7523419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B76AEA-4CBF-4F9B-8EF1-61DB6559CA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629" y="3877009"/>
            <a:ext cx="7617040" cy="2545985"/>
          </a:xfrm>
        </p:spPr>
        <p:txBody>
          <a:bodyPr>
            <a:normAutofit/>
          </a:bodyPr>
          <a:lstStyle/>
          <a:p>
            <a:r>
              <a:rPr lang="ru-RU" sz="3100" b="1" dirty="0"/>
              <a:t>Мышцы челюстно-лицевой системы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CF13A7A-BB50-49F4-A671-DF78745721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5836" y="435006"/>
            <a:ext cx="7182035" cy="196418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600" dirty="0">
                <a:latin typeface="+mn-lt"/>
              </a:rPr>
              <a:t>Государственное бюджетное профессиональное образовательное учреждение города Москвы "Московское среднее специальное училище олимпийского резерва №1 (техникум)" департамента спорта города Москвы (ГБПОУ "МССУОР №1" Москомспорта</a:t>
            </a:r>
            <a:r>
              <a:rPr lang="ru-RU" sz="1800" dirty="0">
                <a:latin typeface="+mn-lt"/>
              </a:rPr>
              <a:t>)</a:t>
            </a:r>
            <a:r>
              <a:rPr lang="ru-RU" sz="5400" dirty="0">
                <a:latin typeface="+mn-lt"/>
              </a:rPr>
              <a:t/>
            </a:r>
            <a:br>
              <a:rPr lang="ru-RU" sz="5400" dirty="0">
                <a:latin typeface="+mn-lt"/>
              </a:rPr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1C0AC69-C8B4-42AD-92DE-D2E588DDCBF1}"/>
              </a:ext>
            </a:extLst>
          </p:cNvPr>
          <p:cNvSpPr txBox="1"/>
          <p:nvPr/>
        </p:nvSpPr>
        <p:spPr>
          <a:xfrm>
            <a:off x="5382826" y="5392870"/>
            <a:ext cx="3494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Выполнила студентка 2 курса группы 9ф-21 </a:t>
            </a:r>
          </a:p>
          <a:p>
            <a:pPr algn="r"/>
            <a:r>
              <a:rPr lang="ru-RU" sz="1600" dirty="0" smtClean="0"/>
              <a:t>Потапова Дарья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69341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98B96F-1F05-47DC-B4A5-529E7D54C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Мимические мышцы лица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5BC5E7-A708-4679-B0D4-1DE8C4A5A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443" y="2052116"/>
            <a:ext cx="9513696" cy="3997828"/>
          </a:xfrm>
        </p:spPr>
        <p:txBody>
          <a:bodyPr/>
          <a:lstStyle/>
          <a:p>
            <a:pPr algn="l"/>
            <a:r>
              <a:rPr lang="ru-RU" sz="2800" b="0" i="0" dirty="0">
                <a:effectLst/>
                <a:latin typeface="YS Text"/>
              </a:rPr>
              <a:t>Мимические мышцы, начинаясь на поверхности кости и оканчиваясь в коже, способны при сокращении вызвать выразительные движения кожи лица (мимика) и отразить душевное состояние (радость, печаль, страх). Они участвуют также в членораздельной речи и акте жевания.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8582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E7759F-2795-4750-85E0-FF92451BD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442" y="88777"/>
            <a:ext cx="10173809" cy="6622741"/>
          </a:xfrm>
        </p:spPr>
        <p:txBody>
          <a:bodyPr>
            <a:normAutofit/>
          </a:bodyPr>
          <a:lstStyle/>
          <a:p>
            <a:pPr algn="l"/>
            <a:r>
              <a:rPr lang="ru-RU" b="0" i="0" dirty="0">
                <a:effectLst/>
                <a:latin typeface="YS Text"/>
              </a:rPr>
              <a:t>Большинство мимических мышц сосредоточено вокруг ротового отверстия и глазной щели. Наибольшее значение в ортопедической стоматологии имеют мышцы, окружающие отверстие рта.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YS Text"/>
              </a:rPr>
              <a:t> Группы мышц: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YS Text"/>
              </a:rPr>
              <a:t> круговая мышца рта; мышца, поднимающая верхнюю губу',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YS Text"/>
              </a:rPr>
              <a:t>малая скуловая мышца ;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YS Text"/>
              </a:rPr>
              <a:t> большая скуловая мышца ;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YS Text"/>
              </a:rPr>
              <a:t> мышца, поднимающая угол рта;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ru-RU" b="0" i="0" dirty="0">
              <a:effectLst/>
              <a:latin typeface="YS Text"/>
            </a:endParaRPr>
          </a:p>
          <a:p>
            <a:pPr marL="0" indent="0" algn="l">
              <a:buNone/>
            </a:pPr>
            <a:endParaRPr lang="ru-RU" b="0" i="0" dirty="0">
              <a:effectLst/>
              <a:latin typeface="YS Text"/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C692F94-C3E8-4BD9-B241-AC94DA051213}"/>
              </a:ext>
            </a:extLst>
          </p:cNvPr>
          <p:cNvSpPr txBox="1"/>
          <p:nvPr/>
        </p:nvSpPr>
        <p:spPr>
          <a:xfrm>
            <a:off x="5752995" y="3840480"/>
            <a:ext cx="5477256" cy="235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YS Text"/>
              </a:rPr>
              <a:t>мышца, поднимающая верхнюю губу',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YS Text"/>
              </a:rPr>
              <a:t>малая скуловая мышца 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YS Text"/>
              </a:rPr>
              <a:t> большая скуловая мышца 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YS Text"/>
              </a:rPr>
              <a:t> мышца, поднимающая угол рта;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YS Text"/>
              </a:rPr>
              <a:t>мышца смеха 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1094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A3CAABF1-9E93-428A-AAFB-15670B6F80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347" y="124028"/>
            <a:ext cx="8813256" cy="6609943"/>
          </a:xfrm>
          <a:prstGeom prst="rect">
            <a:avLst/>
          </a:prstGeo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xmlns="" val="4113636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B751CA-570A-4707-8781-F988B56E1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effectLst/>
                <a:latin typeface="YS Text"/>
              </a:rPr>
              <a:t>Жевательные мышцы</a:t>
            </a:r>
            <a:r>
              <a:rPr lang="ru-RU" b="0" i="0" dirty="0">
                <a:solidFill>
                  <a:srgbClr val="000000"/>
                </a:solidFill>
                <a:effectLst/>
                <a:latin typeface="YS Text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YS Text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A3D77E-5DC3-4FBD-8CBF-5A3CC229A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04" y="2052116"/>
            <a:ext cx="9280835" cy="3997828"/>
          </a:xfrm>
        </p:spPr>
        <p:txBody>
          <a:bodyPr/>
          <a:lstStyle/>
          <a:p>
            <a:pPr algn="l"/>
            <a:r>
              <a:rPr lang="ru-RU" sz="2400" b="0" i="0" dirty="0">
                <a:effectLst/>
                <a:latin typeface="YS Text"/>
              </a:rPr>
              <a:t> Жевательные мышцы приводят в движение нижнюю челюсть, обеспечивая механическое измельчение пищи. От силы сокращения этих мышц зависит величина жевательного давления, необходимого для откусывания и размалывания пищи до нужной консистенции. Эти мышцы принимают участие также и в выполнении других функций полости рта - речи, глотания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8896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247DC8-429F-41E6-B0E5-273C10C69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144" y="749808"/>
            <a:ext cx="9363131" cy="564760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600" b="0" i="0" dirty="0">
                <a:effectLst/>
                <a:latin typeface="YS Text"/>
              </a:rPr>
              <a:t>Главную роль в процессе жевания играют мышцы, обеспечивающие движения нижней челюсти. Часть жевательных мышц относят к основным, а часть - к вспомогательным. В первую группу входят: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600" b="0" i="0" dirty="0">
                <a:effectLst/>
                <a:latin typeface="YS Text"/>
              </a:rPr>
              <a:t> жевательная мышца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600" b="0" i="0" dirty="0">
                <a:effectLst/>
                <a:latin typeface="YS Text"/>
              </a:rPr>
              <a:t>височная мышца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600" b="0" i="0" dirty="0">
                <a:effectLst/>
                <a:latin typeface="YS Text"/>
              </a:rPr>
              <a:t>медиальная крыловидная мышца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600" b="0" i="0" dirty="0">
                <a:effectLst/>
                <a:latin typeface="YS Text"/>
              </a:rPr>
              <a:t> латеральная крыловидная мышца</a:t>
            </a:r>
          </a:p>
          <a:p>
            <a:pPr algn="l"/>
            <a:r>
              <a:rPr lang="ru-RU" sz="2600" b="0" i="0" dirty="0">
                <a:effectLst/>
                <a:latin typeface="YS Text"/>
              </a:rPr>
              <a:t>Ко второй группе относятся: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600" b="0" i="0" dirty="0">
                <a:effectLst/>
                <a:latin typeface="YS Text"/>
              </a:rPr>
              <a:t> подбородочно-подъязычная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600" b="0" i="0" dirty="0">
                <a:effectLst/>
                <a:latin typeface="YS Text"/>
              </a:rPr>
              <a:t> челюстно-подъязычная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600" b="0" i="0" dirty="0">
                <a:effectLst/>
                <a:latin typeface="YS Text"/>
              </a:rPr>
              <a:t>переднее брюшко двубрюшной мышцы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5070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D910BE4-FD99-41F0-B3F2-8FD41B340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3692" y="190349"/>
            <a:ext cx="9019584" cy="647730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684596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9AAAFA-0E68-42A6-B5E3-736AD87AA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Абсолютная сила жевательных мышц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2AD0CA-C7F5-4DF6-A480-507AF1CC0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4614" y="2077374"/>
            <a:ext cx="8945525" cy="397256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Под абсолютной силой жевательных мышц понимают напряжение, развиваемое мышцей при максимальном сокращении.</a:t>
            </a:r>
          </a:p>
          <a:p>
            <a:pPr marL="0" indent="0">
              <a:buNone/>
            </a:pPr>
            <a:r>
              <a:rPr lang="ru-RU" sz="2400" dirty="0"/>
              <a:t>Абсолютная сила мышц, поднимающих нижнюю челюсть, на одной стороне равна 195 кг, а для всех мышц - 390 кг.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683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эдисон">
  <a:themeElements>
    <a:clrScheme name="Мэдисон">
      <a:dk1>
        <a:sysClr val="windowText" lastClr="000000"/>
      </a:dk1>
      <a:lt1>
        <a:sysClr val="window" lastClr="FFFFFF"/>
      </a:lt1>
      <a:dk2>
        <a:srgbClr val="2C2D1F"/>
      </a:dk2>
      <a:lt2>
        <a:srgbClr val="FAF2C5"/>
      </a:lt2>
      <a:accent1>
        <a:srgbClr val="EA9736"/>
      </a:accent1>
      <a:accent2>
        <a:srgbClr val="EACF56"/>
      </a:accent2>
      <a:accent3>
        <a:srgbClr val="77D4D6"/>
      </a:accent3>
      <a:accent4>
        <a:srgbClr val="54AFDC"/>
      </a:accent4>
      <a:accent5>
        <a:srgbClr val="88C363"/>
      </a:accent5>
      <a:accent6>
        <a:srgbClr val="D9D899"/>
      </a:accent6>
      <a:hlink>
        <a:srgbClr val="A7A574"/>
      </a:hlink>
      <a:folHlink>
        <a:srgbClr val="8B887A"/>
      </a:folHlink>
    </a:clrScheme>
    <a:fontScheme name="Мэдисон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эдисон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dison" id="{025CB5FB-2DD3-45EE-B6F0-CC461540EB19}" vid="{9B359FC9-1E88-4883-B31D-CCECAE2A7B3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Мэдисон</Template>
  <TotalTime>26</TotalTime>
  <Words>322</Words>
  <Application>Microsoft Office PowerPoint</Application>
  <PresentationFormat>Произвольный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Мэдисон</vt:lpstr>
      <vt:lpstr>Мышцы челюстно-лицевой системы </vt:lpstr>
      <vt:lpstr>Мимические мышцы лица</vt:lpstr>
      <vt:lpstr>Слайд 3</vt:lpstr>
      <vt:lpstr>Слайд 4</vt:lpstr>
      <vt:lpstr>Жевательные мышцы </vt:lpstr>
      <vt:lpstr>Слайд 6</vt:lpstr>
      <vt:lpstr>Слайд 7</vt:lpstr>
      <vt:lpstr>Абсолютная сила жевательных мышц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Мышцы челюстно-лицевой системы</dc:title>
  <dc:creator>Надежда Шалимова</dc:creator>
  <cp:lastModifiedBy>User</cp:lastModifiedBy>
  <cp:revision>3</cp:revision>
  <dcterms:created xsi:type="dcterms:W3CDTF">2023-03-27T21:03:30Z</dcterms:created>
  <dcterms:modified xsi:type="dcterms:W3CDTF">2023-04-06T12:57:38Z</dcterms:modified>
</cp:coreProperties>
</file>