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305" r:id="rId3"/>
    <p:sldId id="311" r:id="rId4"/>
    <p:sldId id="309" r:id="rId5"/>
    <p:sldId id="310" r:id="rId6"/>
    <p:sldId id="312" r:id="rId7"/>
    <p:sldId id="318" r:id="rId8"/>
    <p:sldId id="307" r:id="rId9"/>
    <p:sldId id="315" r:id="rId10"/>
    <p:sldId id="316" r:id="rId11"/>
    <p:sldId id="308" r:id="rId12"/>
    <p:sldId id="304" r:id="rId13"/>
    <p:sldId id="303" r:id="rId14"/>
    <p:sldId id="314" r:id="rId15"/>
    <p:sldId id="270" r:id="rId16"/>
    <p:sldId id="281" r:id="rId17"/>
    <p:sldId id="278" r:id="rId18"/>
    <p:sldId id="279" r:id="rId19"/>
    <p:sldId id="277" r:id="rId20"/>
    <p:sldId id="271" r:id="rId21"/>
    <p:sldId id="273" r:id="rId22"/>
    <p:sldId id="261" r:id="rId23"/>
    <p:sldId id="293" r:id="rId24"/>
    <p:sldId id="294" r:id="rId25"/>
    <p:sldId id="319"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1D3DC5B5-10BD-4381-BB33-56BFE9BF7F0C}">
          <p14:sldIdLst>
            <p14:sldId id="256"/>
            <p14:sldId id="305"/>
            <p14:sldId id="311"/>
            <p14:sldId id="309"/>
            <p14:sldId id="310"/>
            <p14:sldId id="312"/>
            <p14:sldId id="318"/>
            <p14:sldId id="307"/>
            <p14:sldId id="315"/>
            <p14:sldId id="316"/>
            <p14:sldId id="308"/>
            <p14:sldId id="304"/>
            <p14:sldId id="303"/>
            <p14:sldId id="314"/>
            <p14:sldId id="270"/>
            <p14:sldId id="281"/>
            <p14:sldId id="278"/>
            <p14:sldId id="279"/>
            <p14:sldId id="277"/>
            <p14:sldId id="271"/>
            <p14:sldId id="273"/>
            <p14:sldId id="261"/>
            <p14:sldId id="293"/>
            <p14:sldId id="294"/>
            <p14:sldId id="319"/>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60000"/>
    <a:srgbClr val="800000"/>
    <a:srgbClr val="1E0000"/>
    <a:srgbClr val="FF33CC"/>
    <a:srgbClr val="FF66FF"/>
    <a:srgbClr val="990000"/>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1119" autoAdjust="0"/>
  </p:normalViewPr>
  <p:slideViewPr>
    <p:cSldViewPr>
      <p:cViewPr>
        <p:scale>
          <a:sx n="100" d="100"/>
          <a:sy n="100" d="100"/>
        </p:scale>
        <p:origin x="-498"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313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48E745-0B8F-4327-B9BD-9179D43EDCC3}" type="datetimeFigureOut">
              <a:rPr lang="ru-RU" smtClean="0"/>
              <a:pPr/>
              <a:t>10.05.2022</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C5D2C8-2C18-4F7B-AED7-E7050F7817B2}" type="slidenum">
              <a:rPr lang="ru-RU" smtClean="0"/>
              <a:pPr/>
              <a:t>‹#›</a:t>
            </a:fld>
            <a:endParaRPr lang="ru-RU"/>
          </a:p>
        </p:txBody>
      </p:sp>
    </p:spTree>
    <p:extLst>
      <p:ext uri="{BB962C8B-B14F-4D97-AF65-F5344CB8AC3E}">
        <p14:creationId xmlns:p14="http://schemas.microsoft.com/office/powerpoint/2010/main" val="41075339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D78FFEA-60E3-418D-9887-D6B50EFF15EA}" type="slidenum">
              <a:rPr lang="ru-RU" smtClean="0">
                <a:solidFill>
                  <a:prstClr val="black"/>
                </a:solidFill>
              </a:rPr>
              <a:pPr/>
              <a:t>16</a:t>
            </a:fld>
            <a:endParaRPr lang="ru-RU">
              <a:solidFill>
                <a:prstClr val="black"/>
              </a:solidFill>
            </a:endParaRPr>
          </a:p>
        </p:txBody>
      </p:sp>
    </p:spTree>
    <p:extLst>
      <p:ext uri="{BB962C8B-B14F-4D97-AF65-F5344CB8AC3E}">
        <p14:creationId xmlns:p14="http://schemas.microsoft.com/office/powerpoint/2010/main" val="11933251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D196EA5-8480-43D6-A4EB-18496EFBD26F}" type="datetimeFigureOut">
              <a:rPr lang="ru-RU" smtClean="0"/>
              <a:pPr/>
              <a:t>10.05.2022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B308E85-A974-41F2-8742-32C6528F05CD}"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D196EA5-8480-43D6-A4EB-18496EFBD26F}" type="datetimeFigureOut">
              <a:rPr lang="ru-RU" smtClean="0"/>
              <a:pPr/>
              <a:t>10.05.2022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B308E85-A974-41F2-8742-32C6528F05C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D196EA5-8480-43D6-A4EB-18496EFBD26F}" type="datetimeFigureOut">
              <a:rPr lang="ru-RU" smtClean="0"/>
              <a:pPr/>
              <a:t>10.05.2022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B308E85-A974-41F2-8742-32C6528F05C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D196EA5-8480-43D6-A4EB-18496EFBD26F}" type="datetimeFigureOut">
              <a:rPr lang="ru-RU" smtClean="0"/>
              <a:pPr/>
              <a:t>10.05.2022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B308E85-A974-41F2-8742-32C6528F05CD}"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D196EA5-8480-43D6-A4EB-18496EFBD26F}" type="datetimeFigureOut">
              <a:rPr lang="ru-RU" smtClean="0"/>
              <a:pPr/>
              <a:t>10.05.2022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B308E85-A974-41F2-8742-32C6528F05CD}"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D196EA5-8480-43D6-A4EB-18496EFBD26F}" type="datetimeFigureOut">
              <a:rPr lang="ru-RU" smtClean="0"/>
              <a:pPr/>
              <a:t>10.05.2022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B308E85-A974-41F2-8742-32C6528F05CD}"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D196EA5-8480-43D6-A4EB-18496EFBD26F}" type="datetimeFigureOut">
              <a:rPr lang="ru-RU" smtClean="0"/>
              <a:pPr/>
              <a:t>10.05.2022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B308E85-A974-41F2-8742-32C6528F05CD}"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D196EA5-8480-43D6-A4EB-18496EFBD26F}" type="datetimeFigureOut">
              <a:rPr lang="ru-RU" smtClean="0"/>
              <a:pPr/>
              <a:t>10.05.2022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B308E85-A974-41F2-8742-32C6528F05CD}"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D196EA5-8480-43D6-A4EB-18496EFBD26F}" type="datetimeFigureOut">
              <a:rPr lang="ru-RU" smtClean="0"/>
              <a:pPr/>
              <a:t>10.05.2022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B308E85-A974-41F2-8742-32C6528F05C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D196EA5-8480-43D6-A4EB-18496EFBD26F}" type="datetimeFigureOut">
              <a:rPr lang="ru-RU" smtClean="0"/>
              <a:pPr/>
              <a:t>10.05.2022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B308E85-A974-41F2-8742-32C6528F05CD}"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D196EA5-8480-43D6-A4EB-18496EFBD26F}" type="datetimeFigureOut">
              <a:rPr lang="ru-RU" smtClean="0"/>
              <a:pPr/>
              <a:t>10.05.2022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B308E85-A974-41F2-8742-32C6528F05CD}"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1000" r="-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196EA5-8480-43D6-A4EB-18496EFBD26F}" type="datetimeFigureOut">
              <a:rPr lang="ru-RU" smtClean="0"/>
              <a:pPr/>
              <a:t>10.05.2022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308E85-A974-41F2-8742-32C6528F05CD}"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 Target="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gif"/><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900igr.net/datai/doshkolnoe-obrazovanie/Deti-doshkolnogo-vozrasta/0005-004-Veduschej-dejatelnostju-doshkolnogo-vozrasta-javljaetsja-igra.jpg"/>
          <p:cNvPicPr>
            <a:picLocks noChangeAspect="1" noChangeArrowheads="1"/>
          </p:cNvPicPr>
          <p:nvPr/>
        </p:nvPicPr>
        <p:blipFill>
          <a:blip r:embed="rId2" cstate="print"/>
          <a:srcRect/>
          <a:stretch>
            <a:fillRect/>
          </a:stretch>
        </p:blipFill>
        <p:spPr bwMode="auto">
          <a:xfrm>
            <a:off x="194497" y="3284984"/>
            <a:ext cx="4013277" cy="2952328"/>
          </a:xfrm>
          <a:prstGeom prst="round2DiagRect">
            <a:avLst/>
          </a:prstGeom>
          <a:noFill/>
        </p:spPr>
      </p:pic>
      <p:sp>
        <p:nvSpPr>
          <p:cNvPr id="8" name="TextBox 7"/>
          <p:cNvSpPr txBox="1"/>
          <p:nvPr/>
        </p:nvSpPr>
        <p:spPr>
          <a:xfrm>
            <a:off x="198682" y="185576"/>
            <a:ext cx="8765806" cy="369332"/>
          </a:xfrm>
          <a:prstGeom prst="rect">
            <a:avLst/>
          </a:prstGeom>
          <a:noFill/>
        </p:spPr>
        <p:txBody>
          <a:bodyPr wrap="square" rtlCol="0">
            <a:spAutoFit/>
          </a:bodyPr>
          <a:lstStyle/>
          <a:p>
            <a:pPr algn="ctr"/>
            <a:r>
              <a:rPr lang="ru-RU" dirty="0" smtClean="0">
                <a:solidFill>
                  <a:srgbClr val="990000"/>
                </a:solidFill>
                <a:latin typeface="Bookman Old Style" panose="02050604050505020204" pitchFamily="18" charset="0"/>
              </a:rPr>
              <a:t>МАДОУ«Детский сад «Родничок»</a:t>
            </a:r>
            <a:endParaRPr lang="ru-RU" dirty="0">
              <a:solidFill>
                <a:srgbClr val="990000"/>
              </a:solidFill>
              <a:latin typeface="Bookman Old Style" panose="02050604050505020204" pitchFamily="18" charset="0"/>
            </a:endParaRPr>
          </a:p>
        </p:txBody>
      </p:sp>
      <p:sp>
        <p:nvSpPr>
          <p:cNvPr id="2" name="Заголовок 1"/>
          <p:cNvSpPr>
            <a:spLocks noGrp="1"/>
          </p:cNvSpPr>
          <p:nvPr>
            <p:ph type="ctrTitle"/>
          </p:nvPr>
        </p:nvSpPr>
        <p:spPr>
          <a:xfrm>
            <a:off x="685800" y="1443864"/>
            <a:ext cx="7772400" cy="2057144"/>
          </a:xfrm>
        </p:spPr>
        <p:txBody>
          <a:bodyPr>
            <a:normAutofit fontScale="90000"/>
          </a:bodyPr>
          <a:lstStyle/>
          <a:p>
            <a:r>
              <a:rPr lang="ru-RU" sz="3600" b="1" dirty="0" smtClean="0">
                <a:latin typeface="Times New Roman" panose="02020603050405020304" pitchFamily="18" charset="0"/>
                <a:cs typeface="Times New Roman" panose="02020603050405020304" pitchFamily="18" charset="0"/>
              </a:rPr>
              <a:t/>
            </a:r>
            <a:br>
              <a:rPr lang="ru-RU" sz="3600" b="1" dirty="0" smtClean="0">
                <a:latin typeface="Times New Roman" panose="02020603050405020304" pitchFamily="18" charset="0"/>
                <a:cs typeface="Times New Roman" panose="02020603050405020304" pitchFamily="18" charset="0"/>
              </a:rPr>
            </a:br>
            <a:r>
              <a:rPr lang="ru-RU" sz="3600" dirty="0" smtClean="0">
                <a:latin typeface="Times New Roman" pitchFamily="18" charset="0"/>
                <a:cs typeface="Times New Roman" pitchFamily="18" charset="0"/>
              </a:rPr>
              <a:t>«Раскрытие творческих способностей и выявление одаренных детей средствами конструктивно-модельной деятельности».</a:t>
            </a:r>
            <a:br>
              <a:rPr lang="ru-RU" sz="3600"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endParaRPr lang="ru-RU" sz="36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4716016" y="4005064"/>
            <a:ext cx="4032448" cy="2582973"/>
          </a:xfrm>
        </p:spPr>
        <p:txBody>
          <a:bodyPr>
            <a:noAutofit/>
          </a:bodyPr>
          <a:lstStyle/>
          <a:p>
            <a:pPr algn="l"/>
            <a:endParaRPr lang="ru-RU" sz="2000" dirty="0" smtClean="0">
              <a:solidFill>
                <a:schemeClr val="tx1"/>
              </a:solidFill>
              <a:latin typeface="Times New Roman" panose="02020603050405020304" pitchFamily="18" charset="0"/>
              <a:cs typeface="Times New Roman" panose="02020603050405020304" pitchFamily="18" charset="0"/>
            </a:endParaRPr>
          </a:p>
          <a:p>
            <a:pPr algn="l"/>
            <a:r>
              <a:rPr lang="ru-RU" sz="2000" dirty="0" smtClean="0">
                <a:solidFill>
                  <a:schemeClr val="tx1"/>
                </a:solidFill>
                <a:latin typeface="Times New Roman" panose="02020603050405020304" pitchFamily="18" charset="0"/>
                <a:cs typeface="Times New Roman" panose="02020603050405020304" pitchFamily="18" charset="0"/>
              </a:rPr>
              <a:t>Подготовила воспитатель</a:t>
            </a:r>
          </a:p>
          <a:p>
            <a:pPr algn="l"/>
            <a:r>
              <a:rPr lang="ru-RU" sz="2000" dirty="0" smtClean="0">
                <a:solidFill>
                  <a:schemeClr val="tx1"/>
                </a:solidFill>
                <a:latin typeface="Times New Roman" panose="02020603050405020304" pitchFamily="18" charset="0"/>
                <a:cs typeface="Times New Roman" panose="02020603050405020304" pitchFamily="18" charset="0"/>
              </a:rPr>
              <a:t>1 квалификационной категории  </a:t>
            </a:r>
            <a:r>
              <a:rPr lang="ru-RU" sz="2000" dirty="0" err="1" smtClean="0">
                <a:solidFill>
                  <a:schemeClr val="tx1"/>
                </a:solidFill>
                <a:latin typeface="Times New Roman" panose="02020603050405020304" pitchFamily="18" charset="0"/>
                <a:cs typeface="Times New Roman" panose="02020603050405020304" pitchFamily="18" charset="0"/>
              </a:rPr>
              <a:t>Ишкильдина</a:t>
            </a:r>
            <a:r>
              <a:rPr lang="ru-RU" sz="2000" dirty="0" smtClean="0">
                <a:solidFill>
                  <a:schemeClr val="tx1"/>
                </a:solidFill>
                <a:latin typeface="Times New Roman" panose="02020603050405020304" pitchFamily="18" charset="0"/>
                <a:cs typeface="Times New Roman" panose="02020603050405020304" pitchFamily="18" charset="0"/>
              </a:rPr>
              <a:t> </a:t>
            </a:r>
            <a:r>
              <a:rPr lang="ru-RU" sz="2000" dirty="0" err="1" smtClean="0">
                <a:solidFill>
                  <a:schemeClr val="tx1"/>
                </a:solidFill>
                <a:latin typeface="Times New Roman" panose="02020603050405020304" pitchFamily="18" charset="0"/>
                <a:cs typeface="Times New Roman" panose="02020603050405020304" pitchFamily="18" charset="0"/>
              </a:rPr>
              <a:t>Кадрия</a:t>
            </a:r>
            <a:r>
              <a:rPr lang="ru-RU" sz="2000" dirty="0" smtClean="0">
                <a:solidFill>
                  <a:schemeClr val="tx1"/>
                </a:solidFill>
                <a:latin typeface="Times New Roman" panose="02020603050405020304" pitchFamily="18" charset="0"/>
                <a:cs typeface="Times New Roman" panose="02020603050405020304" pitchFamily="18" charset="0"/>
              </a:rPr>
              <a:t> </a:t>
            </a:r>
            <a:r>
              <a:rPr lang="ru-RU" sz="2000" dirty="0" err="1" smtClean="0">
                <a:solidFill>
                  <a:schemeClr val="tx1"/>
                </a:solidFill>
                <a:latin typeface="Times New Roman" panose="02020603050405020304" pitchFamily="18" charset="0"/>
                <a:cs typeface="Times New Roman" panose="02020603050405020304" pitchFamily="18" charset="0"/>
              </a:rPr>
              <a:t>Равиловна</a:t>
            </a:r>
            <a:endParaRPr lang="ru-RU" sz="2000" dirty="0" smtClean="0">
              <a:solidFill>
                <a:schemeClr val="tx1"/>
              </a:solidFill>
              <a:latin typeface="Times New Roman" panose="02020603050405020304" pitchFamily="18" charset="0"/>
              <a:cs typeface="Times New Roman" panose="02020603050405020304" pitchFamily="18" charset="0"/>
            </a:endParaRPr>
          </a:p>
          <a:p>
            <a:pPr algn="l"/>
            <a:r>
              <a:rPr lang="ru-RU" sz="2000" dirty="0" smtClean="0">
                <a:solidFill>
                  <a:schemeClr val="tx1"/>
                </a:solidFill>
                <a:latin typeface="Times New Roman" panose="02020603050405020304" pitchFamily="18" charset="0"/>
                <a:cs typeface="Times New Roman" panose="02020603050405020304" pitchFamily="18" charset="0"/>
              </a:rPr>
              <a:t>МАДОУ «Детский </a:t>
            </a:r>
            <a:r>
              <a:rPr lang="ru-RU" sz="2000" dirty="0" err="1" smtClean="0">
                <a:solidFill>
                  <a:schemeClr val="tx1"/>
                </a:solidFill>
                <a:latin typeface="Times New Roman" panose="02020603050405020304" pitchFamily="18" charset="0"/>
                <a:cs typeface="Times New Roman" panose="02020603050405020304" pitchFamily="18" charset="0"/>
              </a:rPr>
              <a:t>сад«Родничок</a:t>
            </a:r>
            <a:r>
              <a:rPr lang="ru-RU" sz="2000" dirty="0" smtClean="0">
                <a:solidFill>
                  <a:schemeClr val="tx1"/>
                </a:solidFill>
                <a:latin typeface="Times New Roman" panose="02020603050405020304" pitchFamily="18" charset="0"/>
                <a:cs typeface="Times New Roman" panose="02020603050405020304" pitchFamily="18" charset="0"/>
              </a:rPr>
              <a:t>»</a:t>
            </a:r>
            <a:endParaRPr lang="ru-RU" sz="20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1"/>
          <p:cNvSpPr>
            <a:spLocks noChangeArrowheads="1"/>
          </p:cNvSpPr>
          <p:nvPr/>
        </p:nvSpPr>
        <p:spPr bwMode="auto">
          <a:xfrm>
            <a:off x="539552" y="525317"/>
            <a:ext cx="7776864"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539750" algn="just" fontAlgn="base">
              <a:spcBef>
                <a:spcPct val="0"/>
              </a:spcBef>
              <a:spcAft>
                <a:spcPct val="0"/>
              </a:spcAft>
            </a:pPr>
            <a:r>
              <a:rPr lang="ru-RU" sz="2000" dirty="0" smtClean="0">
                <a:solidFill>
                  <a:srgbClr val="000000"/>
                </a:solidFill>
                <a:latin typeface="Times New Roman" pitchFamily="18" charset="0"/>
                <a:ea typeface="Times New Roman" pitchFamily="18" charset="0"/>
                <a:cs typeface="Times New Roman" pitchFamily="18" charset="0"/>
              </a:rPr>
              <a:t>Создавая постройку, ребенок приобретает различные знания: уточняются и углубляются его представления об окружающем; в процессе работы он начинает осмысливать качества предметов, запоминать их характерные особенности и название деталей, овладевать конструктивными навыками и умениями, учится осознанно их использовать. </a:t>
            </a:r>
          </a:p>
          <a:p>
            <a:pPr indent="539750" algn="just" fontAlgn="base">
              <a:spcBef>
                <a:spcPct val="0"/>
              </a:spcBef>
              <a:spcAft>
                <a:spcPct val="0"/>
              </a:spcAft>
            </a:pPr>
            <a:r>
              <a:rPr lang="ru-RU" sz="2000" dirty="0" smtClean="0">
                <a:solidFill>
                  <a:srgbClr val="000000"/>
                </a:solidFill>
                <a:latin typeface="Times New Roman" pitchFamily="18" charset="0"/>
                <a:ea typeface="Times New Roman" pitchFamily="18" charset="0"/>
                <a:cs typeface="Times New Roman" pitchFamily="18" charset="0"/>
              </a:rPr>
              <a:t>В процессе конструирования происходит: </a:t>
            </a:r>
            <a:endParaRPr lang="ru-RU" sz="2000" dirty="0" smtClean="0">
              <a:solidFill>
                <a:prstClr val="black"/>
              </a:solidFill>
              <a:latin typeface="Times New Roman" pitchFamily="18" charset="0"/>
              <a:cs typeface="Times New Roman" pitchFamily="18" charset="0"/>
            </a:endParaRPr>
          </a:p>
          <a:p>
            <a:pPr indent="539750" algn="just" eaLnBrk="0" fontAlgn="base" hangingPunct="0">
              <a:spcBef>
                <a:spcPct val="0"/>
              </a:spcBef>
              <a:spcAft>
                <a:spcPct val="0"/>
              </a:spcAft>
            </a:pPr>
            <a:r>
              <a:rPr lang="ru-RU" sz="2000" dirty="0" smtClean="0">
                <a:solidFill>
                  <a:srgbClr val="000000"/>
                </a:solidFill>
                <a:latin typeface="Times New Roman" pitchFamily="18" charset="0"/>
                <a:ea typeface="Times New Roman" pitchFamily="18" charset="0"/>
                <a:cs typeface="Times New Roman" pitchFamily="18" charset="0"/>
              </a:rPr>
              <a:t>-развитие мелкой моторики;</a:t>
            </a:r>
            <a:endParaRPr lang="ru-RU" sz="2000" dirty="0" smtClean="0">
              <a:solidFill>
                <a:prstClr val="black"/>
              </a:solidFill>
              <a:latin typeface="Times New Roman" pitchFamily="18" charset="0"/>
              <a:cs typeface="Times New Roman" pitchFamily="18" charset="0"/>
            </a:endParaRPr>
          </a:p>
          <a:p>
            <a:pPr indent="539750" algn="just" eaLnBrk="0" fontAlgn="base" hangingPunct="0">
              <a:spcBef>
                <a:spcPct val="0"/>
              </a:spcBef>
              <a:spcAft>
                <a:spcPct val="0"/>
              </a:spcAft>
            </a:pPr>
            <a:r>
              <a:rPr lang="ru-RU" sz="2000" dirty="0" smtClean="0">
                <a:solidFill>
                  <a:srgbClr val="000000"/>
                </a:solidFill>
                <a:latin typeface="Times New Roman" pitchFamily="18" charset="0"/>
                <a:ea typeface="Times New Roman" pitchFamily="18" charset="0"/>
                <a:cs typeface="Times New Roman" pitchFamily="18" charset="0"/>
              </a:rPr>
              <a:t>-знакомство с формой и способность тактильного восприятия текстурой предметов на практике;</a:t>
            </a:r>
            <a:endParaRPr lang="ru-RU" sz="2000" dirty="0" smtClean="0">
              <a:solidFill>
                <a:prstClr val="black"/>
              </a:solidFill>
              <a:latin typeface="Times New Roman" pitchFamily="18" charset="0"/>
              <a:cs typeface="Times New Roman" pitchFamily="18" charset="0"/>
            </a:endParaRPr>
          </a:p>
          <a:p>
            <a:pPr indent="539750" algn="just" eaLnBrk="0" fontAlgn="base" hangingPunct="0">
              <a:spcBef>
                <a:spcPct val="0"/>
              </a:spcBef>
              <a:spcAft>
                <a:spcPct val="0"/>
              </a:spcAft>
            </a:pPr>
            <a:r>
              <a:rPr lang="ru-RU" sz="2000" dirty="0" smtClean="0">
                <a:solidFill>
                  <a:srgbClr val="000000"/>
                </a:solidFill>
                <a:latin typeface="Times New Roman" pitchFamily="18" charset="0"/>
                <a:ea typeface="Times New Roman" pitchFamily="18" charset="0"/>
                <a:cs typeface="Times New Roman" pitchFamily="18" charset="0"/>
              </a:rPr>
              <a:t>-развитие фантазии и воображения;</a:t>
            </a:r>
            <a:endParaRPr lang="ru-RU" sz="2000" dirty="0" smtClean="0">
              <a:solidFill>
                <a:prstClr val="black"/>
              </a:solidFill>
              <a:latin typeface="Times New Roman" pitchFamily="18" charset="0"/>
              <a:cs typeface="Times New Roman" pitchFamily="18" charset="0"/>
            </a:endParaRPr>
          </a:p>
          <a:p>
            <a:pPr indent="539750" algn="just" eaLnBrk="0" fontAlgn="base" hangingPunct="0">
              <a:spcBef>
                <a:spcPct val="0"/>
              </a:spcBef>
              <a:spcAft>
                <a:spcPct val="0"/>
              </a:spcAft>
            </a:pPr>
            <a:r>
              <a:rPr lang="ru-RU" sz="2000" dirty="0" smtClean="0">
                <a:solidFill>
                  <a:srgbClr val="000000"/>
                </a:solidFill>
                <a:latin typeface="Times New Roman" pitchFamily="18" charset="0"/>
                <a:ea typeface="Times New Roman" pitchFamily="18" charset="0"/>
                <a:cs typeface="Times New Roman" pitchFamily="18" charset="0"/>
              </a:rPr>
              <a:t>-обогащение речи новыми понятиями (пирамида, куб и т.д.);</a:t>
            </a:r>
            <a:endParaRPr lang="ru-RU" sz="2000" dirty="0" smtClean="0">
              <a:solidFill>
                <a:prstClr val="black"/>
              </a:solidFill>
              <a:latin typeface="Times New Roman" pitchFamily="18" charset="0"/>
              <a:cs typeface="Times New Roman" pitchFamily="18" charset="0"/>
            </a:endParaRPr>
          </a:p>
          <a:p>
            <a:pPr indent="539750" algn="just" eaLnBrk="0" fontAlgn="base" hangingPunct="0">
              <a:spcBef>
                <a:spcPct val="0"/>
              </a:spcBef>
              <a:spcAft>
                <a:spcPct val="0"/>
              </a:spcAft>
            </a:pPr>
            <a:r>
              <a:rPr lang="ru-RU" sz="2000" dirty="0" smtClean="0">
                <a:solidFill>
                  <a:srgbClr val="000000"/>
                </a:solidFill>
                <a:latin typeface="Times New Roman" pitchFamily="18" charset="0"/>
                <a:ea typeface="Times New Roman" pitchFamily="18" charset="0"/>
                <a:cs typeface="Times New Roman" pitchFamily="18" charset="0"/>
              </a:rPr>
              <a:t>-выработка технических навыков в процессе задумки и реализации поставленной задачи; </a:t>
            </a:r>
            <a:endParaRPr lang="ru-RU" sz="2000" dirty="0" smtClean="0">
              <a:solidFill>
                <a:prstClr val="black"/>
              </a:solidFill>
              <a:latin typeface="Times New Roman" pitchFamily="18" charset="0"/>
              <a:cs typeface="Times New Roman" pitchFamily="18" charset="0"/>
            </a:endParaRPr>
          </a:p>
          <a:p>
            <a:pPr indent="539750" algn="just" eaLnBrk="0" fontAlgn="base" hangingPunct="0">
              <a:spcBef>
                <a:spcPct val="0"/>
              </a:spcBef>
              <a:spcAft>
                <a:spcPct val="0"/>
              </a:spcAft>
            </a:pPr>
            <a:r>
              <a:rPr lang="ru-RU" sz="2000" dirty="0" smtClean="0">
                <a:solidFill>
                  <a:srgbClr val="000000"/>
                </a:solidFill>
                <a:latin typeface="Times New Roman" pitchFamily="18" charset="0"/>
                <a:ea typeface="Times New Roman" pitchFamily="18" charset="0"/>
                <a:cs typeface="Times New Roman" pitchFamily="18" charset="0"/>
              </a:rPr>
              <a:t>-стимуляция образного и логического мышления.</a:t>
            </a:r>
            <a:endParaRPr lang="ru-RU" sz="2000" dirty="0" smtClean="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24465619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трелка вправо с вырезом 2">
            <a:hlinkClick r:id="rId2" action="ppaction://hlinksldjump"/>
          </p:cNvPr>
          <p:cNvSpPr/>
          <p:nvPr/>
        </p:nvSpPr>
        <p:spPr>
          <a:xfrm>
            <a:off x="8611808" y="6339876"/>
            <a:ext cx="504056" cy="504056"/>
          </a:xfrm>
          <a:prstGeom prst="notchedRightArrow">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548680"/>
            <a:ext cx="42672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73627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76672"/>
            <a:ext cx="8424936" cy="5940088"/>
          </a:xfrm>
          <a:prstGeom prst="rect">
            <a:avLst/>
          </a:prstGeom>
        </p:spPr>
        <p:txBody>
          <a:bodyPr wrap="square">
            <a:spAutoFit/>
          </a:bodyPr>
          <a:lstStyle/>
          <a:p>
            <a:r>
              <a:rPr lang="ru-RU" sz="2000" dirty="0" smtClean="0">
                <a:latin typeface="Times New Roman" pitchFamily="18" charset="0"/>
                <a:cs typeface="Times New Roman" pitchFamily="18" charset="0"/>
              </a:rPr>
              <a:t>Конструирование создает условия для развития воображения, экспериментирования, проявления интеллектуальной активности, что позволяет считать его средством развития творчества. </a:t>
            </a:r>
          </a:p>
          <a:p>
            <a:r>
              <a:rPr lang="ru-RU" sz="2000" dirty="0" smtClean="0">
                <a:latin typeface="Times New Roman" pitchFamily="18" charset="0"/>
                <a:cs typeface="Times New Roman" pitchFamily="18" charset="0"/>
              </a:rPr>
              <a:t>По определению С. И. Ожегова, </a:t>
            </a:r>
            <a:r>
              <a:rPr lang="ru-RU" sz="2000" b="1" dirty="0" smtClean="0">
                <a:latin typeface="Times New Roman" pitchFamily="18" charset="0"/>
                <a:cs typeface="Times New Roman" pitchFamily="18" charset="0"/>
              </a:rPr>
              <a:t>творчество</a:t>
            </a:r>
            <a:r>
              <a:rPr lang="ru-RU" sz="2000" dirty="0" smtClean="0">
                <a:latin typeface="Times New Roman" pitchFamily="18" charset="0"/>
                <a:cs typeface="Times New Roman" pitchFamily="18" charset="0"/>
              </a:rPr>
              <a:t> – это сознательная целеполагающая, активная деятельность человека, направленная на познание и преобразование действительности, создающая новые оригинальные, ранее не существовавшие предметы.</a:t>
            </a:r>
          </a:p>
          <a:p>
            <a:r>
              <a:rPr lang="ru-RU" sz="2000" dirty="0" smtClean="0">
                <a:latin typeface="Times New Roman" pitchFamily="18" charset="0"/>
                <a:cs typeface="Times New Roman" pitchFamily="18" charset="0"/>
              </a:rPr>
              <a:t>Актуальность использования современных средств для конструирования в образовательном процессе доказывает и то, что они обеспечивают интеграцию образовательных областей (познавательное развитие, речевое развитие, социально-коммуникативное развитие, художественно-эстетическое развитие, физическое развитие); объединяют игру с исследовательской и экспериментальной деятельностью, предоставляет ребенку возможность экспериментировать и созидать свой собственный мир, дают возможность приобщать детей к техническому творчеству, что способствует формированию задатков технического мышления, способность к </a:t>
            </a:r>
            <a:r>
              <a:rPr lang="ru-RU" sz="2000" dirty="0" err="1" smtClean="0">
                <a:latin typeface="Times New Roman" pitchFamily="18" charset="0"/>
                <a:cs typeface="Times New Roman" pitchFamily="18" charset="0"/>
              </a:rPr>
              <a:t>целеполаганию</a:t>
            </a:r>
            <a:r>
              <a:rPr lang="ru-RU" sz="2000" dirty="0" smtClean="0">
                <a:latin typeface="Times New Roman" pitchFamily="18" charset="0"/>
                <a:cs typeface="Times New Roman" pitchFamily="18" charset="0"/>
              </a:rPr>
              <a:t> и познавательным действиям, что является приоритетным в свете введения ФГОС ДО и полностью соответствует задачам развивающего обучения.</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1"/>
          <p:cNvSpPr>
            <a:spLocks noChangeArrowheads="1"/>
          </p:cNvSpPr>
          <p:nvPr/>
        </p:nvSpPr>
        <p:spPr bwMode="auto">
          <a:xfrm>
            <a:off x="251520" y="913222"/>
            <a:ext cx="8784976"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spcAft>
                <a:spcPts val="1200"/>
              </a:spcAft>
            </a:pPr>
            <a:r>
              <a:rPr lang="ru-RU" sz="2000" dirty="0">
                <a:solidFill>
                  <a:srgbClr val="010101"/>
                </a:solidFill>
                <a:latin typeface="Times New Roman"/>
                <a:ea typeface="Times New Roman"/>
              </a:rPr>
              <a:t>Развитие способностей к конструированию активизирует мыслительные процессы ребёнка, память, внимание. Это обусловлено тем, что ребёнок прежде чем выполнить постройку, сначала представляет её (мысленно или на основе имеющейся схемы, картинки), продумывает форму его частей, затем соотносит образ с имеющимися формами, выявляет степень их пригодности, после чего приступает к созданию постройки. В ходе самого конструирования ребёнок может вносить коррективы, добавлять не запланированные детали, убирать имеющиеся, включать дополнительные материалы</a:t>
            </a:r>
            <a:r>
              <a:rPr lang="ru-RU" sz="2000" dirty="0" smtClean="0">
                <a:solidFill>
                  <a:srgbClr val="010101"/>
                </a:solidFill>
                <a:latin typeface="Times New Roman"/>
                <a:ea typeface="Times New Roman"/>
              </a:rPr>
              <a:t>.</a:t>
            </a:r>
          </a:p>
          <a:p>
            <a:pPr>
              <a:spcAft>
                <a:spcPts val="1200"/>
              </a:spcAft>
            </a:pPr>
            <a:r>
              <a:rPr lang="ru-RU" sz="2000" dirty="0">
                <a:solidFill>
                  <a:srgbClr val="010101"/>
                </a:solidFill>
                <a:latin typeface="Times New Roman"/>
                <a:ea typeface="Times New Roman"/>
              </a:rPr>
              <a:t>Развитие математических способностей достигается в процессе конструирования делением деталей поровну, их пересчёт, вычисление </a:t>
            </a:r>
            <a:r>
              <a:rPr lang="ru-RU" sz="2000" dirty="0" smtClean="0">
                <a:solidFill>
                  <a:srgbClr val="010101"/>
                </a:solidFill>
                <a:latin typeface="Times New Roman"/>
                <a:ea typeface="Times New Roman"/>
              </a:rPr>
              <a:t>длины.</a:t>
            </a:r>
            <a:endParaRPr lang="ru-RU" sz="2000" dirty="0">
              <a:solidFill>
                <a:srgbClr val="010101"/>
              </a:solidFill>
              <a:latin typeface="Times New Roman"/>
              <a:ea typeface="Times New Roman"/>
            </a:endParaRPr>
          </a:p>
          <a:p>
            <a:pPr>
              <a:spcAft>
                <a:spcPts val="1200"/>
              </a:spcAft>
            </a:pPr>
            <a:r>
              <a:rPr lang="ru-RU" sz="2000" dirty="0" smtClean="0">
                <a:solidFill>
                  <a:srgbClr val="010101"/>
                </a:solidFill>
                <a:latin typeface="Times New Roman"/>
                <a:ea typeface="Times New Roman"/>
              </a:rPr>
              <a:t>Дети </a:t>
            </a:r>
            <a:r>
              <a:rPr lang="ru-RU" sz="2000" dirty="0">
                <a:solidFill>
                  <a:srgbClr val="010101"/>
                </a:solidFill>
                <a:latin typeface="Times New Roman"/>
                <a:ea typeface="Times New Roman"/>
              </a:rPr>
              <a:t>дошкольного возраста, увлекающиеся конструированием, достигают высокого уровня развития умения кодировать, т.е. работать с чертежами, схемами, технологическими картами. Все это:  развитие  изобретательности и самостоятельности, инициативности и стремлению к поиску нового и оригинального способствует развитию одарённости у детей</a:t>
            </a:r>
            <a:r>
              <a:rPr lang="ru-RU" sz="2000" dirty="0" smtClean="0">
                <a:solidFill>
                  <a:srgbClr val="010101"/>
                </a:solidFill>
                <a:latin typeface="Times New Roman"/>
                <a:ea typeface="Times New Roman"/>
              </a:rPr>
              <a:t>.</a:t>
            </a:r>
            <a:endParaRPr lang="ru-RU" sz="2000" dirty="0">
              <a:solidFill>
                <a:srgbClr val="010101"/>
              </a:solidFill>
              <a:latin typeface="Times New Roman"/>
              <a:ea typeface="Times New Roman"/>
            </a:endParaRPr>
          </a:p>
        </p:txBody>
      </p:sp>
      <p:sp>
        <p:nvSpPr>
          <p:cNvPr id="3" name="Прямоугольник 2"/>
          <p:cNvSpPr/>
          <p:nvPr/>
        </p:nvSpPr>
        <p:spPr>
          <a:xfrm>
            <a:off x="251520" y="2852936"/>
            <a:ext cx="8496944" cy="400110"/>
          </a:xfrm>
          <a:prstGeom prst="rect">
            <a:avLst/>
          </a:prstGeom>
        </p:spPr>
        <p:txBody>
          <a:bodyPr wrap="square">
            <a:spAutoFit/>
          </a:bodyPr>
          <a:lstStyle/>
          <a:p>
            <a:r>
              <a:rPr lang="ru-RU" sz="2000" dirty="0" smtClean="0">
                <a:latin typeface="Times New Roman" pitchFamily="18" charset="0"/>
                <a:cs typeface="Times New Roman" pitchFamily="18" charset="0"/>
              </a:rPr>
              <a:t> </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16632"/>
            <a:ext cx="8784976" cy="3170099"/>
          </a:xfrm>
          <a:prstGeom prst="rect">
            <a:avLst/>
          </a:prstGeom>
        </p:spPr>
        <p:txBody>
          <a:bodyPr wrap="square">
            <a:spAutoFit/>
          </a:bodyPr>
          <a:lstStyle/>
          <a:p>
            <a:pPr lvl="0" indent="228600" fontAlgn="base">
              <a:spcBef>
                <a:spcPct val="0"/>
              </a:spcBef>
              <a:spcAft>
                <a:spcPct val="0"/>
              </a:spcAft>
            </a:pPr>
            <a:endParaRPr lang="ru-RU" sz="2000" dirty="0" smtClean="0">
              <a:latin typeface="Times New Roman"/>
              <a:ea typeface="Calibri"/>
            </a:endParaRPr>
          </a:p>
          <a:p>
            <a:pPr lvl="0" indent="228600" fontAlgn="base">
              <a:spcBef>
                <a:spcPct val="0"/>
              </a:spcBef>
              <a:spcAft>
                <a:spcPct val="0"/>
              </a:spcAft>
            </a:pPr>
            <a:endParaRPr lang="ru-RU" sz="2000" dirty="0">
              <a:latin typeface="Times New Roman"/>
              <a:ea typeface="Calibri"/>
            </a:endParaRPr>
          </a:p>
          <a:p>
            <a:pPr lvl="0" indent="228600" fontAlgn="base">
              <a:spcBef>
                <a:spcPct val="0"/>
              </a:spcBef>
              <a:spcAft>
                <a:spcPct val="0"/>
              </a:spcAft>
            </a:pPr>
            <a:endParaRPr lang="ru-RU" sz="2000" dirty="0" smtClean="0">
              <a:latin typeface="Times New Roman"/>
              <a:ea typeface="Calibri"/>
            </a:endParaRPr>
          </a:p>
          <a:p>
            <a:pPr lvl="0" indent="228600" fontAlgn="base">
              <a:spcBef>
                <a:spcPct val="0"/>
              </a:spcBef>
              <a:spcAft>
                <a:spcPct val="0"/>
              </a:spcAft>
            </a:pPr>
            <a:endParaRPr lang="ru-RU" sz="2000" dirty="0">
              <a:latin typeface="Times New Roman"/>
              <a:ea typeface="Calibri"/>
            </a:endParaRPr>
          </a:p>
          <a:p>
            <a:pPr lvl="0" indent="228600" fontAlgn="base">
              <a:spcBef>
                <a:spcPct val="0"/>
              </a:spcBef>
              <a:spcAft>
                <a:spcPct val="0"/>
              </a:spcAft>
            </a:pPr>
            <a:endParaRPr lang="ru-RU" sz="2000" dirty="0" smtClean="0">
              <a:latin typeface="Times New Roman"/>
              <a:ea typeface="Calibri"/>
            </a:endParaRPr>
          </a:p>
          <a:p>
            <a:pPr lvl="0" indent="228600" fontAlgn="base">
              <a:spcBef>
                <a:spcPct val="0"/>
              </a:spcBef>
              <a:spcAft>
                <a:spcPct val="0"/>
              </a:spcAft>
            </a:pPr>
            <a:endParaRPr lang="ru-RU" sz="2000" dirty="0">
              <a:latin typeface="Times New Roman"/>
              <a:ea typeface="Calibri"/>
            </a:endParaRPr>
          </a:p>
          <a:p>
            <a:pPr lvl="0" indent="228600" fontAlgn="base">
              <a:spcBef>
                <a:spcPct val="0"/>
              </a:spcBef>
              <a:spcAft>
                <a:spcPct val="0"/>
              </a:spcAft>
            </a:pPr>
            <a:endParaRPr lang="ru-RU" sz="2000" dirty="0" smtClean="0">
              <a:latin typeface="Times New Roman"/>
              <a:ea typeface="Calibri"/>
            </a:endParaRPr>
          </a:p>
          <a:p>
            <a:pPr lvl="0" indent="228600" fontAlgn="base">
              <a:spcBef>
                <a:spcPct val="0"/>
              </a:spcBef>
              <a:spcAft>
                <a:spcPct val="0"/>
              </a:spcAft>
            </a:pPr>
            <a:endParaRPr lang="ru-RU" sz="2000" dirty="0">
              <a:latin typeface="Times New Roman"/>
              <a:ea typeface="Calibri"/>
            </a:endParaRPr>
          </a:p>
          <a:p>
            <a:pPr lvl="0" indent="228600" fontAlgn="base">
              <a:spcBef>
                <a:spcPct val="0"/>
              </a:spcBef>
              <a:spcAft>
                <a:spcPct val="0"/>
              </a:spcAft>
            </a:pPr>
            <a:endParaRPr lang="ru-RU" sz="2000" dirty="0" smtClean="0">
              <a:latin typeface="Times New Roman"/>
              <a:ea typeface="Calibri"/>
            </a:endParaRPr>
          </a:p>
          <a:p>
            <a:endParaRPr lang="ru-RU" sz="2000"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64851" y="2708922"/>
            <a:ext cx="3857783" cy="3384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640" y="2708921"/>
            <a:ext cx="4526216" cy="345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899592" y="260649"/>
            <a:ext cx="7920880" cy="1938992"/>
          </a:xfrm>
          <a:prstGeom prst="rect">
            <a:avLst/>
          </a:prstGeom>
        </p:spPr>
        <p:txBody>
          <a:bodyPr wrap="square">
            <a:spAutoFit/>
          </a:bodyPr>
          <a:lstStyle/>
          <a:p>
            <a:r>
              <a:rPr lang="ru-RU" sz="2000" dirty="0">
                <a:solidFill>
                  <a:srgbClr val="010101"/>
                </a:solidFill>
                <a:latin typeface="Times New Roman"/>
                <a:ea typeface="Times New Roman"/>
              </a:rPr>
              <a:t>Занятия конструктивной деятельностью рождают интерес к творческому решению поставленных задач, к взаимодействию со сверстниками ( развивает  коммуникативные навыки, дети учатся  эффективно работать вместе, работать  парами или командой), развивает речевые навыки путём бесед, разъяснений различных явлений или описаний объектов, а также вопросов и ответов. </a:t>
            </a:r>
            <a:endParaRPr lang="ru-RU" dirty="0"/>
          </a:p>
        </p:txBody>
      </p:sp>
    </p:spTree>
    <p:extLst>
      <p:ext uri="{BB962C8B-B14F-4D97-AF65-F5344CB8AC3E}">
        <p14:creationId xmlns:p14="http://schemas.microsoft.com/office/powerpoint/2010/main" val="17946897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Анна\Desktop\Рисунок1.gif"/>
          <p:cNvPicPr>
            <a:picLocks noChangeAspect="1" noChangeArrowheads="1"/>
          </p:cNvPicPr>
          <p:nvPr/>
        </p:nvPicPr>
        <p:blipFill>
          <a:blip r:embed="rId2" cstate="print"/>
          <a:srcRect r="4103" b="63623"/>
          <a:stretch>
            <a:fillRect/>
          </a:stretch>
        </p:blipFill>
        <p:spPr bwMode="auto">
          <a:xfrm>
            <a:off x="513048" y="181136"/>
            <a:ext cx="8138572" cy="699914"/>
          </a:xfrm>
          <a:prstGeom prst="rect">
            <a:avLst/>
          </a:prstGeom>
          <a:noFill/>
        </p:spPr>
      </p:pic>
      <p:sp>
        <p:nvSpPr>
          <p:cNvPr id="4" name="TextBox 3"/>
          <p:cNvSpPr txBox="1"/>
          <p:nvPr/>
        </p:nvSpPr>
        <p:spPr>
          <a:xfrm>
            <a:off x="567874" y="1196752"/>
            <a:ext cx="5781396" cy="1938992"/>
          </a:xfrm>
          <a:prstGeom prst="rect">
            <a:avLst/>
          </a:prstGeom>
          <a:noFill/>
        </p:spPr>
        <p:txBody>
          <a:bodyPr wrap="square" rtlCol="0">
            <a:spAutoFit/>
          </a:bodyPr>
          <a:lstStyle/>
          <a:p>
            <a:r>
              <a:rPr lang="ru-RU" sz="2400" dirty="0" smtClean="0">
                <a:solidFill>
                  <a:srgbClr val="460000"/>
                </a:solidFill>
                <a:latin typeface="Times New Roman" pitchFamily="18" charset="0"/>
                <a:ea typeface="Times New Roman" pitchFamily="18" charset="0"/>
                <a:cs typeface="Times New Roman" pitchFamily="18" charset="0"/>
              </a:rPr>
              <a:t>Это практическая деятельность, направленная на получение определённого, заранее </a:t>
            </a:r>
            <a:r>
              <a:rPr lang="ru-RU" sz="2400" dirty="0">
                <a:solidFill>
                  <a:srgbClr val="460000"/>
                </a:solidFill>
                <a:latin typeface="Times New Roman" pitchFamily="18" charset="0"/>
                <a:ea typeface="Times New Roman" pitchFamily="18" charset="0"/>
                <a:cs typeface="Times New Roman" pitchFamily="18" charset="0"/>
              </a:rPr>
              <a:t>задуманного реального продукта, соответствующего его функциональному назначению</a:t>
            </a:r>
            <a:r>
              <a:rPr lang="ru-RU" sz="2400" dirty="0" smtClean="0">
                <a:solidFill>
                  <a:srgbClr val="460000"/>
                </a:solidFill>
                <a:latin typeface="Times New Roman" pitchFamily="18" charset="0"/>
                <a:ea typeface="Times New Roman" pitchFamily="18" charset="0"/>
                <a:cs typeface="Times New Roman" pitchFamily="18" charset="0"/>
              </a:rPr>
              <a:t>.</a:t>
            </a:r>
            <a:endParaRPr lang="ru-RU" sz="2400" dirty="0">
              <a:solidFill>
                <a:srgbClr val="460000"/>
              </a:solidFill>
              <a:latin typeface="Times New Roman" pitchFamily="18" charset="0"/>
              <a:ea typeface="Times New Roman" pitchFamily="18" charset="0"/>
              <a:cs typeface="Times New Roman" pitchFamily="18" charset="0"/>
            </a:endParaRPr>
          </a:p>
        </p:txBody>
      </p:sp>
      <p:sp>
        <p:nvSpPr>
          <p:cNvPr id="2" name="Прямоугольник 1"/>
          <p:cNvSpPr/>
          <p:nvPr/>
        </p:nvSpPr>
        <p:spPr>
          <a:xfrm>
            <a:off x="4582334" y="4293096"/>
            <a:ext cx="4281502" cy="1323439"/>
          </a:xfrm>
          <a:prstGeom prst="rect">
            <a:avLst/>
          </a:prstGeom>
        </p:spPr>
        <p:txBody>
          <a:bodyPr wrap="square">
            <a:spAutoFit/>
          </a:bodyPr>
          <a:lstStyle/>
          <a:p>
            <a:pPr algn="r"/>
            <a:r>
              <a:rPr lang="ru-RU" sz="2000" b="1" dirty="0">
                <a:solidFill>
                  <a:srgbClr val="460000"/>
                </a:solidFill>
                <a:latin typeface="Times New Roman" pitchFamily="18" charset="0"/>
                <a:ea typeface="Times New Roman" pitchFamily="18" charset="0"/>
                <a:cs typeface="Times New Roman" pitchFamily="18" charset="0"/>
              </a:rPr>
              <a:t>Целью такой деятельности является </a:t>
            </a:r>
            <a:r>
              <a:rPr lang="ru-RU" sz="2000" dirty="0">
                <a:solidFill>
                  <a:srgbClr val="460000"/>
                </a:solidFill>
                <a:latin typeface="Times New Roman" pitchFamily="18" charset="0"/>
                <a:ea typeface="Times New Roman" pitchFamily="18" charset="0"/>
                <a:cs typeface="Times New Roman" pitchFamily="18" charset="0"/>
              </a:rPr>
              <a:t>развитие самостоятельной творческой деятельности и личности ребенка в ней.</a:t>
            </a:r>
          </a:p>
        </p:txBody>
      </p:sp>
      <p:sp>
        <p:nvSpPr>
          <p:cNvPr id="8" name="Стрелка вправо с вырезом 7">
            <a:hlinkClick r:id="" action="ppaction://hlinkshowjump?jump=nextslide"/>
          </p:cNvPr>
          <p:cNvSpPr/>
          <p:nvPr/>
        </p:nvSpPr>
        <p:spPr>
          <a:xfrm>
            <a:off x="8611808" y="6339876"/>
            <a:ext cx="504056" cy="504056"/>
          </a:xfrm>
          <a:prstGeom prst="notchedRightArrow">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27" name="Picture 3" descr="D:\IMG_20220331_10375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584" y="3284984"/>
            <a:ext cx="3644202" cy="273630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6156176" y="824418"/>
            <a:ext cx="2490328" cy="3473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827171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с двумя скругленными противолежащими углами 1"/>
          <p:cNvSpPr/>
          <p:nvPr/>
        </p:nvSpPr>
        <p:spPr>
          <a:xfrm>
            <a:off x="971600" y="836712"/>
            <a:ext cx="7128792" cy="914400"/>
          </a:xfrm>
          <a:prstGeom prst="round2DiagRect">
            <a:avLst/>
          </a:prstGeom>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r>
              <a:rPr lang="ru-RU" sz="3600" b="1" i="1" dirty="0" smtClean="0">
                <a:solidFill>
                  <a:srgbClr val="002060"/>
                </a:solidFill>
                <a:latin typeface="Georgia" pitchFamily="18" charset="0"/>
              </a:rPr>
              <a:t>Виды конструирования</a:t>
            </a:r>
            <a:endParaRPr lang="ru-RU" sz="3600" b="1" i="1" dirty="0">
              <a:solidFill>
                <a:srgbClr val="002060"/>
              </a:solidFill>
              <a:latin typeface="Georgia" pitchFamily="18" charset="0"/>
            </a:endParaRPr>
          </a:p>
        </p:txBody>
      </p:sp>
      <p:sp>
        <p:nvSpPr>
          <p:cNvPr id="3" name="Стрелка вниз 2"/>
          <p:cNvSpPr/>
          <p:nvPr/>
        </p:nvSpPr>
        <p:spPr>
          <a:xfrm>
            <a:off x="1331640" y="1935188"/>
            <a:ext cx="484632" cy="720080"/>
          </a:xfrm>
          <a:prstGeom prst="downArrow">
            <a:avLst/>
          </a:prstGeom>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ru-RU">
              <a:solidFill>
                <a:prstClr val="white"/>
              </a:solidFill>
            </a:endParaRPr>
          </a:p>
        </p:txBody>
      </p:sp>
      <p:sp>
        <p:nvSpPr>
          <p:cNvPr id="4" name="Прямоугольник с двумя скругленными соседними углами 3"/>
          <p:cNvSpPr/>
          <p:nvPr/>
        </p:nvSpPr>
        <p:spPr>
          <a:xfrm>
            <a:off x="179512" y="2708920"/>
            <a:ext cx="4104456" cy="3744416"/>
          </a:xfrm>
          <a:prstGeom prst="round2SameRect">
            <a:avLst/>
          </a:prstGeom>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r>
              <a:rPr lang="ru-RU" sz="2400" b="1" dirty="0" smtClean="0">
                <a:solidFill>
                  <a:srgbClr val="002060"/>
                </a:solidFill>
                <a:latin typeface="Georgia" pitchFamily="18" charset="0"/>
              </a:rPr>
              <a:t>Техническое конструирование</a:t>
            </a:r>
          </a:p>
          <a:p>
            <a:r>
              <a:rPr lang="ru-RU" dirty="0">
                <a:solidFill>
                  <a:schemeClr val="tx1"/>
                </a:solidFill>
                <a:latin typeface="Times New Roman" panose="02020603050405020304" pitchFamily="18" charset="0"/>
                <a:cs typeface="Times New Roman" panose="02020603050405020304" pitchFamily="18" charset="0"/>
              </a:rPr>
              <a:t>-</a:t>
            </a:r>
            <a:r>
              <a:rPr lang="ru-RU" dirty="0" smtClean="0">
                <a:solidFill>
                  <a:schemeClr val="tx1"/>
                </a:solidFill>
                <a:latin typeface="Times New Roman" panose="02020603050405020304" pitchFamily="18" charset="0"/>
                <a:cs typeface="Times New Roman" panose="02020603050405020304" pitchFamily="18" charset="0"/>
              </a:rPr>
              <a:t>конструирование</a:t>
            </a:r>
            <a:r>
              <a:rPr lang="ru-RU" dirty="0">
                <a:solidFill>
                  <a:schemeClr val="tx1"/>
                </a:solidFill>
                <a:latin typeface="Times New Roman" panose="02020603050405020304" pitchFamily="18" charset="0"/>
                <a:cs typeface="Times New Roman" panose="02020603050405020304" pitchFamily="18" charset="0"/>
              </a:rPr>
              <a:t>  из строительного материала (детали которого имеют геометрические формы);</a:t>
            </a:r>
          </a:p>
          <a:p>
            <a:r>
              <a:rPr lang="ru-RU" dirty="0">
                <a:solidFill>
                  <a:schemeClr val="tx1"/>
                </a:solidFill>
                <a:latin typeface="Times New Roman" panose="02020603050405020304" pitchFamily="18" charset="0"/>
                <a:cs typeface="Times New Roman" panose="02020603050405020304" pitchFamily="18" charset="0"/>
              </a:rPr>
              <a:t>-конструирование из деталей конструкторов, имеющих разные способы крепления;</a:t>
            </a:r>
          </a:p>
          <a:p>
            <a:r>
              <a:rPr lang="ru-RU" dirty="0">
                <a:solidFill>
                  <a:schemeClr val="tx1"/>
                </a:solidFill>
                <a:latin typeface="Times New Roman" panose="02020603050405020304" pitchFamily="18" charset="0"/>
                <a:cs typeface="Times New Roman" panose="02020603050405020304" pitchFamily="18" charset="0"/>
              </a:rPr>
              <a:t>-конструирование из крупногабаритных модульных блоков.</a:t>
            </a:r>
          </a:p>
          <a:p>
            <a:pPr algn="ctr"/>
            <a:endParaRPr lang="ru-RU" sz="2400" b="1" dirty="0">
              <a:solidFill>
                <a:srgbClr val="002060"/>
              </a:solidFill>
              <a:latin typeface="Georgia" pitchFamily="18" charset="0"/>
            </a:endParaRPr>
          </a:p>
        </p:txBody>
      </p:sp>
      <p:sp>
        <p:nvSpPr>
          <p:cNvPr id="5" name="Стрелка вниз 4"/>
          <p:cNvSpPr/>
          <p:nvPr/>
        </p:nvSpPr>
        <p:spPr>
          <a:xfrm>
            <a:off x="6346271" y="1935188"/>
            <a:ext cx="484632" cy="720080"/>
          </a:xfrm>
          <a:prstGeom prst="downArrow">
            <a:avLst/>
          </a:prstGeom>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ru-RU">
              <a:solidFill>
                <a:prstClr val="white"/>
              </a:solidFill>
            </a:endParaRPr>
          </a:p>
        </p:txBody>
      </p:sp>
      <p:sp>
        <p:nvSpPr>
          <p:cNvPr id="6" name="Прямоугольник с двумя скругленными соседними углами 5"/>
          <p:cNvSpPr/>
          <p:nvPr/>
        </p:nvSpPr>
        <p:spPr>
          <a:xfrm>
            <a:off x="4896398" y="2708920"/>
            <a:ext cx="3708049" cy="3672408"/>
          </a:xfrm>
          <a:prstGeom prst="round2SameRect">
            <a:avLst/>
          </a:prstGeom>
        </p:spPr>
        <p:style>
          <a:lnRef idx="2">
            <a:schemeClr val="accent1">
              <a:shade val="50000"/>
            </a:schemeClr>
          </a:lnRef>
          <a:fillRef idx="1001">
            <a:schemeClr val="lt2"/>
          </a:fillRef>
          <a:effectRef idx="0">
            <a:schemeClr val="accent1"/>
          </a:effectRef>
          <a:fontRef idx="minor">
            <a:schemeClr val="lt1"/>
          </a:fontRef>
        </p:style>
        <p:txBody>
          <a:bodyPr rtlCol="0" anchor="ctr"/>
          <a:lstStyle/>
          <a:p>
            <a:r>
              <a:rPr lang="ru-RU" sz="2400" b="1" dirty="0" smtClean="0">
                <a:solidFill>
                  <a:srgbClr val="002060"/>
                </a:solidFill>
                <a:latin typeface="Georgia" pitchFamily="18" charset="0"/>
              </a:rPr>
              <a:t>Художественное конструирование</a:t>
            </a:r>
          </a:p>
          <a:p>
            <a:r>
              <a:rPr lang="ru-RU" dirty="0" smtClean="0">
                <a:solidFill>
                  <a:schemeClr val="tx1"/>
                </a:solidFill>
                <a:latin typeface="Times New Roman" panose="02020603050405020304" pitchFamily="18" charset="0"/>
                <a:cs typeface="Times New Roman" panose="02020603050405020304" pitchFamily="18" charset="0"/>
              </a:rPr>
              <a:t>-конструирование </a:t>
            </a:r>
            <a:r>
              <a:rPr lang="ru-RU" dirty="0">
                <a:solidFill>
                  <a:schemeClr val="tx1"/>
                </a:solidFill>
                <a:latin typeface="Times New Roman" panose="02020603050405020304" pitchFamily="18" charset="0"/>
                <a:cs typeface="Times New Roman" panose="02020603050405020304" pitchFamily="18" charset="0"/>
              </a:rPr>
              <a:t>из бумаги</a:t>
            </a:r>
            <a:r>
              <a:rPr lang="ru-RU" b="1" dirty="0">
                <a:solidFill>
                  <a:schemeClr val="tx1"/>
                </a:solidFill>
                <a:latin typeface="Times New Roman" panose="02020603050405020304" pitchFamily="18" charset="0"/>
                <a:cs typeface="Times New Roman" panose="02020603050405020304" pitchFamily="18" charset="0"/>
              </a:rPr>
              <a:t> </a:t>
            </a:r>
            <a:r>
              <a:rPr lang="ru-RU" dirty="0">
                <a:solidFill>
                  <a:schemeClr val="tx1"/>
                </a:solidFill>
                <a:latin typeface="Times New Roman" panose="02020603050405020304" pitchFamily="18" charset="0"/>
                <a:cs typeface="Times New Roman" panose="02020603050405020304" pitchFamily="18" charset="0"/>
              </a:rPr>
              <a:t>(</a:t>
            </a:r>
            <a:r>
              <a:rPr lang="ru-RU" dirty="0" err="1">
                <a:solidFill>
                  <a:schemeClr val="tx1"/>
                </a:solidFill>
                <a:latin typeface="Times New Roman" panose="02020603050405020304" pitchFamily="18" charset="0"/>
                <a:cs typeface="Times New Roman" panose="02020603050405020304" pitchFamily="18" charset="0"/>
              </a:rPr>
              <a:t>бумагопластика</a:t>
            </a:r>
            <a:r>
              <a:rPr lang="ru-RU" dirty="0">
                <a:solidFill>
                  <a:schemeClr val="tx1"/>
                </a:solidFill>
                <a:latin typeface="Times New Roman" panose="02020603050405020304" pitchFamily="18" charset="0"/>
                <a:cs typeface="Times New Roman" panose="02020603050405020304" pitchFamily="18" charset="0"/>
              </a:rPr>
              <a:t>)</a:t>
            </a:r>
          </a:p>
          <a:p>
            <a:r>
              <a:rPr lang="ru-RU" dirty="0">
                <a:solidFill>
                  <a:schemeClr val="tx1"/>
                </a:solidFill>
                <a:latin typeface="Times New Roman" panose="02020603050405020304" pitchFamily="18" charset="0"/>
                <a:cs typeface="Times New Roman" panose="02020603050405020304" pitchFamily="18" charset="0"/>
              </a:rPr>
              <a:t>-конструирование из природного и бросового материала.</a:t>
            </a:r>
          </a:p>
          <a:p>
            <a:pPr algn="ctr"/>
            <a:endParaRPr lang="ru-RU" sz="2400" b="1" dirty="0">
              <a:solidFill>
                <a:srgbClr val="002060"/>
              </a:solidFill>
              <a:latin typeface="Georgia" pitchFamily="18" charset="0"/>
            </a:endParaRPr>
          </a:p>
        </p:txBody>
      </p:sp>
    </p:spTree>
    <p:extLst>
      <p:ext uri="{BB962C8B-B14F-4D97-AF65-F5344CB8AC3E}">
        <p14:creationId xmlns:p14="http://schemas.microsoft.com/office/powerpoint/2010/main" val="25143535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09600" y="102472"/>
            <a:ext cx="7848600" cy="646331"/>
          </a:xfrm>
          <a:prstGeom prst="rect">
            <a:avLst/>
          </a:prstGeom>
          <a:noFill/>
        </p:spPr>
        <p:txBody>
          <a:bodyPr>
            <a:spAutoFit/>
          </a:bodyPr>
          <a:lstStyle/>
          <a:p>
            <a:pPr algn="ctr">
              <a:defRPr/>
            </a:pPr>
            <a:r>
              <a:rPr lang="ru-RU" sz="3600" dirty="0">
                <a:solidFill>
                  <a:srgbClr val="800000"/>
                </a:solidFill>
                <a:latin typeface="Times New Roman" pitchFamily="18" charset="0"/>
                <a:cs typeface="Times New Roman" pitchFamily="18" charset="0"/>
              </a:rPr>
              <a:t>Виды конструирования в детском саду</a:t>
            </a:r>
          </a:p>
        </p:txBody>
      </p:sp>
      <p:sp>
        <p:nvSpPr>
          <p:cNvPr id="4102" name="Rectangle 1"/>
          <p:cNvSpPr>
            <a:spLocks noChangeArrowheads="1"/>
          </p:cNvSpPr>
          <p:nvPr/>
        </p:nvSpPr>
        <p:spPr bwMode="auto">
          <a:xfrm>
            <a:off x="683568" y="920805"/>
            <a:ext cx="8208912" cy="923330"/>
          </a:xfrm>
          <a:prstGeom prst="rect">
            <a:avLst/>
          </a:prstGeom>
          <a:noFill/>
          <a:ln w="9525">
            <a:noFill/>
            <a:miter lim="800000"/>
            <a:headEnd/>
            <a:tailEnd/>
          </a:ln>
        </p:spPr>
        <p:txBody>
          <a:bodyPr wrap="square" anchor="ctr">
            <a:spAutoFit/>
          </a:bodyPr>
          <a:lstStyle/>
          <a:p>
            <a:pPr indent="254000" algn="ctr" eaLnBrk="0" hangingPunct="0"/>
            <a:r>
              <a:rPr lang="ru-RU" dirty="0">
                <a:solidFill>
                  <a:srgbClr val="460000"/>
                </a:solidFill>
                <a:latin typeface="Times New Roman" pitchFamily="18" charset="0"/>
                <a:ea typeface="Times New Roman" pitchFamily="18" charset="0"/>
                <a:cs typeface="Times New Roman" pitchFamily="18" charset="0"/>
              </a:rPr>
              <a:t>Под детским конструированием принято понимать создание ребенком конструкций, моделей из различных материалов, которые и определяют </a:t>
            </a:r>
            <a:r>
              <a:rPr lang="ru-RU" dirty="0" smtClean="0">
                <a:solidFill>
                  <a:srgbClr val="460000"/>
                </a:solidFill>
                <a:latin typeface="Times New Roman" pitchFamily="18" charset="0"/>
                <a:ea typeface="Times New Roman" pitchFamily="18" charset="0"/>
                <a:cs typeface="Times New Roman" pitchFamily="18" charset="0"/>
              </a:rPr>
              <a:t>вид </a:t>
            </a:r>
            <a:r>
              <a:rPr lang="ru-RU" dirty="0">
                <a:solidFill>
                  <a:srgbClr val="460000"/>
                </a:solidFill>
                <a:latin typeface="Times New Roman" pitchFamily="18" charset="0"/>
                <a:ea typeface="Times New Roman" pitchFamily="18" charset="0"/>
                <a:cs typeface="Times New Roman" pitchFamily="18" charset="0"/>
              </a:rPr>
              <a:t>конструирования:</a:t>
            </a:r>
          </a:p>
        </p:txBody>
      </p:sp>
      <p:sp>
        <p:nvSpPr>
          <p:cNvPr id="7" name="Овал 6"/>
          <p:cNvSpPr/>
          <p:nvPr/>
        </p:nvSpPr>
        <p:spPr>
          <a:xfrm>
            <a:off x="2819400" y="2394011"/>
            <a:ext cx="3276600" cy="1008112"/>
          </a:xfrm>
          <a:prstGeom prst="ellipse">
            <a:avLst/>
          </a:prstGeom>
          <a:solidFill>
            <a:schemeClr val="accent6"/>
          </a:solidFill>
          <a:ln>
            <a:solidFill>
              <a:schemeClr val="accent6">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sz="2200" dirty="0">
                <a:solidFill>
                  <a:schemeClr val="tx1"/>
                </a:solidFill>
                <a:latin typeface="Times New Roman" panose="02020603050405020304" pitchFamily="18" charset="0"/>
                <a:cs typeface="Times New Roman" panose="02020603050405020304" pitchFamily="18" charset="0"/>
              </a:rPr>
              <a:t>Виды конструирования </a:t>
            </a:r>
          </a:p>
        </p:txBody>
      </p:sp>
      <p:sp>
        <p:nvSpPr>
          <p:cNvPr id="8" name="Стрелка влево 7"/>
          <p:cNvSpPr/>
          <p:nvPr/>
        </p:nvSpPr>
        <p:spPr>
          <a:xfrm>
            <a:off x="107504" y="1970907"/>
            <a:ext cx="2635200" cy="1440000"/>
          </a:xfrm>
          <a:prstGeom prst="leftArrow">
            <a:avLst/>
          </a:prstGeom>
          <a:solidFill>
            <a:schemeClr val="accent6"/>
          </a:solidFill>
          <a:ln>
            <a:solidFill>
              <a:schemeClr val="accent6">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sz="2000" dirty="0">
                <a:solidFill>
                  <a:schemeClr val="tx1"/>
                </a:solidFill>
                <a:latin typeface="Times New Roman" panose="02020603050405020304" pitchFamily="18" charset="0"/>
                <a:cs typeface="Times New Roman" panose="02020603050405020304" pitchFamily="18" charset="0"/>
              </a:rPr>
              <a:t>из строительного материала</a:t>
            </a:r>
          </a:p>
        </p:txBody>
      </p:sp>
      <p:sp>
        <p:nvSpPr>
          <p:cNvPr id="10" name="Стрелка влево 9"/>
          <p:cNvSpPr/>
          <p:nvPr/>
        </p:nvSpPr>
        <p:spPr>
          <a:xfrm rot="19381974">
            <a:off x="520337" y="3530545"/>
            <a:ext cx="2772000" cy="1620000"/>
          </a:xfrm>
          <a:prstGeom prst="leftArrow">
            <a:avLst/>
          </a:prstGeom>
          <a:solidFill>
            <a:schemeClr val="accent6"/>
          </a:solidFill>
          <a:ln>
            <a:solidFill>
              <a:schemeClr val="accent6">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sz="2000" dirty="0">
                <a:solidFill>
                  <a:schemeClr val="tx1"/>
                </a:solidFill>
                <a:latin typeface="Times New Roman" panose="02020603050405020304" pitchFamily="18" charset="0"/>
                <a:cs typeface="Times New Roman" panose="02020603050405020304" pitchFamily="18" charset="0"/>
              </a:rPr>
              <a:t>из деталей конструктора</a:t>
            </a:r>
          </a:p>
        </p:txBody>
      </p:sp>
      <p:sp>
        <p:nvSpPr>
          <p:cNvPr id="11" name="Стрелка влево 10"/>
          <p:cNvSpPr/>
          <p:nvPr/>
        </p:nvSpPr>
        <p:spPr>
          <a:xfrm rot="17709110">
            <a:off x="2159592" y="4305640"/>
            <a:ext cx="2772000" cy="1620000"/>
          </a:xfrm>
          <a:prstGeom prst="leftArrow">
            <a:avLst/>
          </a:prstGeom>
          <a:solidFill>
            <a:schemeClr val="accent6"/>
          </a:solidFill>
          <a:ln>
            <a:solidFill>
              <a:schemeClr val="accent6">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sz="2000" dirty="0">
                <a:solidFill>
                  <a:schemeClr val="tx1"/>
                </a:solidFill>
                <a:latin typeface="Times New Roman" panose="02020603050405020304" pitchFamily="18" charset="0"/>
                <a:cs typeface="Times New Roman" panose="02020603050405020304" pitchFamily="18" charset="0"/>
              </a:rPr>
              <a:t>из бумаги, картона</a:t>
            </a:r>
          </a:p>
        </p:txBody>
      </p:sp>
      <p:sp>
        <p:nvSpPr>
          <p:cNvPr id="12" name="Стрелка вправо 11"/>
          <p:cNvSpPr/>
          <p:nvPr/>
        </p:nvSpPr>
        <p:spPr>
          <a:xfrm rot="4016673">
            <a:off x="4130157" y="4338859"/>
            <a:ext cx="2772000" cy="1620000"/>
          </a:xfrm>
          <a:prstGeom prst="rightArrow">
            <a:avLst/>
          </a:prstGeom>
          <a:solidFill>
            <a:schemeClr val="accent6"/>
          </a:solidFill>
          <a:ln>
            <a:solidFill>
              <a:schemeClr val="accent6">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sz="2000" dirty="0">
                <a:solidFill>
                  <a:schemeClr val="tx1"/>
                </a:solidFill>
                <a:latin typeface="Times New Roman" panose="02020603050405020304" pitchFamily="18" charset="0"/>
                <a:cs typeface="Times New Roman" panose="02020603050405020304" pitchFamily="18" charset="0"/>
              </a:rPr>
              <a:t>из природного и бросового материала</a:t>
            </a:r>
          </a:p>
        </p:txBody>
      </p:sp>
      <p:sp>
        <p:nvSpPr>
          <p:cNvPr id="14" name="Стрелка вправо 13"/>
          <p:cNvSpPr/>
          <p:nvPr/>
        </p:nvSpPr>
        <p:spPr>
          <a:xfrm>
            <a:off x="6400800" y="1961963"/>
            <a:ext cx="2635696" cy="1440160"/>
          </a:xfrm>
          <a:prstGeom prst="rightArrow">
            <a:avLst/>
          </a:prstGeom>
          <a:solidFill>
            <a:schemeClr val="accent6"/>
          </a:solidFill>
          <a:ln>
            <a:solidFill>
              <a:schemeClr val="accent6">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sz="2000" dirty="0">
                <a:solidFill>
                  <a:schemeClr val="tx1"/>
                </a:solidFill>
                <a:latin typeface="Times New Roman" panose="02020603050405020304" pitchFamily="18" charset="0"/>
                <a:cs typeface="Times New Roman" panose="02020603050405020304" pitchFamily="18" charset="0"/>
              </a:rPr>
              <a:t>компьютерное конструирование</a:t>
            </a:r>
          </a:p>
        </p:txBody>
      </p:sp>
      <p:sp>
        <p:nvSpPr>
          <p:cNvPr id="13" name="Стрелка вправо 12"/>
          <p:cNvSpPr/>
          <p:nvPr/>
        </p:nvSpPr>
        <p:spPr>
          <a:xfrm rot="2603170">
            <a:off x="5726794" y="3628787"/>
            <a:ext cx="2772000" cy="1620000"/>
          </a:xfrm>
          <a:prstGeom prst="rightArrow">
            <a:avLst/>
          </a:prstGeom>
          <a:solidFill>
            <a:schemeClr val="accent6"/>
          </a:solidFill>
          <a:ln>
            <a:solidFill>
              <a:schemeClr val="accent6">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sz="2000" dirty="0">
                <a:solidFill>
                  <a:schemeClr val="tx1"/>
                </a:solidFill>
                <a:latin typeface="Times New Roman" panose="02020603050405020304" pitchFamily="18" charset="0"/>
                <a:cs typeface="Times New Roman" panose="02020603050405020304" pitchFamily="18" charset="0"/>
              </a:rPr>
              <a:t>из крупногабаритных модулей</a:t>
            </a:r>
          </a:p>
        </p:txBody>
      </p:sp>
      <p:sp>
        <p:nvSpPr>
          <p:cNvPr id="16" name="Стрелка вправо с вырезом 15">
            <a:hlinkClick r:id="" action="ppaction://hlinkshowjump?jump=nextslide"/>
          </p:cNvPr>
          <p:cNvSpPr/>
          <p:nvPr/>
        </p:nvSpPr>
        <p:spPr>
          <a:xfrm>
            <a:off x="8611808" y="6339876"/>
            <a:ext cx="504056" cy="504056"/>
          </a:xfrm>
          <a:prstGeom prst="notchedRightArrow">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7" name="Picture 6" descr="https://ds04.infourok.ru/uploads/ex/035b/00082d32-93ecb47c/hello_html_m4b2edfa1.jpg"/>
          <p:cNvPicPr>
            <a:picLocks noChangeAspect="1" noChangeArrowheads="1"/>
          </p:cNvPicPr>
          <p:nvPr/>
        </p:nvPicPr>
        <p:blipFill>
          <a:blip r:embed="rId2" cstate="print"/>
          <a:srcRect/>
          <a:stretch>
            <a:fillRect/>
          </a:stretch>
        </p:blipFill>
        <p:spPr bwMode="auto">
          <a:xfrm>
            <a:off x="179512" y="5443539"/>
            <a:ext cx="1245592" cy="1134813"/>
          </a:xfrm>
          <a:prstGeom prst="rect">
            <a:avLst/>
          </a:prstGeom>
          <a:noFill/>
        </p:spPr>
      </p:pic>
    </p:spTree>
    <p:extLst>
      <p:ext uri="{BB962C8B-B14F-4D97-AF65-F5344CB8AC3E}">
        <p14:creationId xmlns:p14="http://schemas.microsoft.com/office/powerpoint/2010/main" val="2071377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2"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6"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1+#ppt_w/2"/>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1+#ppt_w/2"/>
                                          </p:val>
                                        </p:tav>
                                        <p:tav tm="100000">
                                          <p:val>
                                            <p:strVal val="#ppt_x"/>
                                          </p:val>
                                        </p:tav>
                                      </p:tavLst>
                                    </p:anim>
                                    <p:anim calcmode="lin" valueType="num">
                                      <p:cBhvr additive="base">
                                        <p:cTn id="33"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2" grpId="0" animBg="1"/>
      <p:bldP spid="14" grpId="0" animBg="1"/>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Выноска-облако 15"/>
          <p:cNvSpPr/>
          <p:nvPr/>
        </p:nvSpPr>
        <p:spPr>
          <a:xfrm>
            <a:off x="4816686" y="3501008"/>
            <a:ext cx="4134824" cy="2664296"/>
          </a:xfrm>
          <a:prstGeom prst="cloudCallout">
            <a:avLst>
              <a:gd name="adj1" fmla="val -18703"/>
              <a:gd name="adj2" fmla="val 50771"/>
            </a:avLst>
          </a:prstGeom>
          <a:solidFill>
            <a:schemeClr val="accent6"/>
          </a:solidFill>
          <a:ln>
            <a:solidFill>
              <a:schemeClr val="accent6">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ru-RU" sz="2000">
              <a:solidFill>
                <a:schemeClr val="tx1"/>
              </a:solidFill>
              <a:latin typeface="Times New Roman" panose="02020603050405020304" pitchFamily="18" charset="0"/>
              <a:cs typeface="Times New Roman" panose="02020603050405020304" pitchFamily="18" charset="0"/>
            </a:endParaRPr>
          </a:p>
        </p:txBody>
      </p:sp>
      <p:sp>
        <p:nvSpPr>
          <p:cNvPr id="4" name="Выноска-облако 3"/>
          <p:cNvSpPr/>
          <p:nvPr/>
        </p:nvSpPr>
        <p:spPr>
          <a:xfrm>
            <a:off x="183961" y="3501008"/>
            <a:ext cx="4134824" cy="2664296"/>
          </a:xfrm>
          <a:prstGeom prst="cloudCallout">
            <a:avLst>
              <a:gd name="adj1" fmla="val -18703"/>
              <a:gd name="adj2" fmla="val 50771"/>
            </a:avLst>
          </a:prstGeom>
          <a:solidFill>
            <a:schemeClr val="accent6"/>
          </a:solidFill>
          <a:ln>
            <a:solidFill>
              <a:schemeClr val="accent6">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ru-RU" sz="2000">
              <a:solidFill>
                <a:schemeClr val="tx1"/>
              </a:solidFill>
              <a:latin typeface="Times New Roman" panose="02020603050405020304" pitchFamily="18" charset="0"/>
              <a:cs typeface="Times New Roman" panose="02020603050405020304" pitchFamily="18" charset="0"/>
            </a:endParaRPr>
          </a:p>
        </p:txBody>
      </p:sp>
      <p:sp>
        <p:nvSpPr>
          <p:cNvPr id="8197" name="TextBox 4"/>
          <p:cNvSpPr txBox="1">
            <a:spLocks noChangeArrowheads="1"/>
          </p:cNvSpPr>
          <p:nvPr/>
        </p:nvSpPr>
        <p:spPr bwMode="auto">
          <a:xfrm>
            <a:off x="1676400" y="188640"/>
            <a:ext cx="5791200" cy="646331"/>
          </a:xfrm>
          <a:prstGeom prst="rect">
            <a:avLst/>
          </a:prstGeom>
          <a:noFill/>
          <a:ln w="9525">
            <a:noFill/>
            <a:miter lim="800000"/>
            <a:headEnd/>
            <a:tailEnd/>
          </a:ln>
        </p:spPr>
        <p:txBody>
          <a:bodyPr>
            <a:spAutoFit/>
          </a:bodyPr>
          <a:lstStyle/>
          <a:p>
            <a:pPr algn="ctr"/>
            <a:r>
              <a:rPr lang="ru-RU" sz="3600" dirty="0">
                <a:solidFill>
                  <a:srgbClr val="800000"/>
                </a:solidFill>
                <a:latin typeface="Times New Roman" pitchFamily="18" charset="0"/>
                <a:cs typeface="Times New Roman" pitchFamily="18" charset="0"/>
              </a:rPr>
              <a:t>Этапы конструирования</a:t>
            </a:r>
          </a:p>
        </p:txBody>
      </p:sp>
      <p:sp>
        <p:nvSpPr>
          <p:cNvPr id="8198" name="Rectangle 1"/>
          <p:cNvSpPr>
            <a:spLocks noChangeArrowheads="1"/>
          </p:cNvSpPr>
          <p:nvPr/>
        </p:nvSpPr>
        <p:spPr bwMode="auto">
          <a:xfrm>
            <a:off x="228600" y="764704"/>
            <a:ext cx="8663880" cy="369332"/>
          </a:xfrm>
          <a:prstGeom prst="rect">
            <a:avLst/>
          </a:prstGeom>
          <a:noFill/>
          <a:ln w="9525">
            <a:noFill/>
            <a:miter lim="800000"/>
            <a:headEnd/>
            <a:tailEnd/>
          </a:ln>
        </p:spPr>
        <p:txBody>
          <a:bodyPr wrap="square" anchor="ctr">
            <a:spAutoFit/>
          </a:bodyPr>
          <a:lstStyle/>
          <a:p>
            <a:pPr indent="228600" algn="ctr" eaLnBrk="0" hangingPunct="0"/>
            <a:r>
              <a:rPr lang="ru-RU" dirty="0">
                <a:solidFill>
                  <a:srgbClr val="460000"/>
                </a:solidFill>
                <a:latin typeface="Times New Roman" pitchFamily="18" charset="0"/>
                <a:ea typeface="Times New Roman" pitchFamily="18" charset="0"/>
                <a:cs typeface="Times New Roman" pitchFamily="18" charset="0"/>
              </a:rPr>
              <a:t>В конструировании выделяются два взаимосвязанных этапа: </a:t>
            </a:r>
          </a:p>
        </p:txBody>
      </p:sp>
      <p:sp>
        <p:nvSpPr>
          <p:cNvPr id="7" name="Стрелка влево 6"/>
          <p:cNvSpPr/>
          <p:nvPr/>
        </p:nvSpPr>
        <p:spPr>
          <a:xfrm rot="19180243">
            <a:off x="2108102" y="1740432"/>
            <a:ext cx="2468246" cy="1066800"/>
          </a:xfrm>
          <a:prstGeom prst="leftArrow">
            <a:avLst/>
          </a:prstGeom>
          <a:solidFill>
            <a:schemeClr val="accent6"/>
          </a:solidFill>
          <a:ln>
            <a:solidFill>
              <a:schemeClr val="accent6">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sz="2000" dirty="0">
                <a:solidFill>
                  <a:schemeClr val="tx1"/>
                </a:solidFill>
                <a:latin typeface="Times New Roman" panose="02020603050405020304" pitchFamily="18" charset="0"/>
                <a:cs typeface="Times New Roman" panose="02020603050405020304" pitchFamily="18" charset="0"/>
              </a:rPr>
              <a:t>Создания замысла</a:t>
            </a:r>
          </a:p>
        </p:txBody>
      </p:sp>
      <p:sp>
        <p:nvSpPr>
          <p:cNvPr id="8" name="Стрелка вправо 7"/>
          <p:cNvSpPr/>
          <p:nvPr/>
        </p:nvSpPr>
        <p:spPr>
          <a:xfrm rot="2325102">
            <a:off x="4557050" y="1744084"/>
            <a:ext cx="2478924" cy="1054100"/>
          </a:xfrm>
          <a:prstGeom prst="rightArrow">
            <a:avLst/>
          </a:prstGeom>
          <a:solidFill>
            <a:schemeClr val="accent6"/>
          </a:solidFill>
          <a:ln>
            <a:solidFill>
              <a:schemeClr val="accent6">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sz="2000" dirty="0">
                <a:solidFill>
                  <a:schemeClr val="tx1"/>
                </a:solidFill>
                <a:latin typeface="Times New Roman" panose="02020603050405020304" pitchFamily="18" charset="0"/>
                <a:cs typeface="Times New Roman" panose="02020603050405020304" pitchFamily="18" charset="0"/>
              </a:rPr>
              <a:t>Исполнение замысла</a:t>
            </a:r>
          </a:p>
        </p:txBody>
      </p:sp>
      <p:sp>
        <p:nvSpPr>
          <p:cNvPr id="40962" name="Rectangle 2"/>
          <p:cNvSpPr>
            <a:spLocks noChangeArrowheads="1"/>
          </p:cNvSpPr>
          <p:nvPr/>
        </p:nvSpPr>
        <p:spPr bwMode="auto">
          <a:xfrm>
            <a:off x="516956" y="3717032"/>
            <a:ext cx="3276600" cy="2032000"/>
          </a:xfrm>
          <a:prstGeom prst="rect">
            <a:avLst/>
          </a:prstGeom>
          <a:noFill/>
          <a:ln w="9525">
            <a:noFill/>
            <a:miter lim="800000"/>
            <a:headEnd/>
            <a:tailEnd/>
          </a:ln>
        </p:spPr>
        <p:txBody>
          <a:bodyPr anchor="ctr">
            <a:spAutoFit/>
          </a:bodyPr>
          <a:lstStyle/>
          <a:p>
            <a:pPr indent="228600" algn="just" eaLnBrk="0" hangingPunct="0"/>
            <a:r>
              <a:rPr lang="ru-RU" sz="1400" b="1" dirty="0">
                <a:solidFill>
                  <a:srgbClr val="292526"/>
                </a:solidFill>
                <a:latin typeface="Times New Roman" pitchFamily="18" charset="0"/>
                <a:cs typeface="Times New Roman" pitchFamily="18" charset="0"/>
              </a:rPr>
              <a:t>Создание замысла </a:t>
            </a:r>
            <a:r>
              <a:rPr lang="ru-RU" sz="1400" dirty="0">
                <a:solidFill>
                  <a:srgbClr val="292526"/>
                </a:solidFill>
                <a:latin typeface="Times New Roman" pitchFamily="18" charset="0"/>
                <a:cs typeface="Times New Roman" pitchFamily="18" charset="0"/>
              </a:rPr>
              <a:t>– это обдумывание и планирование процесса предстоящей практической деятельности — в представлении конечного результата, в определении способов и последовательности его достижения. </a:t>
            </a:r>
            <a:endParaRPr lang="ru-RU" sz="800" dirty="0">
              <a:latin typeface="Times New Roman" pitchFamily="18" charset="0"/>
              <a:cs typeface="Times New Roman" pitchFamily="18" charset="0"/>
            </a:endParaRPr>
          </a:p>
          <a:p>
            <a:pPr indent="228600" algn="just" eaLnBrk="0" hangingPunct="0"/>
            <a:r>
              <a:rPr lang="ru-RU" sz="1400" dirty="0">
                <a:solidFill>
                  <a:srgbClr val="292526"/>
                </a:solidFill>
                <a:latin typeface="Times New Roman" pitchFamily="18" charset="0"/>
                <a:cs typeface="Times New Roman" pitchFamily="18" charset="0"/>
              </a:rPr>
              <a:t>Дети четырех лет уже могут идти от замысла к исполнению.</a:t>
            </a:r>
            <a:endParaRPr lang="ru-RU" dirty="0">
              <a:latin typeface="Times New Roman" pitchFamily="18" charset="0"/>
              <a:cs typeface="Times New Roman" pitchFamily="18" charset="0"/>
            </a:endParaRPr>
          </a:p>
        </p:txBody>
      </p:sp>
      <p:sp>
        <p:nvSpPr>
          <p:cNvPr id="40963" name="Rectangle 3"/>
          <p:cNvSpPr>
            <a:spLocks noChangeArrowheads="1"/>
          </p:cNvSpPr>
          <p:nvPr/>
        </p:nvSpPr>
        <p:spPr bwMode="auto">
          <a:xfrm>
            <a:off x="5538472" y="3743772"/>
            <a:ext cx="3048000" cy="1816100"/>
          </a:xfrm>
          <a:prstGeom prst="rect">
            <a:avLst/>
          </a:prstGeom>
          <a:noFill/>
          <a:ln w="9525">
            <a:noFill/>
            <a:miter lim="800000"/>
            <a:headEnd/>
            <a:tailEnd/>
          </a:ln>
        </p:spPr>
        <p:txBody>
          <a:bodyPr anchor="ctr">
            <a:spAutoFit/>
          </a:bodyPr>
          <a:lstStyle/>
          <a:p>
            <a:pPr indent="449263" algn="just" eaLnBrk="0" hangingPunct="0"/>
            <a:r>
              <a:rPr lang="ru-RU" sz="1400" b="1" dirty="0">
                <a:solidFill>
                  <a:srgbClr val="292526"/>
                </a:solidFill>
                <a:latin typeface="Times New Roman" pitchFamily="18" charset="0"/>
                <a:cs typeface="Times New Roman" pitchFamily="18" charset="0"/>
              </a:rPr>
              <a:t>Исполнение замысла </a:t>
            </a:r>
            <a:r>
              <a:rPr lang="ru-RU" sz="1400" dirty="0">
                <a:solidFill>
                  <a:srgbClr val="292526"/>
                </a:solidFill>
                <a:latin typeface="Times New Roman" pitchFamily="18" charset="0"/>
                <a:cs typeface="Times New Roman" pitchFamily="18" charset="0"/>
              </a:rPr>
              <a:t>– это  практическая деятельность, не является чисто исполнительской.</a:t>
            </a:r>
          </a:p>
          <a:p>
            <a:pPr indent="449263" algn="just" eaLnBrk="0" hangingPunct="0"/>
            <a:r>
              <a:rPr lang="ru-RU" sz="1400" dirty="0">
                <a:solidFill>
                  <a:srgbClr val="292526"/>
                </a:solidFill>
                <a:latin typeface="Times New Roman" pitchFamily="18" charset="0"/>
                <a:cs typeface="Times New Roman" pitchFamily="18" charset="0"/>
              </a:rPr>
              <a:t> Особенностью конструкторского мышления является сочетание и взаимодействие мыслительных и практических действий.</a:t>
            </a:r>
            <a:endParaRPr lang="ru-RU" dirty="0">
              <a:latin typeface="Times New Roman" pitchFamily="18" charset="0"/>
              <a:cs typeface="Times New Roman" pitchFamily="18" charset="0"/>
            </a:endParaRPr>
          </a:p>
        </p:txBody>
      </p:sp>
      <p:sp>
        <p:nvSpPr>
          <p:cNvPr id="13" name="Стрелка вправо с вырезом 12">
            <a:hlinkClick r:id="" action="ppaction://hlinkshowjump?jump=nextslide"/>
          </p:cNvPr>
          <p:cNvSpPr/>
          <p:nvPr/>
        </p:nvSpPr>
        <p:spPr>
          <a:xfrm>
            <a:off x="8629158" y="6340852"/>
            <a:ext cx="504056" cy="504056"/>
          </a:xfrm>
          <a:prstGeom prst="notchedRightArrow">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840062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40962"/>
                                        </p:tgtEl>
                                        <p:attrNameLst>
                                          <p:attrName>style.visibility</p:attrName>
                                        </p:attrNameLst>
                                      </p:cBhvr>
                                      <p:to>
                                        <p:strVal val="visible"/>
                                      </p:to>
                                    </p:set>
                                    <p:anim calcmode="lin" valueType="num">
                                      <p:cBhvr>
                                        <p:cTn id="11" dur="1000" fill="hold"/>
                                        <p:tgtEl>
                                          <p:spTgt spid="40962"/>
                                        </p:tgtEl>
                                        <p:attrNameLst>
                                          <p:attrName>ppt_w</p:attrName>
                                        </p:attrNameLst>
                                      </p:cBhvr>
                                      <p:tavLst>
                                        <p:tav tm="0">
                                          <p:val>
                                            <p:strVal val="#ppt_w*0.70"/>
                                          </p:val>
                                        </p:tav>
                                        <p:tav tm="100000">
                                          <p:val>
                                            <p:strVal val="#ppt_w"/>
                                          </p:val>
                                        </p:tav>
                                      </p:tavLst>
                                    </p:anim>
                                    <p:anim calcmode="lin" valueType="num">
                                      <p:cBhvr>
                                        <p:cTn id="12" dur="1000" fill="hold"/>
                                        <p:tgtEl>
                                          <p:spTgt spid="40962"/>
                                        </p:tgtEl>
                                        <p:attrNameLst>
                                          <p:attrName>ppt_h</p:attrName>
                                        </p:attrNameLst>
                                      </p:cBhvr>
                                      <p:tavLst>
                                        <p:tav tm="0">
                                          <p:val>
                                            <p:strVal val="#ppt_h"/>
                                          </p:val>
                                        </p:tav>
                                        <p:tav tm="100000">
                                          <p:val>
                                            <p:strVal val="#ppt_h"/>
                                          </p:val>
                                        </p:tav>
                                      </p:tavLst>
                                    </p:anim>
                                    <p:animEffect transition="in" filter="fade">
                                      <p:cBhvr>
                                        <p:cTn id="13" dur="1000"/>
                                        <p:tgtEl>
                                          <p:spTgt spid="40962"/>
                                        </p:tgtEl>
                                      </p:cBhvr>
                                    </p:animEffect>
                                  </p:childTnLst>
                                </p:cTn>
                              </p:par>
                            </p:childTnLst>
                          </p:cTn>
                        </p:par>
                        <p:par>
                          <p:cTn id="14" fill="hold">
                            <p:stCondLst>
                              <p:cond delay="1500"/>
                            </p:stCondLst>
                            <p:childTnLst>
                              <p:par>
                                <p:cTn id="15" presetID="22" presetClass="entr" presetSubtype="2"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right)">
                                      <p:cBhvr>
                                        <p:cTn id="17" dur="500"/>
                                        <p:tgtEl>
                                          <p:spTgt spid="8"/>
                                        </p:tgtEl>
                                      </p:cBhvr>
                                    </p:animEffect>
                                  </p:childTnLst>
                                </p:cTn>
                              </p:par>
                            </p:childTnLst>
                          </p:cTn>
                        </p:par>
                        <p:par>
                          <p:cTn id="18" fill="hold">
                            <p:stCondLst>
                              <p:cond delay="2000"/>
                            </p:stCondLst>
                            <p:childTnLst>
                              <p:par>
                                <p:cTn id="19" presetID="55" presetClass="entr" presetSubtype="0" fill="hold" grpId="1" nodeType="afterEffect">
                                  <p:stCondLst>
                                    <p:cond delay="0"/>
                                  </p:stCondLst>
                                  <p:childTnLst>
                                    <p:set>
                                      <p:cBhvr>
                                        <p:cTn id="20" dur="1" fill="hold">
                                          <p:stCondLst>
                                            <p:cond delay="0"/>
                                          </p:stCondLst>
                                        </p:cTn>
                                        <p:tgtEl>
                                          <p:spTgt spid="40963"/>
                                        </p:tgtEl>
                                        <p:attrNameLst>
                                          <p:attrName>style.visibility</p:attrName>
                                        </p:attrNameLst>
                                      </p:cBhvr>
                                      <p:to>
                                        <p:strVal val="visible"/>
                                      </p:to>
                                    </p:set>
                                    <p:anim calcmode="lin" valueType="num">
                                      <p:cBhvr>
                                        <p:cTn id="21" dur="1000" fill="hold"/>
                                        <p:tgtEl>
                                          <p:spTgt spid="40963"/>
                                        </p:tgtEl>
                                        <p:attrNameLst>
                                          <p:attrName>ppt_w</p:attrName>
                                        </p:attrNameLst>
                                      </p:cBhvr>
                                      <p:tavLst>
                                        <p:tav tm="0">
                                          <p:val>
                                            <p:strVal val="#ppt_w*0.70"/>
                                          </p:val>
                                        </p:tav>
                                        <p:tav tm="100000">
                                          <p:val>
                                            <p:strVal val="#ppt_w"/>
                                          </p:val>
                                        </p:tav>
                                      </p:tavLst>
                                    </p:anim>
                                    <p:anim calcmode="lin" valueType="num">
                                      <p:cBhvr>
                                        <p:cTn id="22" dur="1000" fill="hold"/>
                                        <p:tgtEl>
                                          <p:spTgt spid="40963"/>
                                        </p:tgtEl>
                                        <p:attrNameLst>
                                          <p:attrName>ppt_h</p:attrName>
                                        </p:attrNameLst>
                                      </p:cBhvr>
                                      <p:tavLst>
                                        <p:tav tm="0">
                                          <p:val>
                                            <p:strVal val="#ppt_h"/>
                                          </p:val>
                                        </p:tav>
                                        <p:tav tm="100000">
                                          <p:val>
                                            <p:strVal val="#ppt_h"/>
                                          </p:val>
                                        </p:tav>
                                      </p:tavLst>
                                    </p:anim>
                                    <p:animEffect transition="in" filter="fade">
                                      <p:cBhvr>
                                        <p:cTn id="23" dur="1000"/>
                                        <p:tgtEl>
                                          <p:spTgt spid="409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40962" grpId="0"/>
      <p:bldP spid="40963" grpId="1"/>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5" name="Rectangle 5"/>
          <p:cNvSpPr>
            <a:spLocks noChangeArrowheads="1"/>
          </p:cNvSpPr>
          <p:nvPr/>
        </p:nvSpPr>
        <p:spPr bwMode="auto">
          <a:xfrm>
            <a:off x="0" y="188913"/>
            <a:ext cx="9144000" cy="646331"/>
          </a:xfrm>
          <a:prstGeom prst="rect">
            <a:avLst/>
          </a:prstGeom>
          <a:noFill/>
          <a:ln w="9525">
            <a:noFill/>
            <a:miter lim="800000"/>
            <a:headEnd/>
            <a:tailEnd/>
          </a:ln>
          <a:effectLst/>
        </p:spPr>
        <p:txBody>
          <a:bodyPr wrap="square">
            <a:spAutoFit/>
          </a:bodyPr>
          <a:lstStyle/>
          <a:p>
            <a:pPr algn="ctr">
              <a:defRPr/>
            </a:pPr>
            <a:r>
              <a:rPr lang="ru-RU" sz="3600" dirty="0">
                <a:solidFill>
                  <a:srgbClr val="800000"/>
                </a:solidFill>
                <a:latin typeface="Times New Roman" pitchFamily="18" charset="0"/>
                <a:cs typeface="Times New Roman" pitchFamily="18" charset="0"/>
              </a:rPr>
              <a:t>Условия – </a:t>
            </a:r>
            <a:r>
              <a:rPr lang="ru-RU" sz="3600" dirty="0" smtClean="0">
                <a:solidFill>
                  <a:srgbClr val="800000"/>
                </a:solidFill>
                <a:latin typeface="Times New Roman" pitchFamily="18" charset="0"/>
                <a:cs typeface="Times New Roman" pitchFamily="18" charset="0"/>
              </a:rPr>
              <a:t>создание </a:t>
            </a:r>
            <a:r>
              <a:rPr lang="ru-RU" sz="3600" dirty="0">
                <a:solidFill>
                  <a:srgbClr val="800000"/>
                </a:solidFill>
                <a:latin typeface="Times New Roman" pitchFamily="18" charset="0"/>
                <a:cs typeface="Times New Roman" pitchFamily="18" charset="0"/>
              </a:rPr>
              <a:t>игровой среды</a:t>
            </a:r>
          </a:p>
        </p:txBody>
      </p:sp>
      <p:sp>
        <p:nvSpPr>
          <p:cNvPr id="3" name="Двойная стрелка вверх/вниз 2"/>
          <p:cNvSpPr/>
          <p:nvPr/>
        </p:nvSpPr>
        <p:spPr>
          <a:xfrm>
            <a:off x="3255100" y="2125820"/>
            <a:ext cx="2592288" cy="2808312"/>
          </a:xfrm>
          <a:prstGeom prst="upDownArrow">
            <a:avLst/>
          </a:prstGeom>
          <a:solidFill>
            <a:schemeClr val="accent6"/>
          </a:solidFill>
          <a:ln>
            <a:solidFill>
              <a:schemeClr val="accent6">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sz="2000" dirty="0">
                <a:solidFill>
                  <a:schemeClr val="tx1"/>
                </a:solidFill>
                <a:latin typeface="Times New Roman" panose="02020603050405020304" pitchFamily="18" charset="0"/>
                <a:cs typeface="Times New Roman" panose="02020603050405020304" pitchFamily="18" charset="0"/>
              </a:rPr>
              <a:t>Материал для </a:t>
            </a:r>
            <a:r>
              <a:rPr lang="ru-RU" sz="2000" dirty="0" err="1">
                <a:solidFill>
                  <a:schemeClr val="tx1"/>
                </a:solidFill>
                <a:latin typeface="Times New Roman" panose="02020603050405020304" pitchFamily="18" charset="0"/>
                <a:cs typeface="Times New Roman" panose="02020603050405020304" pitchFamily="18" charset="0"/>
              </a:rPr>
              <a:t>конструк-торских</a:t>
            </a:r>
            <a:r>
              <a:rPr lang="ru-RU" sz="2000" dirty="0">
                <a:solidFill>
                  <a:schemeClr val="tx1"/>
                </a:solidFill>
                <a:latin typeface="Times New Roman" panose="02020603050405020304" pitchFamily="18" charset="0"/>
                <a:cs typeface="Times New Roman" panose="02020603050405020304" pitchFamily="18" charset="0"/>
              </a:rPr>
              <a:t> игр</a:t>
            </a:r>
          </a:p>
        </p:txBody>
      </p:sp>
      <p:sp>
        <p:nvSpPr>
          <p:cNvPr id="4" name="Скругленный прямоугольник 3"/>
          <p:cNvSpPr/>
          <p:nvPr/>
        </p:nvSpPr>
        <p:spPr>
          <a:xfrm>
            <a:off x="3334612" y="1086404"/>
            <a:ext cx="2448272" cy="914400"/>
          </a:xfrm>
          <a:prstGeom prst="roundRect">
            <a:avLst/>
          </a:prstGeom>
          <a:solidFill>
            <a:schemeClr val="accent6"/>
          </a:solidFill>
          <a:ln>
            <a:solidFill>
              <a:schemeClr val="accent6">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sz="2000" dirty="0" smtClean="0">
                <a:solidFill>
                  <a:schemeClr val="tx1"/>
                </a:solidFill>
                <a:latin typeface="Times New Roman" panose="02020603050405020304" pitchFamily="18" charset="0"/>
                <a:cs typeface="Times New Roman" panose="02020603050405020304" pitchFamily="18" charset="0"/>
              </a:rPr>
              <a:t>Природный материал</a:t>
            </a:r>
            <a:endParaRPr lang="ru-RU" sz="2000" dirty="0">
              <a:solidFill>
                <a:schemeClr val="tx1"/>
              </a:solidFill>
              <a:latin typeface="Times New Roman" panose="02020603050405020304" pitchFamily="18" charset="0"/>
              <a:cs typeface="Times New Roman" panose="02020603050405020304" pitchFamily="18" charset="0"/>
            </a:endParaRPr>
          </a:p>
        </p:txBody>
      </p:sp>
      <p:sp>
        <p:nvSpPr>
          <p:cNvPr id="7" name="Скругленный прямоугольник 6"/>
          <p:cNvSpPr/>
          <p:nvPr/>
        </p:nvSpPr>
        <p:spPr>
          <a:xfrm>
            <a:off x="3327108" y="5106888"/>
            <a:ext cx="2448272" cy="914400"/>
          </a:xfrm>
          <a:prstGeom prst="roundRect">
            <a:avLst/>
          </a:prstGeom>
          <a:solidFill>
            <a:schemeClr val="accent6"/>
          </a:solidFill>
          <a:ln>
            <a:solidFill>
              <a:schemeClr val="accent6">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sz="2000" dirty="0">
                <a:solidFill>
                  <a:schemeClr val="tx1"/>
                </a:solidFill>
                <a:latin typeface="Times New Roman" panose="02020603050405020304" pitchFamily="18" charset="0"/>
                <a:cs typeface="Times New Roman" panose="02020603050405020304" pitchFamily="18" charset="0"/>
              </a:rPr>
              <a:t>Искусственный материал</a:t>
            </a:r>
          </a:p>
        </p:txBody>
      </p:sp>
      <p:sp>
        <p:nvSpPr>
          <p:cNvPr id="5" name="Прямоугольник с двумя скругленными противолежащими углами 4"/>
          <p:cNvSpPr/>
          <p:nvPr/>
        </p:nvSpPr>
        <p:spPr>
          <a:xfrm>
            <a:off x="564336" y="764704"/>
            <a:ext cx="1850504" cy="914400"/>
          </a:xfrm>
          <a:prstGeom prst="round2DiagRect">
            <a:avLst/>
          </a:prstGeom>
          <a:solidFill>
            <a:schemeClr val="accent6"/>
          </a:solidFill>
          <a:ln>
            <a:solidFill>
              <a:schemeClr val="accent6">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sz="2400" dirty="0">
                <a:solidFill>
                  <a:schemeClr val="tx1"/>
                </a:solidFill>
                <a:latin typeface="Times New Roman" panose="02020603050405020304" pitchFamily="18" charset="0"/>
                <a:cs typeface="Times New Roman" panose="02020603050405020304" pitchFamily="18" charset="0"/>
              </a:rPr>
              <a:t>листья</a:t>
            </a:r>
          </a:p>
        </p:txBody>
      </p:sp>
      <p:sp>
        <p:nvSpPr>
          <p:cNvPr id="9" name="Прямоугольник с двумя скругленными противолежащими углами 8"/>
          <p:cNvSpPr/>
          <p:nvPr/>
        </p:nvSpPr>
        <p:spPr>
          <a:xfrm>
            <a:off x="550773" y="1844824"/>
            <a:ext cx="1850504" cy="914400"/>
          </a:xfrm>
          <a:prstGeom prst="round2DiagRect">
            <a:avLst/>
          </a:prstGeom>
          <a:solidFill>
            <a:schemeClr val="accent6"/>
          </a:solidFill>
          <a:ln>
            <a:solidFill>
              <a:schemeClr val="accent6">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sz="2400" dirty="0" smtClean="0">
                <a:solidFill>
                  <a:schemeClr val="tx1"/>
                </a:solidFill>
                <a:latin typeface="Times New Roman" panose="02020603050405020304" pitchFamily="18" charset="0"/>
                <a:cs typeface="Times New Roman" panose="02020603050405020304" pitchFamily="18" charset="0"/>
              </a:rPr>
              <a:t>шишки</a:t>
            </a:r>
            <a:endParaRPr lang="ru-RU" sz="2400" dirty="0">
              <a:solidFill>
                <a:schemeClr val="tx1"/>
              </a:solidFill>
              <a:latin typeface="Times New Roman" panose="02020603050405020304" pitchFamily="18" charset="0"/>
              <a:cs typeface="Times New Roman" panose="02020603050405020304" pitchFamily="18" charset="0"/>
            </a:endParaRPr>
          </a:p>
        </p:txBody>
      </p:sp>
      <p:sp>
        <p:nvSpPr>
          <p:cNvPr id="10" name="Прямоугольник с двумя скругленными противолежащими углами 9"/>
          <p:cNvSpPr/>
          <p:nvPr/>
        </p:nvSpPr>
        <p:spPr>
          <a:xfrm>
            <a:off x="6745803" y="754876"/>
            <a:ext cx="1850504" cy="914400"/>
          </a:xfrm>
          <a:prstGeom prst="round2DiagRect">
            <a:avLst/>
          </a:prstGeom>
          <a:solidFill>
            <a:schemeClr val="accent6"/>
          </a:solidFill>
          <a:ln>
            <a:solidFill>
              <a:schemeClr val="accent6">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sz="2400" dirty="0" smtClean="0">
                <a:solidFill>
                  <a:schemeClr val="tx1"/>
                </a:solidFill>
                <a:latin typeface="Times New Roman" panose="02020603050405020304" pitchFamily="18" charset="0"/>
                <a:cs typeface="Times New Roman" panose="02020603050405020304" pitchFamily="18" charset="0"/>
              </a:rPr>
              <a:t>снег</a:t>
            </a:r>
            <a:endParaRPr lang="ru-RU" sz="2400" dirty="0">
              <a:solidFill>
                <a:schemeClr val="tx1"/>
              </a:solidFill>
              <a:latin typeface="Times New Roman" panose="02020603050405020304" pitchFamily="18" charset="0"/>
              <a:cs typeface="Times New Roman" panose="02020603050405020304" pitchFamily="18" charset="0"/>
            </a:endParaRPr>
          </a:p>
        </p:txBody>
      </p:sp>
      <p:sp>
        <p:nvSpPr>
          <p:cNvPr id="11" name="Прямоугольник с двумя скругленными противолежащими углами 10"/>
          <p:cNvSpPr/>
          <p:nvPr/>
        </p:nvSpPr>
        <p:spPr>
          <a:xfrm>
            <a:off x="6732240" y="1834996"/>
            <a:ext cx="1850504" cy="914400"/>
          </a:xfrm>
          <a:prstGeom prst="round2DiagRect">
            <a:avLst/>
          </a:prstGeom>
          <a:solidFill>
            <a:schemeClr val="accent6"/>
          </a:solidFill>
          <a:ln>
            <a:solidFill>
              <a:schemeClr val="accent6">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sz="2400" dirty="0" smtClean="0">
                <a:solidFill>
                  <a:schemeClr val="tx1"/>
                </a:solidFill>
                <a:latin typeface="Times New Roman" panose="02020603050405020304" pitchFamily="18" charset="0"/>
                <a:cs typeface="Times New Roman" panose="02020603050405020304" pitchFamily="18" charset="0"/>
              </a:rPr>
              <a:t>глина, песок</a:t>
            </a:r>
            <a:endParaRPr lang="ru-RU" sz="2400" dirty="0">
              <a:solidFill>
                <a:schemeClr val="tx1"/>
              </a:solidFill>
              <a:latin typeface="Times New Roman" panose="02020603050405020304" pitchFamily="18" charset="0"/>
              <a:cs typeface="Times New Roman" panose="02020603050405020304" pitchFamily="18" charset="0"/>
            </a:endParaRPr>
          </a:p>
        </p:txBody>
      </p:sp>
      <p:sp>
        <p:nvSpPr>
          <p:cNvPr id="12" name="Прямоугольник с двумя скругленными противолежащими углами 11"/>
          <p:cNvSpPr/>
          <p:nvPr/>
        </p:nvSpPr>
        <p:spPr>
          <a:xfrm>
            <a:off x="553115" y="4483968"/>
            <a:ext cx="1850504" cy="914400"/>
          </a:xfrm>
          <a:prstGeom prst="round2DiagRect">
            <a:avLst/>
          </a:prstGeom>
          <a:solidFill>
            <a:schemeClr val="accent6"/>
          </a:solidFill>
          <a:ln>
            <a:solidFill>
              <a:schemeClr val="accent6">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sz="2400" dirty="0" smtClean="0">
                <a:solidFill>
                  <a:schemeClr val="tx1"/>
                </a:solidFill>
                <a:latin typeface="Times New Roman" panose="02020603050405020304" pitchFamily="18" charset="0"/>
                <a:cs typeface="Times New Roman" panose="02020603050405020304" pitchFamily="18" charset="0"/>
              </a:rPr>
              <a:t>Модульные блоки</a:t>
            </a:r>
            <a:endParaRPr lang="ru-RU" sz="2400" dirty="0">
              <a:solidFill>
                <a:schemeClr val="tx1"/>
              </a:solidFill>
              <a:latin typeface="Times New Roman" panose="02020603050405020304" pitchFamily="18" charset="0"/>
              <a:cs typeface="Times New Roman" panose="02020603050405020304" pitchFamily="18" charset="0"/>
            </a:endParaRPr>
          </a:p>
        </p:txBody>
      </p:sp>
      <p:sp>
        <p:nvSpPr>
          <p:cNvPr id="13" name="Прямоугольник с двумя скругленными противолежащими углами 12"/>
          <p:cNvSpPr/>
          <p:nvPr/>
        </p:nvSpPr>
        <p:spPr>
          <a:xfrm>
            <a:off x="539552" y="5564088"/>
            <a:ext cx="1850504" cy="914400"/>
          </a:xfrm>
          <a:prstGeom prst="round2DiagRect">
            <a:avLst/>
          </a:prstGeom>
          <a:solidFill>
            <a:schemeClr val="accent6"/>
          </a:solidFill>
          <a:ln>
            <a:solidFill>
              <a:schemeClr val="accent6">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sz="1600" dirty="0" smtClean="0">
                <a:solidFill>
                  <a:schemeClr val="tx1"/>
                </a:solidFill>
                <a:latin typeface="Times New Roman" panose="02020603050405020304" pitchFamily="18" charset="0"/>
                <a:cs typeface="Times New Roman" panose="02020603050405020304" pitchFamily="18" charset="0"/>
              </a:rPr>
              <a:t>Конструкторы различных видов и размеров</a:t>
            </a:r>
            <a:endParaRPr lang="ru-RU" sz="1600" dirty="0">
              <a:solidFill>
                <a:schemeClr val="tx1"/>
              </a:solidFill>
              <a:latin typeface="Times New Roman" panose="02020603050405020304" pitchFamily="18" charset="0"/>
              <a:cs typeface="Times New Roman" panose="02020603050405020304" pitchFamily="18" charset="0"/>
            </a:endParaRPr>
          </a:p>
        </p:txBody>
      </p:sp>
      <p:sp>
        <p:nvSpPr>
          <p:cNvPr id="14" name="Прямоугольник с двумя скругленными противолежащими углами 13"/>
          <p:cNvSpPr/>
          <p:nvPr/>
        </p:nvSpPr>
        <p:spPr>
          <a:xfrm>
            <a:off x="6759366" y="4428610"/>
            <a:ext cx="1850504" cy="914400"/>
          </a:xfrm>
          <a:prstGeom prst="round2DiagRect">
            <a:avLst/>
          </a:prstGeom>
          <a:solidFill>
            <a:schemeClr val="accent6"/>
          </a:solidFill>
          <a:ln>
            <a:solidFill>
              <a:schemeClr val="accent6">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sz="2400" dirty="0" smtClean="0">
                <a:solidFill>
                  <a:schemeClr val="tx1"/>
                </a:solidFill>
                <a:latin typeface="Times New Roman" panose="02020603050405020304" pitchFamily="18" charset="0"/>
                <a:cs typeface="Times New Roman" panose="02020603050405020304" pitchFamily="18" charset="0"/>
              </a:rPr>
              <a:t>мозаика</a:t>
            </a:r>
            <a:endParaRPr lang="ru-RU" sz="2400" dirty="0">
              <a:solidFill>
                <a:schemeClr val="tx1"/>
              </a:solidFill>
              <a:latin typeface="Times New Roman" panose="02020603050405020304" pitchFamily="18" charset="0"/>
              <a:cs typeface="Times New Roman" panose="02020603050405020304" pitchFamily="18" charset="0"/>
            </a:endParaRPr>
          </a:p>
        </p:txBody>
      </p:sp>
      <p:sp>
        <p:nvSpPr>
          <p:cNvPr id="15" name="Прямоугольник с двумя скругленными противолежащими углами 14"/>
          <p:cNvSpPr/>
          <p:nvPr/>
        </p:nvSpPr>
        <p:spPr>
          <a:xfrm>
            <a:off x="6745803" y="5508730"/>
            <a:ext cx="1850504" cy="914400"/>
          </a:xfrm>
          <a:prstGeom prst="round2DiagRect">
            <a:avLst/>
          </a:prstGeom>
          <a:solidFill>
            <a:schemeClr val="accent6"/>
          </a:solidFill>
          <a:ln>
            <a:solidFill>
              <a:schemeClr val="accent6">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sz="2400" dirty="0">
                <a:solidFill>
                  <a:schemeClr val="tx1"/>
                </a:solidFill>
                <a:latin typeface="Times New Roman" panose="02020603050405020304" pitchFamily="18" charset="0"/>
                <a:cs typeface="Times New Roman" panose="02020603050405020304" pitchFamily="18" charset="0"/>
              </a:rPr>
              <a:t>бумага</a:t>
            </a:r>
          </a:p>
        </p:txBody>
      </p:sp>
      <p:sp>
        <p:nvSpPr>
          <p:cNvPr id="6" name="Нашивка 5"/>
          <p:cNvSpPr/>
          <p:nvPr/>
        </p:nvSpPr>
        <p:spPr>
          <a:xfrm>
            <a:off x="6084168" y="1216176"/>
            <a:ext cx="484632" cy="484632"/>
          </a:xfrm>
          <a:prstGeom prst="chevron">
            <a:avLst/>
          </a:prstGeom>
          <a:solidFill>
            <a:schemeClr val="accent6">
              <a:lumMod val="60000"/>
              <a:lumOff val="40000"/>
            </a:schemeClr>
          </a:solidFill>
          <a:ln>
            <a:solidFill>
              <a:schemeClr val="accent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7" name="Нашивка 16"/>
          <p:cNvSpPr/>
          <p:nvPr/>
        </p:nvSpPr>
        <p:spPr>
          <a:xfrm>
            <a:off x="6084168" y="1988840"/>
            <a:ext cx="484632" cy="484632"/>
          </a:xfrm>
          <a:prstGeom prst="chevron">
            <a:avLst/>
          </a:prstGeom>
          <a:solidFill>
            <a:schemeClr val="accent6">
              <a:lumMod val="60000"/>
              <a:lumOff val="40000"/>
            </a:schemeClr>
          </a:solidFill>
          <a:ln>
            <a:solidFill>
              <a:schemeClr val="accent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8" name="Нашивка 17"/>
          <p:cNvSpPr/>
          <p:nvPr/>
        </p:nvSpPr>
        <p:spPr>
          <a:xfrm>
            <a:off x="6084168" y="4816576"/>
            <a:ext cx="484632" cy="484632"/>
          </a:xfrm>
          <a:prstGeom prst="chevron">
            <a:avLst/>
          </a:prstGeom>
          <a:solidFill>
            <a:schemeClr val="accent6">
              <a:lumMod val="60000"/>
              <a:lumOff val="40000"/>
            </a:schemeClr>
          </a:solidFill>
          <a:ln>
            <a:solidFill>
              <a:schemeClr val="accent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9" name="Нашивка 18"/>
          <p:cNvSpPr/>
          <p:nvPr/>
        </p:nvSpPr>
        <p:spPr>
          <a:xfrm>
            <a:off x="6084168" y="5589240"/>
            <a:ext cx="484632" cy="484632"/>
          </a:xfrm>
          <a:prstGeom prst="chevron">
            <a:avLst/>
          </a:prstGeom>
          <a:solidFill>
            <a:schemeClr val="accent6">
              <a:lumMod val="60000"/>
              <a:lumOff val="40000"/>
            </a:schemeClr>
          </a:solidFill>
          <a:ln>
            <a:solidFill>
              <a:schemeClr val="accent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0" name="Нашивка 19"/>
          <p:cNvSpPr/>
          <p:nvPr/>
        </p:nvSpPr>
        <p:spPr>
          <a:xfrm rot="10800000">
            <a:off x="2575200" y="1221904"/>
            <a:ext cx="484632" cy="484632"/>
          </a:xfrm>
          <a:prstGeom prst="chevron">
            <a:avLst/>
          </a:prstGeom>
          <a:solidFill>
            <a:schemeClr val="accent6">
              <a:lumMod val="60000"/>
              <a:lumOff val="40000"/>
            </a:schemeClr>
          </a:solidFill>
          <a:ln>
            <a:solidFill>
              <a:schemeClr val="accent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1" name="Нашивка 20"/>
          <p:cNvSpPr/>
          <p:nvPr/>
        </p:nvSpPr>
        <p:spPr>
          <a:xfrm rot="10800000">
            <a:off x="2575200" y="1994568"/>
            <a:ext cx="484632" cy="484632"/>
          </a:xfrm>
          <a:prstGeom prst="chevron">
            <a:avLst/>
          </a:prstGeom>
          <a:solidFill>
            <a:schemeClr val="accent6">
              <a:lumMod val="60000"/>
              <a:lumOff val="40000"/>
            </a:schemeClr>
          </a:solidFill>
          <a:ln>
            <a:solidFill>
              <a:schemeClr val="accent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2" name="Нашивка 21"/>
          <p:cNvSpPr/>
          <p:nvPr/>
        </p:nvSpPr>
        <p:spPr>
          <a:xfrm rot="10800000">
            <a:off x="2507626" y="4830625"/>
            <a:ext cx="484632" cy="484632"/>
          </a:xfrm>
          <a:prstGeom prst="chevron">
            <a:avLst/>
          </a:prstGeom>
          <a:solidFill>
            <a:schemeClr val="accent6">
              <a:lumMod val="60000"/>
              <a:lumOff val="40000"/>
            </a:schemeClr>
          </a:solidFill>
          <a:ln>
            <a:solidFill>
              <a:schemeClr val="accent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3" name="Нашивка 22"/>
          <p:cNvSpPr/>
          <p:nvPr/>
        </p:nvSpPr>
        <p:spPr>
          <a:xfrm rot="10800000">
            <a:off x="2507626" y="5603289"/>
            <a:ext cx="484632" cy="484632"/>
          </a:xfrm>
          <a:prstGeom prst="chevron">
            <a:avLst/>
          </a:prstGeom>
          <a:solidFill>
            <a:schemeClr val="accent6">
              <a:lumMod val="60000"/>
              <a:lumOff val="40000"/>
            </a:schemeClr>
          </a:solidFill>
          <a:ln>
            <a:solidFill>
              <a:schemeClr val="accent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4" name="Стрелка вправо с вырезом 23">
            <a:hlinkClick r:id="" action="ppaction://hlinkshowjump?jump=nextslide"/>
          </p:cNvPr>
          <p:cNvSpPr/>
          <p:nvPr/>
        </p:nvSpPr>
        <p:spPr>
          <a:xfrm>
            <a:off x="8611808" y="6339876"/>
            <a:ext cx="504056" cy="504056"/>
          </a:xfrm>
          <a:prstGeom prst="notchedRightArrow">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1883118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0245"/>
                                        </p:tgtEl>
                                        <p:attrNameLst>
                                          <p:attrName>style.visibility</p:attrName>
                                        </p:attrNameLst>
                                      </p:cBhvr>
                                      <p:to>
                                        <p:strVal val="visible"/>
                                      </p:to>
                                    </p:set>
                                    <p:anim calcmode="lin" valueType="num">
                                      <p:cBhvr additive="base">
                                        <p:cTn id="7" dur="500" fill="hold"/>
                                        <p:tgtEl>
                                          <p:spTgt spid="10245"/>
                                        </p:tgtEl>
                                        <p:attrNameLst>
                                          <p:attrName>ppt_x</p:attrName>
                                        </p:attrNameLst>
                                      </p:cBhvr>
                                      <p:tavLst>
                                        <p:tav tm="0">
                                          <p:val>
                                            <p:strVal val="1+#ppt_w/2"/>
                                          </p:val>
                                        </p:tav>
                                        <p:tav tm="100000">
                                          <p:val>
                                            <p:strVal val="#ppt_x"/>
                                          </p:val>
                                        </p:tav>
                                      </p:tavLst>
                                    </p:anim>
                                    <p:anim calcmode="lin" valueType="num">
                                      <p:cBhvr additive="base">
                                        <p:cTn id="8" dur="500" fill="hold"/>
                                        <p:tgtEl>
                                          <p:spTgt spid="102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5"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91264" cy="1786210"/>
          </a:xfrm>
        </p:spPr>
        <p:txBody>
          <a:bodyPr>
            <a:normAutofit fontScale="90000"/>
          </a:bodyPr>
          <a:lstStyle/>
          <a:p>
            <a:pPr marL="342900" lvl="0" indent="-342900" algn="r">
              <a:spcBef>
                <a:spcPct val="20000"/>
              </a:spcBef>
            </a:pPr>
            <a:r>
              <a:rPr lang="ru-RU" sz="2200" dirty="0" smtClean="0">
                <a:solidFill>
                  <a:prstClr val="black"/>
                </a:solidFill>
                <a:latin typeface="Times New Roman" pitchFamily="18" charset="0"/>
                <a:ea typeface="+mn-ea"/>
                <a:cs typeface="Times New Roman" pitchFamily="18" charset="0"/>
              </a:rPr>
              <a:t>«</a:t>
            </a:r>
            <a:r>
              <a:rPr lang="ru-RU" sz="2200" dirty="0">
                <a:solidFill>
                  <a:prstClr val="black"/>
                </a:solidFill>
                <a:latin typeface="Times New Roman" pitchFamily="18" charset="0"/>
                <a:ea typeface="+mn-ea"/>
                <a:cs typeface="Times New Roman" pitchFamily="18" charset="0"/>
              </a:rPr>
              <a:t>Если дети-национальное достояние</a:t>
            </a:r>
            <a:br>
              <a:rPr lang="ru-RU" sz="2200" dirty="0">
                <a:solidFill>
                  <a:prstClr val="black"/>
                </a:solidFill>
                <a:latin typeface="Times New Roman" pitchFamily="18" charset="0"/>
                <a:ea typeface="+mn-ea"/>
                <a:cs typeface="Times New Roman" pitchFamily="18" charset="0"/>
              </a:rPr>
            </a:br>
            <a:r>
              <a:rPr lang="ru-RU" sz="2200" dirty="0">
                <a:solidFill>
                  <a:prstClr val="black"/>
                </a:solidFill>
                <a:latin typeface="Times New Roman" pitchFamily="18" charset="0"/>
                <a:ea typeface="+mn-ea"/>
                <a:cs typeface="Times New Roman" pitchFamily="18" charset="0"/>
              </a:rPr>
              <a:t>любой страны, то одаренные дети</a:t>
            </a:r>
            <a:br>
              <a:rPr lang="ru-RU" sz="2200" dirty="0">
                <a:solidFill>
                  <a:prstClr val="black"/>
                </a:solidFill>
                <a:latin typeface="Times New Roman" pitchFamily="18" charset="0"/>
                <a:ea typeface="+mn-ea"/>
                <a:cs typeface="Times New Roman" pitchFamily="18" charset="0"/>
              </a:rPr>
            </a:br>
            <a:r>
              <a:rPr lang="ru-RU" sz="2200" dirty="0">
                <a:solidFill>
                  <a:prstClr val="black"/>
                </a:solidFill>
                <a:latin typeface="Times New Roman" pitchFamily="18" charset="0"/>
                <a:ea typeface="+mn-ea"/>
                <a:cs typeface="Times New Roman" pitchFamily="18" charset="0"/>
              </a:rPr>
              <a:t>- её интеллектуальный</a:t>
            </a:r>
            <a:br>
              <a:rPr lang="ru-RU" sz="2200" dirty="0">
                <a:solidFill>
                  <a:prstClr val="black"/>
                </a:solidFill>
                <a:latin typeface="Times New Roman" pitchFamily="18" charset="0"/>
                <a:ea typeface="+mn-ea"/>
                <a:cs typeface="Times New Roman" pitchFamily="18" charset="0"/>
              </a:rPr>
            </a:br>
            <a:r>
              <a:rPr lang="ru-RU" sz="2200" dirty="0">
                <a:solidFill>
                  <a:prstClr val="black"/>
                </a:solidFill>
                <a:latin typeface="Times New Roman" pitchFamily="18" charset="0"/>
                <a:ea typeface="+mn-ea"/>
                <a:cs typeface="Times New Roman" pitchFamily="18" charset="0"/>
              </a:rPr>
              <a:t>и творческий потенциал»</a:t>
            </a:r>
            <a:br>
              <a:rPr lang="ru-RU" sz="2200" dirty="0">
                <a:solidFill>
                  <a:prstClr val="black"/>
                </a:solidFill>
                <a:latin typeface="Times New Roman" pitchFamily="18" charset="0"/>
                <a:ea typeface="+mn-ea"/>
                <a:cs typeface="Times New Roman" pitchFamily="18" charset="0"/>
              </a:rPr>
            </a:br>
            <a:r>
              <a:rPr lang="ru-RU" sz="2200" dirty="0">
                <a:solidFill>
                  <a:prstClr val="black"/>
                </a:solidFill>
                <a:latin typeface="Times New Roman" pitchFamily="18" charset="0"/>
                <a:ea typeface="+mn-ea"/>
                <a:cs typeface="Times New Roman" pitchFamily="18" charset="0"/>
              </a:rPr>
              <a:t>Р.Н. </a:t>
            </a:r>
            <a:r>
              <a:rPr lang="ru-RU" sz="2200" dirty="0" err="1">
                <a:solidFill>
                  <a:prstClr val="black"/>
                </a:solidFill>
                <a:latin typeface="Times New Roman" pitchFamily="18" charset="0"/>
                <a:ea typeface="+mn-ea"/>
                <a:cs typeface="Times New Roman" pitchFamily="18" charset="0"/>
              </a:rPr>
              <a:t>Бунеев</a:t>
            </a:r>
            <a:r>
              <a:rPr lang="ru-RU" sz="2200" dirty="0">
                <a:solidFill>
                  <a:prstClr val="black"/>
                </a:solidFill>
                <a:latin typeface="Times New Roman" pitchFamily="18" charset="0"/>
                <a:ea typeface="+mn-ea"/>
                <a:cs typeface="Times New Roman" pitchFamily="18" charset="0"/>
              </a:rPr>
              <a:t/>
            </a:r>
            <a:br>
              <a:rPr lang="ru-RU" sz="2200" dirty="0">
                <a:solidFill>
                  <a:prstClr val="black"/>
                </a:solidFill>
                <a:latin typeface="Times New Roman" pitchFamily="18" charset="0"/>
                <a:ea typeface="+mn-ea"/>
                <a:cs typeface="Times New Roman" pitchFamily="18" charset="0"/>
              </a:rPr>
            </a:br>
            <a:endParaRPr lang="ru-RU" sz="2200" dirty="0"/>
          </a:p>
        </p:txBody>
      </p:sp>
      <p:sp>
        <p:nvSpPr>
          <p:cNvPr id="3" name="Содержимое 2"/>
          <p:cNvSpPr>
            <a:spLocks noGrp="1"/>
          </p:cNvSpPr>
          <p:nvPr>
            <p:ph idx="1"/>
          </p:nvPr>
        </p:nvSpPr>
        <p:spPr>
          <a:xfrm>
            <a:off x="35496" y="1600200"/>
            <a:ext cx="9001000" cy="4525963"/>
          </a:xfrm>
        </p:spPr>
        <p:txBody>
          <a:bodyPr>
            <a:normAutofit/>
          </a:bodyPr>
          <a:lstStyle/>
          <a:p>
            <a:pPr>
              <a:buNone/>
            </a:pPr>
            <a:endParaRPr lang="ru-RU" sz="2500" dirty="0">
              <a:solidFill>
                <a:prstClr val="black"/>
              </a:solidFill>
              <a:latin typeface="Times New Roman" pitchFamily="18" charset="0"/>
              <a:cs typeface="Times New Roman" pitchFamily="18" charset="0"/>
            </a:endParaRPr>
          </a:p>
          <a:p>
            <a:pPr>
              <a:buNone/>
            </a:pPr>
            <a:r>
              <a:rPr lang="ru-RU" sz="2000" dirty="0" smtClean="0">
                <a:solidFill>
                  <a:prstClr val="black"/>
                </a:solidFill>
                <a:latin typeface="Times New Roman" pitchFamily="18" charset="0"/>
                <a:cs typeface="Times New Roman" pitchFamily="18" charset="0"/>
              </a:rPr>
              <a:t>     Проблема </a:t>
            </a:r>
            <a:r>
              <a:rPr lang="ru-RU" sz="2000" dirty="0">
                <a:solidFill>
                  <a:prstClr val="black"/>
                </a:solidFill>
                <a:latin typeface="Times New Roman" pitchFamily="18" charset="0"/>
                <a:cs typeface="Times New Roman" pitchFamily="18" charset="0"/>
              </a:rPr>
              <a:t>одаренности в настоящее время становится все </a:t>
            </a:r>
            <a:r>
              <a:rPr lang="ru-RU" sz="2000" dirty="0" smtClean="0">
                <a:solidFill>
                  <a:prstClr val="black"/>
                </a:solidFill>
                <a:latin typeface="Times New Roman" pitchFamily="18" charset="0"/>
                <a:cs typeface="Times New Roman" pitchFamily="18" charset="0"/>
              </a:rPr>
              <a:t>более актуальной</a:t>
            </a:r>
            <a:r>
              <a:rPr lang="ru-RU" sz="2000" dirty="0">
                <a:solidFill>
                  <a:prstClr val="black"/>
                </a:solidFill>
                <a:latin typeface="Times New Roman" pitchFamily="18" charset="0"/>
                <a:cs typeface="Times New Roman" pitchFamily="18" charset="0"/>
              </a:rPr>
              <a:t>. </a:t>
            </a:r>
            <a:r>
              <a:rPr lang="ru-RU" sz="2000" dirty="0" smtClean="0">
                <a:solidFill>
                  <a:prstClr val="black"/>
                </a:solidFill>
                <a:latin typeface="Times New Roman" pitchFamily="18" charset="0"/>
                <a:cs typeface="Times New Roman" pitchFamily="18" charset="0"/>
              </a:rPr>
              <a:t>     В </a:t>
            </a:r>
            <a:r>
              <a:rPr lang="ru-RU" sz="2000" dirty="0" smtClean="0">
                <a:solidFill>
                  <a:prstClr val="black"/>
                </a:solidFill>
                <a:latin typeface="Times New Roman" pitchFamily="18" charset="0"/>
                <a:cs typeface="Times New Roman" pitchFamily="18" charset="0"/>
              </a:rPr>
              <a:t>образовании </a:t>
            </a:r>
            <a:r>
              <a:rPr lang="ru-RU" sz="2000" dirty="0">
                <a:solidFill>
                  <a:prstClr val="black"/>
                </a:solidFill>
                <a:latin typeface="Times New Roman" pitchFamily="18" charset="0"/>
                <a:cs typeface="Times New Roman" pitchFamily="18" charset="0"/>
              </a:rPr>
              <a:t>наблюдается технологическая революция. Высокотехнологичные продукты и инновационные технологии становятся неотъемлемыми составляющими современного общества, что требует не только высокой активности человека, но и его умения, способности нестандартного поведения, потребностью общества в неординарной творческой личности.</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6266" y="908720"/>
            <a:ext cx="8136904" cy="1938992"/>
          </a:xfrm>
          <a:prstGeom prst="rect">
            <a:avLst/>
          </a:prstGeom>
        </p:spPr>
        <p:txBody>
          <a:bodyPr wrap="square">
            <a:spAutoFit/>
          </a:bodyPr>
          <a:lstStyle/>
          <a:p>
            <a:pPr algn="just"/>
            <a:r>
              <a:rPr lang="ru-RU" sz="2000" u="sng" dirty="0">
                <a:solidFill>
                  <a:srgbClr val="460000"/>
                </a:solidFill>
                <a:latin typeface="Times New Roman" pitchFamily="18" charset="0"/>
                <a:ea typeface="Times New Roman" pitchFamily="18" charset="0"/>
                <a:cs typeface="Times New Roman" pitchFamily="18" charset="0"/>
              </a:rPr>
              <a:t>Творчество в </a:t>
            </a:r>
            <a:r>
              <a:rPr lang="ru-RU" sz="2000" b="1" dirty="0">
                <a:solidFill>
                  <a:srgbClr val="460000"/>
                </a:solidFill>
                <a:latin typeface="Times New Roman" pitchFamily="18" charset="0"/>
                <a:ea typeface="Times New Roman" pitchFamily="18" charset="0"/>
                <a:cs typeface="Times New Roman" pitchFamily="18" charset="0"/>
              </a:rPr>
              <a:t>конструктивно – модельной деятельности </a:t>
            </a:r>
            <a:r>
              <a:rPr lang="ru-RU" sz="2000" dirty="0">
                <a:solidFill>
                  <a:srgbClr val="460000"/>
                </a:solidFill>
                <a:latin typeface="Times New Roman" pitchFamily="18" charset="0"/>
                <a:ea typeface="Times New Roman" pitchFamily="18" charset="0"/>
                <a:cs typeface="Times New Roman" pitchFamily="18" charset="0"/>
              </a:rPr>
              <a:t>подразумевает способность ребенка:</a:t>
            </a:r>
          </a:p>
          <a:p>
            <a:pPr algn="just"/>
            <a:r>
              <a:rPr lang="ru-RU" sz="2000" dirty="0">
                <a:solidFill>
                  <a:srgbClr val="460000"/>
                </a:solidFill>
                <a:latin typeface="Times New Roman" pitchFamily="18" charset="0"/>
                <a:ea typeface="Times New Roman" pitchFamily="18" charset="0"/>
                <a:cs typeface="Times New Roman" pitchFamily="18" charset="0"/>
              </a:rPr>
              <a:t>- к созданию принципиально новых конструкций, отличающихся оригинальностью и новизной;</a:t>
            </a:r>
          </a:p>
          <a:p>
            <a:pPr algn="just"/>
            <a:r>
              <a:rPr lang="ru-RU" sz="2000" dirty="0">
                <a:solidFill>
                  <a:srgbClr val="460000"/>
                </a:solidFill>
                <a:latin typeface="Times New Roman" pitchFamily="18" charset="0"/>
                <a:ea typeface="Times New Roman" pitchFamily="18" charset="0"/>
                <a:cs typeface="Times New Roman" pitchFamily="18" charset="0"/>
              </a:rPr>
              <a:t>- к использованию в этих целях новых способов конструирования;</a:t>
            </a:r>
          </a:p>
          <a:p>
            <a:pPr algn="just"/>
            <a:r>
              <a:rPr lang="ru-RU" sz="2000" dirty="0">
                <a:solidFill>
                  <a:srgbClr val="460000"/>
                </a:solidFill>
                <a:latin typeface="Times New Roman" pitchFamily="18" charset="0"/>
                <a:ea typeface="Times New Roman" pitchFamily="18" charset="0"/>
                <a:cs typeface="Times New Roman" pitchFamily="18" charset="0"/>
              </a:rPr>
              <a:t>- или к перестройке уже старых.</a:t>
            </a:r>
          </a:p>
        </p:txBody>
      </p:sp>
      <p:sp>
        <p:nvSpPr>
          <p:cNvPr id="3" name="TextBox 2"/>
          <p:cNvSpPr txBox="1"/>
          <p:nvPr/>
        </p:nvSpPr>
        <p:spPr>
          <a:xfrm>
            <a:off x="3203848" y="341122"/>
            <a:ext cx="2690160" cy="707886"/>
          </a:xfrm>
          <a:prstGeom prst="rect">
            <a:avLst/>
          </a:prstGeom>
          <a:noFill/>
        </p:spPr>
        <p:txBody>
          <a:bodyPr wrap="none" rtlCol="0">
            <a:spAutoFit/>
          </a:bodyPr>
          <a:lstStyle/>
          <a:p>
            <a:r>
              <a:rPr lang="ru-RU" sz="4000" dirty="0" smtClean="0">
                <a:solidFill>
                  <a:srgbClr val="800000"/>
                </a:solidFill>
                <a:latin typeface="Arno Pro Caption" pitchFamily="18" charset="0"/>
              </a:rPr>
              <a:t>Творчество</a:t>
            </a:r>
            <a:endParaRPr lang="ru-RU" sz="4000" dirty="0">
              <a:solidFill>
                <a:srgbClr val="800000"/>
              </a:solidFill>
              <a:latin typeface="Arno Pro Caption" pitchFamily="18" charset="0"/>
            </a:endParaRPr>
          </a:p>
        </p:txBody>
      </p:sp>
      <p:sp>
        <p:nvSpPr>
          <p:cNvPr id="7" name="Стрелка вправо с вырезом 6">
            <a:hlinkClick r:id="" action="ppaction://hlinkshowjump?jump=nextslide"/>
          </p:cNvPr>
          <p:cNvSpPr/>
          <p:nvPr/>
        </p:nvSpPr>
        <p:spPr>
          <a:xfrm>
            <a:off x="8611808" y="6339876"/>
            <a:ext cx="504056" cy="504056"/>
          </a:xfrm>
          <a:prstGeom prst="notchedRightArrow">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6266" y="3151307"/>
            <a:ext cx="2278208" cy="2376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91050" y="3195496"/>
            <a:ext cx="2620758" cy="2483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70928" y="2879681"/>
            <a:ext cx="2445172" cy="30908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59567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455167"/>
            <a:ext cx="2447057" cy="1938992"/>
          </a:xfrm>
          <a:prstGeom prst="rect">
            <a:avLst/>
          </a:prstGeom>
        </p:spPr>
        <p:txBody>
          <a:bodyPr wrap="square">
            <a:spAutoFit/>
          </a:bodyPr>
          <a:lstStyle/>
          <a:p>
            <a:pPr algn="ctr"/>
            <a:r>
              <a:rPr lang="ru-RU" sz="2000" b="1" u="sng" dirty="0" smtClean="0">
                <a:solidFill>
                  <a:srgbClr val="460000"/>
                </a:solidFill>
                <a:latin typeface="Times New Roman" pitchFamily="18" charset="0"/>
                <a:ea typeface="Times New Roman" pitchFamily="18" charset="0"/>
                <a:cs typeface="Times New Roman" pitchFamily="18" charset="0"/>
              </a:rPr>
              <a:t>По образцу</a:t>
            </a:r>
          </a:p>
          <a:p>
            <a:pPr algn="ctr"/>
            <a:r>
              <a:rPr lang="ru-RU" sz="2000" dirty="0" smtClean="0">
                <a:solidFill>
                  <a:srgbClr val="460000"/>
                </a:solidFill>
                <a:latin typeface="Times New Roman" pitchFamily="18" charset="0"/>
                <a:ea typeface="Times New Roman" pitchFamily="18" charset="0"/>
                <a:cs typeface="Times New Roman" pitchFamily="18" charset="0"/>
              </a:rPr>
              <a:t>Предлагаются образцы построек (карта, схема, рисунок) и способы их воспроизведения</a:t>
            </a:r>
          </a:p>
        </p:txBody>
      </p:sp>
      <p:sp>
        <p:nvSpPr>
          <p:cNvPr id="3" name="TextBox 2"/>
          <p:cNvSpPr txBox="1"/>
          <p:nvPr/>
        </p:nvSpPr>
        <p:spPr>
          <a:xfrm>
            <a:off x="179256" y="188640"/>
            <a:ext cx="8430769" cy="1200329"/>
          </a:xfrm>
          <a:prstGeom prst="rect">
            <a:avLst/>
          </a:prstGeom>
          <a:noFill/>
        </p:spPr>
        <p:txBody>
          <a:bodyPr wrap="none" rtlCol="0">
            <a:spAutoFit/>
          </a:bodyPr>
          <a:lstStyle/>
          <a:p>
            <a:pPr algn="ctr"/>
            <a:r>
              <a:rPr lang="ru-RU" sz="3600" dirty="0" smtClean="0">
                <a:solidFill>
                  <a:srgbClr val="800000"/>
                </a:solidFill>
                <a:latin typeface="Times New Roman" pitchFamily="18" charset="0"/>
                <a:cs typeface="Times New Roman" pitchFamily="18" charset="0"/>
              </a:rPr>
              <a:t>Формы </a:t>
            </a:r>
          </a:p>
          <a:p>
            <a:pPr algn="ctr"/>
            <a:r>
              <a:rPr lang="ru-RU" sz="3600" dirty="0" smtClean="0">
                <a:solidFill>
                  <a:srgbClr val="800000"/>
                </a:solidFill>
                <a:latin typeface="Times New Roman" pitchFamily="18" charset="0"/>
                <a:cs typeface="Times New Roman" pitchFamily="18" charset="0"/>
              </a:rPr>
              <a:t>конструктивно – модельной деятельности</a:t>
            </a:r>
            <a:endParaRPr lang="ru-RU" sz="3600" dirty="0">
              <a:solidFill>
                <a:srgbClr val="800000"/>
              </a:solidFill>
              <a:latin typeface="Times New Roman" pitchFamily="18" charset="0"/>
              <a:cs typeface="Times New Roman" pitchFamily="18" charset="0"/>
            </a:endParaRPr>
          </a:p>
        </p:txBody>
      </p:sp>
      <p:sp>
        <p:nvSpPr>
          <p:cNvPr id="6" name="Прямоугольник 5"/>
          <p:cNvSpPr/>
          <p:nvPr/>
        </p:nvSpPr>
        <p:spPr>
          <a:xfrm>
            <a:off x="3494540" y="1445028"/>
            <a:ext cx="2229588" cy="2862322"/>
          </a:xfrm>
          <a:prstGeom prst="rect">
            <a:avLst/>
          </a:prstGeom>
        </p:spPr>
        <p:txBody>
          <a:bodyPr wrap="square">
            <a:spAutoFit/>
          </a:bodyPr>
          <a:lstStyle/>
          <a:p>
            <a:pPr algn="ctr"/>
            <a:r>
              <a:rPr lang="ru-RU" sz="2000" b="1" u="sng" dirty="0" smtClean="0">
                <a:solidFill>
                  <a:srgbClr val="460000"/>
                </a:solidFill>
                <a:latin typeface="Times New Roman" pitchFamily="18" charset="0"/>
                <a:ea typeface="Times New Roman" pitchFamily="18" charset="0"/>
                <a:cs typeface="Times New Roman" pitchFamily="18" charset="0"/>
              </a:rPr>
              <a:t>По модели</a:t>
            </a:r>
          </a:p>
          <a:p>
            <a:pPr algn="ctr"/>
            <a:r>
              <a:rPr lang="ru-RU" sz="2000" dirty="0" smtClean="0">
                <a:solidFill>
                  <a:srgbClr val="460000"/>
                </a:solidFill>
                <a:latin typeface="Times New Roman" pitchFamily="18" charset="0"/>
                <a:ea typeface="Times New Roman" pitchFamily="18" charset="0"/>
                <a:cs typeface="Times New Roman" pitchFamily="18" charset="0"/>
              </a:rPr>
              <a:t>В качестве образца предлагается модель, в которой очертания отдельных элементов скрыто от ребёнка.</a:t>
            </a:r>
          </a:p>
        </p:txBody>
      </p:sp>
      <p:sp>
        <p:nvSpPr>
          <p:cNvPr id="4" name="AutoShape 2" descr="https://apf.mail.ru/cgi-bin/readmsg/IMG_4430.JPG?id=15230278940000000286%3B0%3B3&amp;x-email=bogd.n%40mail.ru&amp;exif=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4" descr="https://apf.mail.ru/cgi-bin/readmsg/IMG_4430.JPG?id=15230278940000000286%3B0%3B3&amp;x-email=bogd.n%40mail.ru&amp;exif=1"/>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Прямоугольник 7"/>
          <p:cNvSpPr/>
          <p:nvPr/>
        </p:nvSpPr>
        <p:spPr>
          <a:xfrm>
            <a:off x="6228184" y="1430156"/>
            <a:ext cx="2664296" cy="2554545"/>
          </a:xfrm>
          <a:prstGeom prst="rect">
            <a:avLst/>
          </a:prstGeom>
        </p:spPr>
        <p:txBody>
          <a:bodyPr wrap="square">
            <a:spAutoFit/>
          </a:bodyPr>
          <a:lstStyle/>
          <a:p>
            <a:pPr algn="ctr"/>
            <a:r>
              <a:rPr lang="ru-RU" sz="2000" b="1" u="sng" dirty="0" smtClean="0">
                <a:solidFill>
                  <a:srgbClr val="460000"/>
                </a:solidFill>
                <a:latin typeface="Times New Roman" pitchFamily="18" charset="0"/>
                <a:ea typeface="Times New Roman" pitchFamily="18" charset="0"/>
                <a:cs typeface="Times New Roman" pitchFamily="18" charset="0"/>
              </a:rPr>
              <a:t>По условиям</a:t>
            </a:r>
          </a:p>
          <a:p>
            <a:pPr algn="ctr"/>
            <a:r>
              <a:rPr lang="ru-RU" sz="2000" dirty="0" smtClean="0">
                <a:solidFill>
                  <a:srgbClr val="460000"/>
                </a:solidFill>
                <a:latin typeface="Times New Roman" pitchFamily="18" charset="0"/>
                <a:ea typeface="Times New Roman" pitchFamily="18" charset="0"/>
                <a:cs typeface="Times New Roman" pitchFamily="18" charset="0"/>
              </a:rPr>
              <a:t>Задачи конструирования выражаются через условия и носят проблемный характер, т.к. способов решения не дается</a:t>
            </a:r>
          </a:p>
        </p:txBody>
      </p:sp>
      <p:sp>
        <p:nvSpPr>
          <p:cNvPr id="9" name="Прямоугольник 8"/>
          <p:cNvSpPr/>
          <p:nvPr/>
        </p:nvSpPr>
        <p:spPr>
          <a:xfrm>
            <a:off x="1874245" y="4338970"/>
            <a:ext cx="2481731" cy="1323439"/>
          </a:xfrm>
          <a:prstGeom prst="rect">
            <a:avLst/>
          </a:prstGeom>
        </p:spPr>
        <p:txBody>
          <a:bodyPr wrap="square">
            <a:spAutoFit/>
          </a:bodyPr>
          <a:lstStyle/>
          <a:p>
            <a:pPr algn="ctr"/>
            <a:r>
              <a:rPr lang="ru-RU" sz="2000" b="1" u="sng" dirty="0" smtClean="0">
                <a:solidFill>
                  <a:srgbClr val="460000"/>
                </a:solidFill>
                <a:latin typeface="Times New Roman" pitchFamily="18" charset="0"/>
                <a:ea typeface="Times New Roman" pitchFamily="18" charset="0"/>
                <a:cs typeface="Times New Roman" pitchFamily="18" charset="0"/>
              </a:rPr>
              <a:t>По замыслу</a:t>
            </a:r>
          </a:p>
          <a:p>
            <a:pPr algn="ctr"/>
            <a:r>
              <a:rPr lang="ru-RU" sz="2000" dirty="0" smtClean="0">
                <a:solidFill>
                  <a:srgbClr val="460000"/>
                </a:solidFill>
                <a:latin typeface="Times New Roman" pitchFamily="18" charset="0"/>
                <a:ea typeface="Times New Roman" pitchFamily="18" charset="0"/>
                <a:cs typeface="Times New Roman" pitchFamily="18" charset="0"/>
              </a:rPr>
              <a:t>Ребенок сам решает, что и как он будет конструировать.</a:t>
            </a:r>
          </a:p>
        </p:txBody>
      </p:sp>
      <p:sp>
        <p:nvSpPr>
          <p:cNvPr id="10" name="Прямоугольник 9"/>
          <p:cNvSpPr/>
          <p:nvPr/>
        </p:nvSpPr>
        <p:spPr>
          <a:xfrm>
            <a:off x="5220072" y="4338970"/>
            <a:ext cx="2557614" cy="1938992"/>
          </a:xfrm>
          <a:prstGeom prst="rect">
            <a:avLst/>
          </a:prstGeom>
        </p:spPr>
        <p:txBody>
          <a:bodyPr wrap="square">
            <a:spAutoFit/>
          </a:bodyPr>
          <a:lstStyle/>
          <a:p>
            <a:pPr algn="ctr"/>
            <a:r>
              <a:rPr lang="ru-RU" sz="2000" b="1" u="sng" dirty="0" smtClean="0">
                <a:solidFill>
                  <a:srgbClr val="460000"/>
                </a:solidFill>
                <a:latin typeface="Times New Roman" pitchFamily="18" charset="0"/>
                <a:ea typeface="Times New Roman" pitchFamily="18" charset="0"/>
                <a:cs typeface="Times New Roman" pitchFamily="18" charset="0"/>
              </a:rPr>
              <a:t>По тематике</a:t>
            </a:r>
          </a:p>
          <a:p>
            <a:pPr algn="ctr"/>
            <a:r>
              <a:rPr lang="ru-RU" sz="2000" dirty="0" smtClean="0">
                <a:solidFill>
                  <a:srgbClr val="460000"/>
                </a:solidFill>
                <a:latin typeface="Times New Roman" pitchFamily="18" charset="0"/>
                <a:ea typeface="Times New Roman" pitchFamily="18" charset="0"/>
                <a:cs typeface="Times New Roman" pitchFamily="18" charset="0"/>
              </a:rPr>
              <a:t>(старший возраст)</a:t>
            </a:r>
          </a:p>
          <a:p>
            <a:pPr algn="ctr"/>
            <a:r>
              <a:rPr lang="ru-RU" sz="2000" dirty="0" smtClean="0">
                <a:solidFill>
                  <a:srgbClr val="460000"/>
                </a:solidFill>
                <a:latin typeface="Times New Roman" pitchFamily="18" charset="0"/>
                <a:ea typeface="Times New Roman" pitchFamily="18" charset="0"/>
                <a:cs typeface="Times New Roman" pitchFamily="18" charset="0"/>
              </a:rPr>
              <a:t>Предлагается общая тематика конструкции, например «Город»…</a:t>
            </a:r>
          </a:p>
        </p:txBody>
      </p:sp>
      <p:sp>
        <p:nvSpPr>
          <p:cNvPr id="7" name="AutoShape 4" descr="https://cdn2.imgbb.ru/user/125/1255551/201603/e6f9ee2b39721fb85a88436a4834612b.jp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AutoShape 6" descr="https://cdn2.imgbb.ru/user/125/1255551/201603/e6f9ee2b39721fb85a88436a4834612b.jpg"/>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Стрелка вправо с вырезом 13">
            <a:hlinkClick r:id="" action="ppaction://hlinkshowjump?jump=nextslide"/>
          </p:cNvPr>
          <p:cNvSpPr/>
          <p:nvPr/>
        </p:nvSpPr>
        <p:spPr>
          <a:xfrm>
            <a:off x="8611808" y="6339876"/>
            <a:ext cx="504056" cy="504056"/>
          </a:xfrm>
          <a:prstGeom prst="notchedRightArrow">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5" name="Picture 6" descr="https://ds04.infourok.ru/uploads/ex/035b/00082d32-93ecb47c/hello_html_m4b2edfa1.jpg"/>
          <p:cNvPicPr>
            <a:picLocks noChangeAspect="1" noChangeArrowheads="1"/>
          </p:cNvPicPr>
          <p:nvPr/>
        </p:nvPicPr>
        <p:blipFill>
          <a:blip r:embed="rId2" cstate="print"/>
          <a:srcRect/>
          <a:stretch>
            <a:fillRect/>
          </a:stretch>
        </p:blipFill>
        <p:spPr bwMode="auto">
          <a:xfrm>
            <a:off x="179512" y="5135067"/>
            <a:ext cx="1584176" cy="1443285"/>
          </a:xfrm>
          <a:prstGeom prst="rect">
            <a:avLst/>
          </a:prstGeom>
          <a:noFill/>
        </p:spPr>
      </p:pic>
      <p:pic>
        <p:nvPicPr>
          <p:cNvPr id="16" name="Рисунок 15" descr="why-01.jpg"/>
          <p:cNvPicPr>
            <a:picLocks noChangeAspect="1"/>
          </p:cNvPicPr>
          <p:nvPr/>
        </p:nvPicPr>
        <p:blipFill>
          <a:blip r:embed="rId3" cstate="email"/>
          <a:stretch>
            <a:fillRect/>
          </a:stretch>
        </p:blipFill>
        <p:spPr>
          <a:xfrm>
            <a:off x="7993338" y="3393954"/>
            <a:ext cx="1043158" cy="1043158"/>
          </a:xfrm>
          <a:prstGeom prst="rect">
            <a:avLst/>
          </a:prstGeom>
          <a:ln>
            <a:noFill/>
          </a:ln>
          <a:effectLst>
            <a:softEdge rad="112500"/>
          </a:effectLst>
        </p:spPr>
      </p:pic>
    </p:spTree>
    <p:extLst>
      <p:ext uri="{BB962C8B-B14F-4D97-AF65-F5344CB8AC3E}">
        <p14:creationId xmlns:p14="http://schemas.microsoft.com/office/powerpoint/2010/main" val="39496023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трелка вправо с вырезом 1">
            <a:hlinkClick r:id="rId2" action="ppaction://hlinksldjump"/>
          </p:cNvPr>
          <p:cNvSpPr/>
          <p:nvPr/>
        </p:nvSpPr>
        <p:spPr>
          <a:xfrm>
            <a:off x="8611808" y="6339876"/>
            <a:ext cx="504056" cy="504056"/>
          </a:xfrm>
          <a:prstGeom prst="notchedRightArrow">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385" name="Rectangle 1"/>
          <p:cNvSpPr>
            <a:spLocks noChangeArrowheads="1"/>
          </p:cNvSpPr>
          <p:nvPr/>
        </p:nvSpPr>
        <p:spPr bwMode="auto">
          <a:xfrm>
            <a:off x="183023" y="710050"/>
            <a:ext cx="8856984"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ru-RU" sz="2000" b="1" dirty="0">
                <a:latin typeface="Times New Roman" panose="02020603050405020304" pitchFamily="18" charset="0"/>
                <a:cs typeface="Times New Roman" panose="02020603050405020304" pitchFamily="18" charset="0"/>
              </a:rPr>
              <a:t>К</a:t>
            </a:r>
            <a:r>
              <a:rPr lang="ru-RU" sz="2000" b="1" dirty="0" smtClean="0">
                <a:latin typeface="Times New Roman" panose="02020603050405020304" pitchFamily="18" charset="0"/>
                <a:cs typeface="Times New Roman" panose="02020603050405020304" pitchFamily="18" charset="0"/>
              </a:rPr>
              <a:t>онструирование </a:t>
            </a:r>
            <a:r>
              <a:rPr lang="ru-RU" sz="2000" b="1" dirty="0">
                <a:latin typeface="Times New Roman" panose="02020603050405020304" pitchFamily="18" charset="0"/>
                <a:cs typeface="Times New Roman" panose="02020603050405020304" pitchFamily="18" charset="0"/>
              </a:rPr>
              <a:t>по образцу. </a:t>
            </a:r>
            <a:r>
              <a:rPr lang="ru-RU" sz="2000" dirty="0">
                <a:latin typeface="Times New Roman" panose="02020603050405020304" pitchFamily="18" charset="0"/>
                <a:cs typeface="Times New Roman" panose="02020603050405020304" pitchFamily="18" charset="0"/>
              </a:rPr>
              <a:t>Взрослый предлагает ребенку поставить кубики так, как они стоят у него, в той же последовательности (цвет и форма), т.е. используется подражательная модель, когда дети повторяют все этапы конструирования за воспитателем. Сперва воспитатель демонстрирует в медленном темпе и с подробными объяснениями всю последовательность работ, начиная от изготовления деталей конструкции и до финального готового образца. Затем к работе приступают дети, выполняя конструирование самостоятельно и с поправками воспитателя.</a:t>
            </a:r>
          </a:p>
          <a:p>
            <a:r>
              <a:rPr lang="ru-RU" sz="2000" dirty="0">
                <a:latin typeface="Times New Roman" panose="02020603050405020304" pitchFamily="18" charset="0"/>
                <a:cs typeface="Times New Roman" panose="02020603050405020304" pitchFamily="18" charset="0"/>
              </a:rPr>
              <a:t>Такая деятельность требует от ребенка внимания, сосредоточенности и умения «действовать по образцу».</a:t>
            </a:r>
          </a:p>
          <a:p>
            <a:r>
              <a:rPr lang="ru-RU" sz="2000" b="1" dirty="0">
                <a:latin typeface="Times New Roman" panose="02020603050405020304" pitchFamily="18" charset="0"/>
                <a:cs typeface="Times New Roman" panose="02020603050405020304" pitchFamily="18" charset="0"/>
              </a:rPr>
              <a:t>Конструирование по условиям. </a:t>
            </a:r>
            <a:r>
              <a:rPr lang="ru-RU" sz="2000" dirty="0">
                <a:latin typeface="Times New Roman" panose="02020603050405020304" pitchFamily="18" charset="0"/>
                <a:cs typeface="Times New Roman" panose="02020603050405020304" pitchFamily="18" charset="0"/>
              </a:rPr>
              <a:t>При этой форме работы детям описываются некие характеристики объекта, но наглядная модель не приводится. Например, дошкольники построили домик из строительного конструктора, и воспитатель предлагает построить теперь гараж по соседству с этим домиком. Задаются условия: подъездная дорожка, большие ворота, площадь для размещения игрушечной машинки. Дети могут решить самостоятельно, как будет выглядеть объект, но они должны обязательно выполнить заданные воспитателем требования к строению.</a:t>
            </a:r>
          </a:p>
          <a:p>
            <a:pPr indent="254000" algn="just" eaLnBrk="1" fontAlgn="base" hangingPunct="1">
              <a:spcBef>
                <a:spcPct val="0"/>
              </a:spcBef>
              <a:spcAft>
                <a:spcPct val="0"/>
              </a:spcAft>
            </a:pPr>
            <a:endParaRPr lang="ru-RU" dirty="0" smtClean="0">
              <a:solidFill>
                <a:srgbClr val="460000"/>
              </a:solidFill>
              <a:latin typeface="Century Gothic" pitchFamily="34" charset="0"/>
              <a:ea typeface="Times New Roman" pitchFamily="18" charset="0"/>
              <a:cs typeface="Times New Roman" pitchFamily="18" charset="0"/>
            </a:endParaRPr>
          </a:p>
        </p:txBody>
      </p:sp>
      <p:sp>
        <p:nvSpPr>
          <p:cNvPr id="3" name="AutoShape 2" descr="https://ds03.infourok.ru/uploads/ex/0eda/00040679-05c8fe4f/hello_html_m2b4cbfc2.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4" descr="https://ds03.infourok.ru/uploads/ex/0eda/00040679-05c8fe4f/hello_html_m2b4cbfc2.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6" descr="https://ds03.infourok.ru/uploads/ex/0eda/00040679-05c8fe4f/hello_html_m2b4cbfc2.jp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трелка вправо с вырезом 1">
            <a:hlinkClick r:id="rId2" action="ppaction://hlinksldjump"/>
          </p:cNvPr>
          <p:cNvSpPr/>
          <p:nvPr/>
        </p:nvSpPr>
        <p:spPr>
          <a:xfrm>
            <a:off x="8611808" y="6339876"/>
            <a:ext cx="504056" cy="504056"/>
          </a:xfrm>
          <a:prstGeom prst="notchedRightArrow">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385" name="Rectangle 1"/>
          <p:cNvSpPr>
            <a:spLocks noChangeArrowheads="1"/>
          </p:cNvSpPr>
          <p:nvPr/>
        </p:nvSpPr>
        <p:spPr bwMode="auto">
          <a:xfrm>
            <a:off x="257312" y="160336"/>
            <a:ext cx="8856984" cy="65248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ru-RU" sz="2000" b="1" dirty="0" smtClean="0">
                <a:latin typeface="Times New Roman" panose="02020603050405020304" pitchFamily="18" charset="0"/>
                <a:cs typeface="Times New Roman" panose="02020603050405020304" pitchFamily="18" charset="0"/>
              </a:rPr>
              <a:t>Конструирование </a:t>
            </a:r>
            <a:r>
              <a:rPr lang="ru-RU" sz="2000" b="1" dirty="0">
                <a:latin typeface="Times New Roman" panose="02020603050405020304" pitchFamily="18" charset="0"/>
                <a:cs typeface="Times New Roman" panose="02020603050405020304" pitchFamily="18" charset="0"/>
              </a:rPr>
              <a:t>по простейшим чертежам и наглядным схемам, шаблонам.</a:t>
            </a:r>
            <a:endParaRPr lang="ru-RU" sz="2000"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В этом случае конструирование объекта идёт по схематическому рисунку с устными пояснениями воспитателя. Эта форма приучает детей понимать, что на плоском схематическом изображении лежит отражение объёмного объекта, учит читать схемы и понимать соотношения схем и объектов (масштаб, пропорции и т. д.). В процессе работы с большой вероятностью могут возникнуть затруднения, связанные с пространственным ориентированием и сложностью этой формы конструирования, поэтому начинать следует с простых схем, заранее подготовленных несложных шаблонов, попутно разъясняя детям новые геометрические понятия и взаимосвязи.</a:t>
            </a:r>
          </a:p>
          <a:p>
            <a:r>
              <a:rPr lang="ru-RU" sz="2000" b="1" dirty="0">
                <a:latin typeface="Times New Roman" panose="02020603050405020304" pitchFamily="18" charset="0"/>
                <a:cs typeface="Times New Roman" panose="02020603050405020304" pitchFamily="18" charset="0"/>
              </a:rPr>
              <a:t>Конструирование по замыслу. </a:t>
            </a:r>
            <a:r>
              <a:rPr lang="ru-RU" sz="2000" dirty="0">
                <a:latin typeface="Times New Roman" panose="02020603050405020304" pitchFamily="18" charset="0"/>
                <a:cs typeface="Times New Roman" panose="02020603050405020304" pitchFamily="18" charset="0"/>
              </a:rPr>
              <a:t>Здесь ничто не ограничивает фантазии ребенка. Этого типа конструирования обычно требует игра. Дети стремятся сделать такую постройку, чтобы она соответствовала замыслу игры.</a:t>
            </a:r>
            <a:r>
              <a:rPr lang="ru-RU" sz="2000" b="1"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Эта форма требует понимания абстрактных понятий, свойств и функционального назначения объектов. На этапе работы с этой формой конструирования дети переходят на уровень самостоятельного моделирования объектов. Перед ними стоит задача: не повторить показанный объект, а задумать иной и воплотить свой замысел. Например, самостоятельно придумать объект любого назначения и выполнить его из доступных материалов.</a:t>
            </a:r>
          </a:p>
          <a:p>
            <a:endParaRPr lang="ru-RU" dirty="0" smtClean="0">
              <a:solidFill>
                <a:srgbClr val="460000"/>
              </a:solidFill>
              <a:latin typeface="Century Gothic" pitchFamily="34" charset="0"/>
              <a:ea typeface="Times New Roman" pitchFamily="18" charset="0"/>
              <a:cs typeface="Times New Roman" pitchFamily="18" charset="0"/>
            </a:endParaRPr>
          </a:p>
        </p:txBody>
      </p:sp>
      <p:sp>
        <p:nvSpPr>
          <p:cNvPr id="3" name="AutoShape 2" descr="https://ds03.infourok.ru/uploads/ex/0eda/00040679-05c8fe4f/hello_html_m2b4cbfc2.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4" descr="https://ds03.infourok.ru/uploads/ex/0eda/00040679-05c8fe4f/hello_html_m2b4cbfc2.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6" descr="https://ds03.infourok.ru/uploads/ex/0eda/00040679-05c8fe4f/hello_html_m2b4cbfc2.jp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Tree>
    <p:extLst>
      <p:ext uri="{BB962C8B-B14F-4D97-AF65-F5344CB8AC3E}">
        <p14:creationId xmlns:p14="http://schemas.microsoft.com/office/powerpoint/2010/main" val="19829869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трелка вправо с вырезом 1">
            <a:hlinkClick r:id="rId2" action="ppaction://hlinksldjump"/>
          </p:cNvPr>
          <p:cNvSpPr/>
          <p:nvPr/>
        </p:nvSpPr>
        <p:spPr>
          <a:xfrm>
            <a:off x="8611808" y="6339876"/>
            <a:ext cx="504056" cy="504056"/>
          </a:xfrm>
          <a:prstGeom prst="notchedRightArrow">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385" name="Rectangle 1"/>
          <p:cNvSpPr>
            <a:spLocks noChangeArrowheads="1"/>
          </p:cNvSpPr>
          <p:nvPr/>
        </p:nvSpPr>
        <p:spPr bwMode="auto">
          <a:xfrm>
            <a:off x="257312" y="468112"/>
            <a:ext cx="8856984"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ru-RU" b="1" dirty="0" smtClean="0">
                <a:latin typeface="Times New Roman" panose="02020603050405020304" pitchFamily="18" charset="0"/>
                <a:cs typeface="Times New Roman" panose="02020603050405020304" pitchFamily="18" charset="0"/>
              </a:rPr>
              <a:t>Конструирование </a:t>
            </a:r>
            <a:r>
              <a:rPr lang="ru-RU" b="1" dirty="0">
                <a:latin typeface="Times New Roman" panose="02020603050405020304" pitchFamily="18" charset="0"/>
                <a:cs typeface="Times New Roman" panose="02020603050405020304" pitchFamily="18" charset="0"/>
              </a:rPr>
              <a:t>по модели</a:t>
            </a:r>
            <a:r>
              <a:rPr lang="ru-RU" dirty="0">
                <a:latin typeface="Times New Roman" panose="02020603050405020304" pitchFamily="18" charset="0"/>
                <a:cs typeface="Times New Roman" panose="02020603050405020304" pitchFamily="18" charset="0"/>
              </a:rPr>
              <a:t> - это более сложный вид конструирования. Обычно этот вид применяется уже после конструирования по образцу. Детям демонстрируется готовое изделие, но не сам способ изготовления. Предлагаются инструменты, материалы и творческая задача изготовить нечто подобное самостоятельно. Например, можно предложить воспитанникам самостоятельно сделать модель машинки из бумаги.</a:t>
            </a:r>
          </a:p>
          <a:p>
            <a:r>
              <a:rPr lang="ru-RU" b="1" dirty="0">
                <a:latin typeface="Times New Roman" panose="02020603050405020304" pitchFamily="18" charset="0"/>
                <a:cs typeface="Times New Roman" panose="02020603050405020304" pitchFamily="18" charset="0"/>
              </a:rPr>
              <a:t>Конструирование по теме</a:t>
            </a:r>
            <a:r>
              <a:rPr lang="ru-RU" dirty="0">
                <a:latin typeface="Times New Roman" panose="02020603050405020304" pitchFamily="18" charset="0"/>
                <a:cs typeface="Times New Roman" panose="02020603050405020304" pitchFamily="18" charset="0"/>
              </a:rPr>
              <a:t> представляет собой разновидность конструирования по замыслу, в которой задаётся конкретная тема для конструирования.</a:t>
            </a:r>
          </a:p>
          <a:p>
            <a:r>
              <a:rPr lang="ru-RU" b="1" dirty="0">
                <a:latin typeface="Times New Roman" panose="02020603050405020304" pitchFamily="18" charset="0"/>
                <a:cs typeface="Times New Roman" panose="02020603050405020304" pitchFamily="18" charset="0"/>
              </a:rPr>
              <a:t>Каркасное или модульное конструирование</a:t>
            </a:r>
            <a:r>
              <a:rPr lang="ru-RU" dirty="0">
                <a:latin typeface="Times New Roman" panose="02020603050405020304" pitchFamily="18" charset="0"/>
                <a:cs typeface="Times New Roman" panose="02020603050405020304" pitchFamily="18" charset="0"/>
              </a:rPr>
              <a:t>. Эта сложная форма конструирования очень требовательна к рабочим материалам. Специальный материал должен позволить ребёнку работать отдельно с каркасом и иными деталями конструкции, определяющими её внешний облик или иные свойства. Таким материалом может быть строительный конструктор, позволяющий выстроить сначала форму здания (несущие конструкции), а потом модифицировать одну и ту же форму в здания разного назначения (жилое, офисное, производственное). Для работы подойдёт также автомобильный конструктор, сперва дающий возможность построить ходовую часть (несущую раму с колёсами), а потом с использованием ряда произвольных элементов (кузов, кабина) менять назначение автомобиля.</a:t>
            </a:r>
          </a:p>
          <a:p>
            <a:r>
              <a:rPr lang="ru-RU" dirty="0">
                <a:latin typeface="Times New Roman" panose="02020603050405020304" pitchFamily="18" charset="0"/>
                <a:cs typeface="Times New Roman" panose="02020603050405020304" pitchFamily="18" charset="0"/>
              </a:rPr>
              <a:t>Модульное конструирование позволяет понять принципы разделения объекта на составные части конструкции с разным функциональным назначением, разными ограничениями и возможностями, разным влиянием на прочность и внешний вид.</a:t>
            </a:r>
            <a:r>
              <a:rPr lang="ru-RU" dirty="0"/>
              <a:t/>
            </a:r>
            <a:br>
              <a:rPr lang="ru-RU" dirty="0"/>
            </a:br>
            <a:endParaRPr lang="ru-RU" dirty="0" smtClean="0">
              <a:solidFill>
                <a:srgbClr val="460000"/>
              </a:solidFill>
              <a:latin typeface="Century Gothic" pitchFamily="34" charset="0"/>
              <a:ea typeface="Times New Roman" pitchFamily="18" charset="0"/>
              <a:cs typeface="Times New Roman" pitchFamily="18" charset="0"/>
            </a:endParaRPr>
          </a:p>
        </p:txBody>
      </p:sp>
      <p:sp>
        <p:nvSpPr>
          <p:cNvPr id="3" name="AutoShape 2" descr="https://ds03.infourok.ru/uploads/ex/0eda/00040679-05c8fe4f/hello_html_m2b4cbfc2.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4" descr="https://ds03.infourok.ru/uploads/ex/0eda/00040679-05c8fe4f/hello_html_m2b4cbfc2.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6" descr="https://ds03.infourok.ru/uploads/ex/0eda/00040679-05c8fe4f/hello_html_m2b4cbfc2.jp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Tree>
    <p:extLst>
      <p:ext uri="{BB962C8B-B14F-4D97-AF65-F5344CB8AC3E}">
        <p14:creationId xmlns:p14="http://schemas.microsoft.com/office/powerpoint/2010/main" val="14538326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04664"/>
            <a:ext cx="8352928" cy="1631216"/>
          </a:xfrm>
          <a:prstGeom prst="rect">
            <a:avLst/>
          </a:prstGeom>
        </p:spPr>
        <p:txBody>
          <a:bodyPr wrap="square">
            <a:spAutoFit/>
          </a:bodyPr>
          <a:lstStyle/>
          <a:p>
            <a:pPr indent="228600" fontAlgn="base">
              <a:spcBef>
                <a:spcPct val="0"/>
              </a:spcBef>
              <a:spcAft>
                <a:spcPct val="0"/>
              </a:spcAft>
            </a:pPr>
            <a:r>
              <a:rPr lang="ru-RU" sz="2000" dirty="0">
                <a:solidFill>
                  <a:prstClr val="black"/>
                </a:solidFill>
                <a:latin typeface="Times New Roman"/>
                <a:ea typeface="Calibri"/>
              </a:rPr>
              <a:t>Людмила Викторовна </a:t>
            </a:r>
            <a:r>
              <a:rPr lang="ru-RU" sz="2000" dirty="0" err="1">
                <a:solidFill>
                  <a:prstClr val="black"/>
                </a:solidFill>
                <a:latin typeface="Times New Roman"/>
                <a:ea typeface="Calibri"/>
              </a:rPr>
              <a:t>Куцакова</a:t>
            </a:r>
            <a:r>
              <a:rPr lang="ru-RU" sz="2000" dirty="0">
                <a:solidFill>
                  <a:prstClr val="black"/>
                </a:solidFill>
                <a:latin typeface="Times New Roman"/>
                <a:ea typeface="Calibri"/>
              </a:rPr>
              <a:t> нацеливает педагогов воспитывать в каждом ребенке не исполнителя, а творца. Раскрывать и развивать потенциальные возможности, чтобы дети, обретая  уверенность в своих силах, ощущали себя </a:t>
            </a:r>
            <a:r>
              <a:rPr lang="ru-RU" sz="2000" b="1" dirty="0">
                <a:solidFill>
                  <a:prstClr val="black"/>
                </a:solidFill>
                <a:latin typeface="Times New Roman"/>
                <a:ea typeface="Calibri"/>
              </a:rPr>
              <a:t>значимыми, умелыми, способными и талантливыми</a:t>
            </a:r>
            <a:r>
              <a:rPr lang="ru-RU" sz="2000" dirty="0" smtClean="0">
                <a:solidFill>
                  <a:prstClr val="black"/>
                </a:solidFill>
                <a:latin typeface="Times New Roman"/>
                <a:ea typeface="Calibri"/>
              </a:rPr>
              <a:t>.</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2034739"/>
            <a:ext cx="3243263" cy="341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4702" y="2035880"/>
            <a:ext cx="4388859" cy="3063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21911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548680"/>
            <a:ext cx="8136904" cy="4678204"/>
          </a:xfrm>
          <a:prstGeom prst="rect">
            <a:avLst/>
          </a:prstGeom>
        </p:spPr>
        <p:txBody>
          <a:bodyPr wrap="square">
            <a:spAutoFit/>
          </a:bodyPr>
          <a:lstStyle/>
          <a:p>
            <a:pPr>
              <a:lnSpc>
                <a:spcPct val="115000"/>
              </a:lnSpc>
              <a:spcAft>
                <a:spcPts val="0"/>
              </a:spcAft>
            </a:pPr>
            <a:r>
              <a:rPr lang="ru-RU" sz="2000" dirty="0" smtClean="0">
                <a:latin typeface="Times New Roman"/>
                <a:ea typeface="Calibri"/>
                <a:cs typeface="Times New Roman"/>
              </a:rPr>
              <a:t>В России острая нехватка </a:t>
            </a:r>
            <a:r>
              <a:rPr lang="ru-RU" sz="2000" dirty="0">
                <a:latin typeface="Times New Roman"/>
                <a:ea typeface="Calibri"/>
                <a:cs typeface="Times New Roman"/>
              </a:rPr>
              <a:t>рабочих кадров </a:t>
            </a:r>
            <a:r>
              <a:rPr lang="ru-RU" sz="2000" dirty="0" smtClean="0">
                <a:latin typeface="Times New Roman"/>
                <a:ea typeface="Calibri"/>
                <a:cs typeface="Times New Roman"/>
              </a:rPr>
              <a:t>технического направления</a:t>
            </a:r>
            <a:r>
              <a:rPr lang="ru-RU" sz="2000" dirty="0">
                <a:latin typeface="Times New Roman"/>
                <a:ea typeface="Calibri"/>
                <a:cs typeface="Times New Roman"/>
              </a:rPr>
              <a:t>. </a:t>
            </a:r>
            <a:endParaRPr lang="ru-RU" sz="2000" dirty="0" smtClean="0">
              <a:latin typeface="Times New Roman"/>
              <a:ea typeface="Calibri"/>
              <a:cs typeface="Times New Roman"/>
            </a:endParaRPr>
          </a:p>
          <a:p>
            <a:pPr>
              <a:lnSpc>
                <a:spcPct val="115000"/>
              </a:lnSpc>
              <a:spcAft>
                <a:spcPts val="0"/>
              </a:spcAft>
            </a:pPr>
            <a:r>
              <a:rPr lang="ru-RU" sz="2000" dirty="0" smtClean="0">
                <a:latin typeface="Times New Roman"/>
                <a:ea typeface="Calibri"/>
                <a:cs typeface="Times New Roman"/>
              </a:rPr>
              <a:t>По </a:t>
            </a:r>
            <a:r>
              <a:rPr lang="ru-RU" sz="2000" dirty="0">
                <a:latin typeface="Times New Roman"/>
                <a:ea typeface="Calibri"/>
                <a:cs typeface="Times New Roman"/>
              </a:rPr>
              <a:t>словам В.В. Путина, без микроэлектроники, </a:t>
            </a:r>
            <a:r>
              <a:rPr lang="ru-RU" sz="2000" dirty="0" err="1">
                <a:latin typeface="Times New Roman"/>
                <a:ea typeface="Calibri"/>
                <a:cs typeface="Times New Roman"/>
              </a:rPr>
              <a:t>наноиндустрии</a:t>
            </a:r>
            <a:r>
              <a:rPr lang="ru-RU" sz="2000" dirty="0">
                <a:latin typeface="Times New Roman"/>
                <a:ea typeface="Calibri"/>
                <a:cs typeface="Times New Roman"/>
              </a:rPr>
              <a:t> и технологии не будет ни современного авиастроения, ни судостроения, ни, тем более, ракетостроения . Такие изменения в обществе и науке </a:t>
            </a:r>
            <a:r>
              <a:rPr lang="ru-RU" sz="2000" dirty="0" smtClean="0">
                <a:latin typeface="Times New Roman"/>
                <a:ea typeface="Calibri"/>
                <a:cs typeface="Times New Roman"/>
              </a:rPr>
              <a:t>ведут к изменениям в </a:t>
            </a:r>
            <a:r>
              <a:rPr lang="ru-RU" sz="2000" dirty="0">
                <a:latin typeface="Times New Roman"/>
                <a:ea typeface="Calibri"/>
                <a:cs typeface="Times New Roman"/>
              </a:rPr>
              <a:t>системе </a:t>
            </a:r>
            <a:r>
              <a:rPr lang="ru-RU" sz="2000" dirty="0" smtClean="0">
                <a:latin typeface="Times New Roman"/>
                <a:ea typeface="Calibri"/>
                <a:cs typeface="Times New Roman"/>
              </a:rPr>
              <a:t>образования в общем и к </a:t>
            </a:r>
            <a:r>
              <a:rPr lang="ru-RU" sz="2000" dirty="0">
                <a:latin typeface="Times New Roman"/>
                <a:ea typeface="Calibri"/>
                <a:cs typeface="Times New Roman"/>
              </a:rPr>
              <a:t>изменениям </a:t>
            </a:r>
          </a:p>
          <a:p>
            <a:pPr>
              <a:lnSpc>
                <a:spcPct val="115000"/>
              </a:lnSpc>
              <a:spcAft>
                <a:spcPts val="0"/>
              </a:spcAft>
            </a:pPr>
            <a:r>
              <a:rPr lang="ru-RU" sz="2000" dirty="0" smtClean="0">
                <a:latin typeface="Times New Roman"/>
                <a:ea typeface="Calibri"/>
                <a:cs typeface="Times New Roman"/>
              </a:rPr>
              <a:t>в </a:t>
            </a:r>
            <a:r>
              <a:rPr lang="ru-RU" sz="2000" dirty="0">
                <a:latin typeface="Times New Roman"/>
                <a:ea typeface="Calibri"/>
                <a:cs typeface="Times New Roman"/>
              </a:rPr>
              <a:t>образовании детей дошкольного возраста. </a:t>
            </a:r>
            <a:endParaRPr lang="ru-RU" sz="2000" dirty="0" smtClean="0">
              <a:latin typeface="Times New Roman"/>
              <a:ea typeface="Calibri"/>
              <a:cs typeface="Times New Roman"/>
            </a:endParaRPr>
          </a:p>
          <a:p>
            <a:pPr>
              <a:lnSpc>
                <a:spcPct val="115000"/>
              </a:lnSpc>
              <a:spcAft>
                <a:spcPts val="0"/>
              </a:spcAft>
            </a:pPr>
            <a:r>
              <a:rPr lang="ru-RU" sz="2000" dirty="0" smtClean="0">
                <a:latin typeface="Times New Roman"/>
                <a:ea typeface="Calibri"/>
                <a:cs typeface="Times New Roman"/>
              </a:rPr>
              <a:t>Развитие </a:t>
            </a:r>
            <a:r>
              <a:rPr lang="ru-RU" sz="2000" dirty="0">
                <a:latin typeface="Times New Roman"/>
                <a:ea typeface="Calibri"/>
                <a:cs typeface="Times New Roman"/>
              </a:rPr>
              <a:t>технического интереса стоит начинать не с выбора подростком вуза, а с самых начальных азов обучения, т.е. с воспитания в дошкольных учреждениях</a:t>
            </a:r>
            <a:r>
              <a:rPr lang="ru-RU" sz="2000" dirty="0" smtClean="0">
                <a:latin typeface="Times New Roman"/>
                <a:ea typeface="Calibri"/>
                <a:cs typeface="Times New Roman"/>
              </a:rPr>
              <a:t>.</a:t>
            </a:r>
          </a:p>
          <a:p>
            <a:pPr marL="342900" lvl="0" indent="-342900">
              <a:spcBef>
                <a:spcPct val="20000"/>
              </a:spcBef>
            </a:pPr>
            <a:r>
              <a:rPr lang="ru-RU" sz="2000" dirty="0">
                <a:solidFill>
                  <a:prstClr val="black"/>
                </a:solidFill>
                <a:latin typeface="Times New Roman" pitchFamily="18" charset="0"/>
                <a:cs typeface="Times New Roman" pitchFamily="18" charset="0"/>
              </a:rPr>
              <a:t>Выявление одаренных детей должно начинаться уже в детском саду на </a:t>
            </a:r>
            <a:endParaRPr lang="ru-RU" sz="2000" dirty="0" smtClean="0">
              <a:solidFill>
                <a:prstClr val="black"/>
              </a:solidFill>
              <a:latin typeface="Times New Roman" pitchFamily="18" charset="0"/>
              <a:cs typeface="Times New Roman" pitchFamily="18" charset="0"/>
            </a:endParaRPr>
          </a:p>
          <a:p>
            <a:pPr marL="342900" lvl="0" indent="-342900">
              <a:spcBef>
                <a:spcPct val="20000"/>
              </a:spcBef>
            </a:pPr>
            <a:r>
              <a:rPr lang="ru-RU" sz="2000" dirty="0" smtClean="0">
                <a:solidFill>
                  <a:prstClr val="black"/>
                </a:solidFill>
                <a:latin typeface="Times New Roman" pitchFamily="18" charset="0"/>
                <a:cs typeface="Times New Roman" pitchFamily="18" charset="0"/>
              </a:rPr>
              <a:t>основе наблюдения</a:t>
            </a:r>
            <a:r>
              <a:rPr lang="ru-RU" sz="2000" dirty="0">
                <a:solidFill>
                  <a:prstClr val="black"/>
                </a:solidFill>
                <a:latin typeface="Times New Roman" pitchFamily="18" charset="0"/>
                <a:cs typeface="Times New Roman" pitchFamily="18" charset="0"/>
              </a:rPr>
              <a:t>, изучения психологических особенностей, </a:t>
            </a:r>
            <a:r>
              <a:rPr lang="ru-RU" sz="2000" dirty="0" smtClean="0">
                <a:solidFill>
                  <a:prstClr val="black"/>
                </a:solidFill>
                <a:latin typeface="Times New Roman" pitchFamily="18" charset="0"/>
                <a:cs typeface="Times New Roman" pitchFamily="18" charset="0"/>
              </a:rPr>
              <a:t>речи, памяти</a:t>
            </a:r>
            <a:r>
              <a:rPr lang="ru-RU" sz="2000" dirty="0">
                <a:solidFill>
                  <a:prstClr val="black"/>
                </a:solidFill>
                <a:latin typeface="Times New Roman" pitchFamily="18" charset="0"/>
                <a:cs typeface="Times New Roman" pitchFamily="18" charset="0"/>
              </a:rPr>
              <a:t>, логического мышления. </a:t>
            </a:r>
          </a:p>
          <a:p>
            <a:pPr>
              <a:lnSpc>
                <a:spcPct val="115000"/>
              </a:lnSpc>
              <a:spcAft>
                <a:spcPts val="0"/>
              </a:spcAft>
            </a:pPr>
            <a:endParaRPr lang="ru-RU" sz="2000" dirty="0">
              <a:ea typeface="Calibri"/>
              <a:cs typeface="Times New Roman"/>
            </a:endParaRPr>
          </a:p>
        </p:txBody>
      </p:sp>
    </p:spTree>
    <p:extLst>
      <p:ext uri="{BB962C8B-B14F-4D97-AF65-F5344CB8AC3E}">
        <p14:creationId xmlns:p14="http://schemas.microsoft.com/office/powerpoint/2010/main" val="3182799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332656"/>
            <a:ext cx="8496944" cy="6407908"/>
          </a:xfrm>
          <a:prstGeom prst="rect">
            <a:avLst/>
          </a:prstGeom>
        </p:spPr>
        <p:txBody>
          <a:bodyPr wrap="square">
            <a:spAutoFit/>
          </a:bodyPr>
          <a:lstStyle/>
          <a:p>
            <a:pPr marL="342900" lvl="0" indent="-342900">
              <a:spcBef>
                <a:spcPct val="20000"/>
              </a:spcBef>
              <a:buFont typeface="Arial" pitchFamily="34" charset="0"/>
              <a:buChar char="•"/>
            </a:pPr>
            <a:r>
              <a:rPr lang="ru-RU" b="1" dirty="0">
                <a:solidFill>
                  <a:prstClr val="black"/>
                </a:solidFill>
                <a:latin typeface="Times New Roman" pitchFamily="18" charset="0"/>
                <a:cs typeface="Times New Roman" pitchFamily="18" charset="0"/>
              </a:rPr>
              <a:t>Одаренность</a:t>
            </a:r>
            <a:r>
              <a:rPr lang="ru-RU" dirty="0">
                <a:solidFill>
                  <a:prstClr val="black"/>
                </a:solidFill>
                <a:latin typeface="Times New Roman" pitchFamily="18" charset="0"/>
                <a:cs typeface="Times New Roman" pitchFamily="18" charset="0"/>
              </a:rPr>
              <a:t> – рассматривается как системное, </a:t>
            </a:r>
            <a:r>
              <a:rPr lang="ru-RU" b="1" dirty="0">
                <a:solidFill>
                  <a:prstClr val="black"/>
                </a:solidFill>
                <a:latin typeface="Times New Roman" pitchFamily="18" charset="0"/>
                <a:cs typeface="Times New Roman" pitchFamily="18" charset="0"/>
              </a:rPr>
              <a:t>развивающееся</a:t>
            </a:r>
            <a:r>
              <a:rPr lang="ru-RU" dirty="0">
                <a:solidFill>
                  <a:prstClr val="black"/>
                </a:solidFill>
                <a:latin typeface="Times New Roman" pitchFamily="18" charset="0"/>
                <a:cs typeface="Times New Roman" pitchFamily="18" charset="0"/>
              </a:rPr>
              <a:t> в течении жизни качество психики, которое определяет возможность достижения человеком более высоких </a:t>
            </a:r>
            <a:r>
              <a:rPr lang="ru-RU" i="1" dirty="0">
                <a:solidFill>
                  <a:prstClr val="black"/>
                </a:solidFill>
                <a:latin typeface="Times New Roman" pitchFamily="18" charset="0"/>
                <a:cs typeface="Times New Roman" pitchFamily="18" charset="0"/>
              </a:rPr>
              <a:t>(необычных, незаурядных)</a:t>
            </a:r>
            <a:r>
              <a:rPr lang="ru-RU" dirty="0">
                <a:solidFill>
                  <a:prstClr val="black"/>
                </a:solidFill>
                <a:latin typeface="Times New Roman" pitchFamily="18" charset="0"/>
                <a:cs typeface="Times New Roman" pitchFamily="18" charset="0"/>
              </a:rPr>
              <a:t> результатов в одном или нескольких видах деятельности по сравнению с другими </a:t>
            </a:r>
            <a:r>
              <a:rPr lang="ru-RU" dirty="0" smtClean="0">
                <a:solidFill>
                  <a:prstClr val="black"/>
                </a:solidFill>
                <a:latin typeface="Times New Roman" pitchFamily="18" charset="0"/>
                <a:cs typeface="Times New Roman" pitchFamily="18" charset="0"/>
              </a:rPr>
              <a:t>людьми.</a:t>
            </a:r>
          </a:p>
          <a:p>
            <a:pPr marL="342900" lvl="0" indent="-342900">
              <a:spcBef>
                <a:spcPct val="20000"/>
              </a:spcBef>
              <a:buFont typeface="Arial" pitchFamily="34" charset="0"/>
              <a:buChar char="•"/>
            </a:pPr>
            <a:r>
              <a:rPr lang="ru-RU" dirty="0" smtClean="0">
                <a:solidFill>
                  <a:prstClr val="black"/>
                </a:solidFill>
                <a:latin typeface="Times New Roman" pitchFamily="18" charset="0"/>
                <a:ea typeface="Times New Roman"/>
                <a:cs typeface="Times New Roman" pitchFamily="18" charset="0"/>
              </a:rPr>
              <a:t>К </a:t>
            </a:r>
            <a:r>
              <a:rPr lang="ru-RU" dirty="0">
                <a:solidFill>
                  <a:prstClr val="black"/>
                </a:solidFill>
                <a:latin typeface="Times New Roman" pitchFamily="18" charset="0"/>
                <a:ea typeface="Times New Roman"/>
                <a:cs typeface="Times New Roman" pitchFamily="18" charset="0"/>
              </a:rPr>
              <a:t>важнейшим критериям </a:t>
            </a:r>
            <a:r>
              <a:rPr lang="ru-RU" b="1" dirty="0">
                <a:solidFill>
                  <a:prstClr val="black"/>
                </a:solidFill>
                <a:latin typeface="Times New Roman" pitchFamily="18" charset="0"/>
                <a:ea typeface="Times New Roman"/>
                <a:cs typeface="Times New Roman" pitchFamily="18" charset="0"/>
              </a:rPr>
              <a:t>одаренной</a:t>
            </a:r>
            <a:r>
              <a:rPr lang="ru-RU" dirty="0">
                <a:solidFill>
                  <a:prstClr val="black"/>
                </a:solidFill>
                <a:latin typeface="Times New Roman" pitchFamily="18" charset="0"/>
                <a:ea typeface="Times New Roman"/>
                <a:cs typeface="Times New Roman" pitchFamily="18" charset="0"/>
              </a:rPr>
              <a:t> личности относят такие ее качества, как увлеченность </a:t>
            </a:r>
            <a:r>
              <a:rPr lang="ru-RU" i="1" dirty="0">
                <a:solidFill>
                  <a:prstClr val="black"/>
                </a:solidFill>
                <a:latin typeface="Times New Roman" pitchFamily="18" charset="0"/>
                <a:ea typeface="Times New Roman"/>
                <a:cs typeface="Times New Roman" pitchFamily="18" charset="0"/>
              </a:rPr>
              <a:t>(</a:t>
            </a:r>
            <a:r>
              <a:rPr lang="ru-RU" i="1" dirty="0" err="1">
                <a:solidFill>
                  <a:prstClr val="black"/>
                </a:solidFill>
                <a:latin typeface="Times New Roman" pitchFamily="18" charset="0"/>
                <a:ea typeface="Times New Roman"/>
                <a:cs typeface="Times New Roman" pitchFamily="18" charset="0"/>
              </a:rPr>
              <a:t>мотивированность</a:t>
            </a:r>
            <a:r>
              <a:rPr lang="ru-RU" i="1" dirty="0">
                <a:solidFill>
                  <a:prstClr val="black"/>
                </a:solidFill>
                <a:latin typeface="Times New Roman" pitchFamily="18" charset="0"/>
                <a:ea typeface="Times New Roman"/>
                <a:cs typeface="Times New Roman" pitchFamily="18" charset="0"/>
              </a:rPr>
              <a:t>)</a:t>
            </a:r>
            <a:r>
              <a:rPr lang="ru-RU" dirty="0">
                <a:solidFill>
                  <a:prstClr val="black"/>
                </a:solidFill>
                <a:latin typeface="Times New Roman" pitchFamily="18" charset="0"/>
                <a:ea typeface="Times New Roman"/>
                <a:cs typeface="Times New Roman" pitchFamily="18" charset="0"/>
              </a:rPr>
              <a:t> деятельностью и креативность выполняемых действий</a:t>
            </a:r>
            <a:r>
              <a:rPr lang="ru-RU" dirty="0" smtClean="0">
                <a:solidFill>
                  <a:prstClr val="black"/>
                </a:solidFill>
                <a:latin typeface="Times New Roman" pitchFamily="18" charset="0"/>
                <a:ea typeface="Times New Roman"/>
                <a:cs typeface="Times New Roman" pitchFamily="18" charset="0"/>
              </a:rPr>
              <a:t>.</a:t>
            </a:r>
          </a:p>
          <a:p>
            <a:pPr marL="342900" lvl="0" indent="-342900">
              <a:spcBef>
                <a:spcPct val="20000"/>
              </a:spcBef>
            </a:pPr>
            <a:r>
              <a:rPr lang="ru-RU" dirty="0">
                <a:solidFill>
                  <a:prstClr val="black"/>
                </a:solidFill>
                <a:latin typeface="Times New Roman" pitchFamily="18" charset="0"/>
                <a:cs typeface="Times New Roman" pitchFamily="18" charset="0"/>
              </a:rPr>
              <a:t> </a:t>
            </a:r>
            <a:r>
              <a:rPr lang="ru-RU" dirty="0" smtClean="0">
                <a:solidFill>
                  <a:prstClr val="black"/>
                </a:solidFill>
                <a:latin typeface="Times New Roman" pitchFamily="18" charset="0"/>
                <a:cs typeface="Times New Roman" pitchFamily="18" charset="0"/>
              </a:rPr>
              <a:t>     Одаренный </a:t>
            </a:r>
            <a:r>
              <a:rPr lang="ru-RU" dirty="0">
                <a:solidFill>
                  <a:prstClr val="black"/>
                </a:solidFill>
                <a:latin typeface="Times New Roman" pitchFamily="18" charset="0"/>
                <a:cs typeface="Times New Roman" pitchFamily="18" charset="0"/>
              </a:rPr>
              <a:t>ребенок – это ребенок, который выделяется яркими, очевидными, иногда выдающимися достижениями (или имеет внутренние предпосылки для таких достижений) в том или ином виде деятельности </a:t>
            </a:r>
            <a:r>
              <a:rPr lang="ru-RU" dirty="0" smtClean="0">
                <a:solidFill>
                  <a:prstClr val="black"/>
                </a:solidFill>
                <a:latin typeface="Times New Roman" pitchFamily="18" charset="0"/>
                <a:cs typeface="Times New Roman" pitchFamily="18" charset="0"/>
              </a:rPr>
              <a:t>.                                        А.М</a:t>
            </a:r>
            <a:r>
              <a:rPr lang="ru-RU" dirty="0">
                <a:solidFill>
                  <a:prstClr val="black"/>
                </a:solidFill>
                <a:latin typeface="Times New Roman" pitchFamily="18" charset="0"/>
                <a:cs typeface="Times New Roman" pitchFamily="18" charset="0"/>
              </a:rPr>
              <a:t>. Матюшин считает познавательный интерес доминирующим показателем развития одарённости детей дошкольного возраста.</a:t>
            </a:r>
          </a:p>
          <a:p>
            <a:pPr marL="342900" lvl="0" indent="-342900">
              <a:spcBef>
                <a:spcPct val="20000"/>
              </a:spcBef>
            </a:pPr>
            <a:r>
              <a:rPr lang="ru-RU" dirty="0">
                <a:solidFill>
                  <a:prstClr val="black"/>
                </a:solidFill>
                <a:latin typeface="Times New Roman" pitchFamily="18" charset="0"/>
                <a:cs typeface="Times New Roman" pitchFamily="18" charset="0"/>
              </a:rPr>
              <a:t> </a:t>
            </a:r>
            <a:r>
              <a:rPr lang="ru-RU" dirty="0" smtClean="0">
                <a:solidFill>
                  <a:prstClr val="black"/>
                </a:solidFill>
                <a:latin typeface="Times New Roman" pitchFamily="18" charset="0"/>
                <a:cs typeface="Times New Roman" pitchFamily="18" charset="0"/>
              </a:rPr>
              <a:t>     Одаренность</a:t>
            </a:r>
            <a:r>
              <a:rPr lang="ru-RU" dirty="0">
                <a:solidFill>
                  <a:prstClr val="black"/>
                </a:solidFill>
                <a:latin typeface="Times New Roman" pitchFamily="18" charset="0"/>
                <a:cs typeface="Times New Roman" pitchFamily="18" charset="0"/>
              </a:rPr>
              <a:t>, по мнению Б.М. Теплова, – то качественно своеобразное сочетание способностей, от которых зависит возможность достижения большего или меньшего успеха в выполнении той или другой </a:t>
            </a:r>
            <a:r>
              <a:rPr lang="ru-RU" dirty="0" smtClean="0">
                <a:solidFill>
                  <a:prstClr val="black"/>
                </a:solidFill>
                <a:latin typeface="Times New Roman" pitchFamily="18" charset="0"/>
                <a:cs typeface="Times New Roman" pitchFamily="18" charset="0"/>
              </a:rPr>
              <a:t>деятельности.                        Среда</a:t>
            </a:r>
            <a:r>
              <a:rPr lang="ru-RU" dirty="0">
                <a:solidFill>
                  <a:prstClr val="black"/>
                </a:solidFill>
                <a:latin typeface="Times New Roman" pitchFamily="18" charset="0"/>
                <a:cs typeface="Times New Roman" pitchFamily="18" charset="0"/>
              </a:rPr>
              <a:t>, в которой одарённость могла бы актуализироваться, должна обладать следующими особенностями: высокой степенью неопределенности и потенциальной </a:t>
            </a:r>
            <a:r>
              <a:rPr lang="ru-RU" dirty="0" err="1">
                <a:solidFill>
                  <a:prstClr val="black"/>
                </a:solidFill>
                <a:latin typeface="Times New Roman" pitchFamily="18" charset="0"/>
                <a:cs typeface="Times New Roman" pitchFamily="18" charset="0"/>
              </a:rPr>
              <a:t>многовариативностью</a:t>
            </a:r>
            <a:r>
              <a:rPr lang="ru-RU" dirty="0">
                <a:solidFill>
                  <a:prstClr val="black"/>
                </a:solidFill>
                <a:latin typeface="Times New Roman" pitchFamily="18" charset="0"/>
                <a:cs typeface="Times New Roman" pitchFamily="18" charset="0"/>
              </a:rPr>
              <a:t>; предметно-информационное обогащение среды; активизация трансформационных возможностей предметно-пространственной среды; гибкость в использовании времени, средств и материалов; сочетание индивидуальной игровой и исследовательской деятельности с ее коллективными формами</a:t>
            </a:r>
          </a:p>
        </p:txBody>
      </p:sp>
    </p:spTree>
    <p:extLst>
      <p:ext uri="{BB962C8B-B14F-4D97-AF65-F5344CB8AC3E}">
        <p14:creationId xmlns:p14="http://schemas.microsoft.com/office/powerpoint/2010/main" val="39153923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332656"/>
            <a:ext cx="8712968" cy="5478423"/>
          </a:xfrm>
          <a:prstGeom prst="rect">
            <a:avLst/>
          </a:prstGeom>
        </p:spPr>
        <p:txBody>
          <a:bodyPr wrap="square">
            <a:spAutoFit/>
          </a:bodyPr>
          <a:lstStyle/>
          <a:p>
            <a:pPr>
              <a:spcAft>
                <a:spcPts val="1200"/>
              </a:spcAft>
            </a:pPr>
            <a:r>
              <a:rPr lang="ru-RU" sz="2000" dirty="0" smtClean="0">
                <a:solidFill>
                  <a:srgbClr val="010101"/>
                </a:solidFill>
                <a:latin typeface="Times New Roman"/>
                <a:ea typeface="Times New Roman"/>
              </a:rPr>
              <a:t>В </a:t>
            </a:r>
            <a:r>
              <a:rPr lang="ru-RU" sz="2000" dirty="0">
                <a:solidFill>
                  <a:srgbClr val="010101"/>
                </a:solidFill>
                <a:latin typeface="Times New Roman"/>
                <a:ea typeface="Times New Roman"/>
              </a:rPr>
              <a:t>группе детского сада может оказаться ребёнок, который будет отличаться от других детей группы. Он может задавать много разных интересных вопросов, знает больше своих сверстников, увлекательно рассказывает придуманную историю, строит интересные постройки по замыслу. Ребёнок активно стремится к познанию окружающей действительности. </a:t>
            </a:r>
            <a:r>
              <a:rPr lang="ru-RU" sz="2000" dirty="0" smtClean="0">
                <a:solidFill>
                  <a:srgbClr val="010101"/>
                </a:solidFill>
                <a:latin typeface="Times New Roman"/>
                <a:ea typeface="Times New Roman"/>
              </a:rPr>
              <a:t>Он строит </a:t>
            </a:r>
            <a:r>
              <a:rPr lang="ru-RU" sz="2000" dirty="0">
                <a:solidFill>
                  <a:srgbClr val="010101"/>
                </a:solidFill>
                <a:latin typeface="Times New Roman"/>
                <a:ea typeface="Times New Roman"/>
              </a:rPr>
              <a:t>догадки, рассуждает, обдумывает и ищет различные способы решения проблемных ситуаций. Возможно перед вами ребёнок с признаками одарённости.</a:t>
            </a:r>
            <a:endParaRPr lang="ru-RU" sz="2000" dirty="0">
              <a:latin typeface="Times New Roman"/>
              <a:ea typeface="Times New Roman"/>
            </a:endParaRPr>
          </a:p>
          <a:p>
            <a:pPr>
              <a:spcAft>
                <a:spcPts val="1200"/>
              </a:spcAft>
            </a:pPr>
            <a:r>
              <a:rPr lang="ru-RU" sz="2000" dirty="0" smtClean="0">
                <a:solidFill>
                  <a:srgbClr val="010101"/>
                </a:solidFill>
                <a:latin typeface="Times New Roman"/>
                <a:ea typeface="Times New Roman"/>
              </a:rPr>
              <a:t>Признаки </a:t>
            </a:r>
            <a:r>
              <a:rPr lang="ru-RU" sz="2000" dirty="0">
                <a:solidFill>
                  <a:srgbClr val="010101"/>
                </a:solidFill>
                <a:latin typeface="Times New Roman"/>
                <a:ea typeface="Times New Roman"/>
              </a:rPr>
              <a:t>одаренности проявляются в реальной деятельности ребенка и могут быть выявлены на уровне наблюдения за характером его действий. </a:t>
            </a:r>
            <a:r>
              <a:rPr lang="ru-RU" sz="2000" dirty="0" smtClean="0">
                <a:solidFill>
                  <a:srgbClr val="010101"/>
                </a:solidFill>
                <a:latin typeface="Times New Roman"/>
                <a:ea typeface="Times New Roman"/>
              </a:rPr>
              <a:t>    Признаки </a:t>
            </a:r>
            <a:r>
              <a:rPr lang="ru-RU" sz="2000" dirty="0">
                <a:solidFill>
                  <a:srgbClr val="010101"/>
                </a:solidFill>
                <a:latin typeface="Times New Roman"/>
                <a:ea typeface="Times New Roman"/>
              </a:rPr>
              <a:t>явной (проявленной) одаренности зафиксированы в ее определении и связаны с высоким уровнем выполнения деятельности. Вместе с тем об одаренности ребенка следует </a:t>
            </a:r>
            <a:r>
              <a:rPr lang="ru-RU" sz="2000" dirty="0" smtClean="0">
                <a:solidFill>
                  <a:srgbClr val="010101"/>
                </a:solidFill>
                <a:latin typeface="Times New Roman"/>
                <a:ea typeface="Times New Roman"/>
              </a:rPr>
              <a:t> судить </a:t>
            </a:r>
            <a:r>
              <a:rPr lang="ru-RU" sz="2000" dirty="0">
                <a:solidFill>
                  <a:srgbClr val="010101"/>
                </a:solidFill>
                <a:latin typeface="Times New Roman"/>
                <a:ea typeface="Times New Roman"/>
              </a:rPr>
              <a:t>в единстве категорий «могу» и «хочу», поэтому признаки одаренности охватывают два аспекта поведения одаренного ребенка: инструментальный и мотивационный. Инструментальный характеризует способы его деятельности, а мотивационный – отношение ребенка к той или иной стороне действительности, </a:t>
            </a:r>
            <a:r>
              <a:rPr lang="ru-RU" sz="2000" dirty="0" smtClean="0">
                <a:solidFill>
                  <a:srgbClr val="010101"/>
                </a:solidFill>
                <a:latin typeface="Times New Roman"/>
                <a:ea typeface="Times New Roman"/>
              </a:rPr>
              <a:t>а </a:t>
            </a:r>
            <a:r>
              <a:rPr lang="ru-RU" sz="2000" dirty="0">
                <a:solidFill>
                  <a:srgbClr val="010101"/>
                </a:solidFill>
                <a:latin typeface="Times New Roman"/>
                <a:ea typeface="Times New Roman"/>
              </a:rPr>
              <a:t>также к своей </a:t>
            </a:r>
            <a:r>
              <a:rPr lang="ru-RU" sz="2000" dirty="0" smtClean="0">
                <a:solidFill>
                  <a:srgbClr val="010101"/>
                </a:solidFill>
                <a:latin typeface="Times New Roman"/>
                <a:ea typeface="Times New Roman"/>
              </a:rPr>
              <a:t>деятельности.</a:t>
            </a:r>
            <a:endParaRPr lang="ru-RU" sz="2000" dirty="0">
              <a:effectLst/>
              <a:latin typeface="Times New Roman"/>
              <a:ea typeface="Times New Roman"/>
            </a:endParaRPr>
          </a:p>
        </p:txBody>
      </p:sp>
    </p:spTree>
    <p:extLst>
      <p:ext uri="{BB962C8B-B14F-4D97-AF65-F5344CB8AC3E}">
        <p14:creationId xmlns:p14="http://schemas.microsoft.com/office/powerpoint/2010/main" val="7269401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536670"/>
            <a:ext cx="8064896" cy="6212470"/>
          </a:xfrm>
          <a:prstGeom prst="rect">
            <a:avLst/>
          </a:prstGeom>
        </p:spPr>
        <p:txBody>
          <a:bodyPr wrap="square">
            <a:spAutoFit/>
          </a:bodyPr>
          <a:lstStyle/>
          <a:p>
            <a:pPr>
              <a:lnSpc>
                <a:spcPct val="115000"/>
              </a:lnSpc>
              <a:spcAft>
                <a:spcPts val="0"/>
              </a:spcAft>
            </a:pPr>
            <a:r>
              <a:rPr lang="ru-RU" dirty="0" smtClean="0">
                <a:latin typeface="Times New Roman"/>
                <a:ea typeface="Calibri"/>
                <a:cs typeface="Times New Roman"/>
              </a:rPr>
              <a:t>XXI </a:t>
            </a:r>
            <a:r>
              <a:rPr lang="ru-RU" dirty="0">
                <a:latin typeface="Times New Roman"/>
                <a:ea typeface="Calibri"/>
                <a:cs typeface="Times New Roman"/>
              </a:rPr>
              <a:t>век внёс в систему образования детей дошкольного возраста новые</a:t>
            </a:r>
            <a:endParaRPr lang="ru-RU" sz="1400" dirty="0">
              <a:ea typeface="Calibri"/>
              <a:cs typeface="Times New Roman"/>
            </a:endParaRPr>
          </a:p>
          <a:p>
            <a:pPr lvl="0"/>
            <a:r>
              <a:rPr lang="ru-RU" dirty="0">
                <a:latin typeface="Times New Roman"/>
                <a:ea typeface="Calibri"/>
                <a:cs typeface="Times New Roman"/>
              </a:rPr>
              <a:t>игры и развлечения. Дети легко осваивают информационно-коммуникативные средства и простыми иллюстрациями их уже сложно удивить. Развитие образовательного процесса идёт по многим направлениям, затрагивая, главным образом, формирование личностных качеств дошкольника. Интеграция образовательных областей, по словам Л.В. </a:t>
            </a:r>
            <a:r>
              <a:rPr lang="ru-RU" dirty="0" err="1">
                <a:latin typeface="Times New Roman"/>
                <a:ea typeface="Calibri"/>
                <a:cs typeface="Times New Roman"/>
              </a:rPr>
              <a:t>Трубайчук</a:t>
            </a:r>
            <a:r>
              <a:rPr lang="ru-RU" dirty="0">
                <a:latin typeface="Times New Roman"/>
                <a:ea typeface="Calibri"/>
                <a:cs typeface="Times New Roman"/>
              </a:rPr>
              <a:t> гармонично объединяет их в единый, неразрывный образовательный процесс, гарантируя высокие результаты в развитии и воспитании детей дошкольного возраста</a:t>
            </a:r>
            <a:r>
              <a:rPr lang="ru-RU" dirty="0" smtClean="0">
                <a:latin typeface="Times New Roman"/>
                <a:ea typeface="Calibri"/>
                <a:cs typeface="Times New Roman"/>
              </a:rPr>
              <a:t>.                        </a:t>
            </a:r>
            <a:r>
              <a:rPr lang="ru-RU" dirty="0" smtClean="0">
                <a:solidFill>
                  <a:prstClr val="black"/>
                </a:solidFill>
                <a:latin typeface="Times New Roman"/>
                <a:ea typeface="Calibri"/>
              </a:rPr>
              <a:t>В </a:t>
            </a:r>
            <a:r>
              <a:rPr lang="ru-RU" dirty="0">
                <a:solidFill>
                  <a:prstClr val="black"/>
                </a:solidFill>
                <a:latin typeface="Times New Roman"/>
                <a:ea typeface="Calibri"/>
              </a:rPr>
              <a:t>качестве результата образовательной деятельности ДОУ предполагается не сумма знаний, умений и навыков, а приобретаемые качества ребёнка, такие как любознательность, активность, самостоятельность, ответственность и воспитанность, что наилучшим образом способствует выявлению и развитию одарённости детей. </a:t>
            </a:r>
          </a:p>
          <a:p>
            <a:pPr lvl="0">
              <a:lnSpc>
                <a:spcPct val="115000"/>
              </a:lnSpc>
            </a:pPr>
            <a:r>
              <a:rPr lang="ru-RU" dirty="0">
                <a:solidFill>
                  <a:prstClr val="black"/>
                </a:solidFill>
                <a:latin typeface="Times New Roman"/>
                <a:ea typeface="Calibri"/>
                <a:cs typeface="Times New Roman"/>
              </a:rPr>
              <a:t>Задачи развития технической одарённости можно разделить на теоретические и практические.</a:t>
            </a:r>
          </a:p>
          <a:p>
            <a:pPr lvl="0">
              <a:lnSpc>
                <a:spcPct val="115000"/>
              </a:lnSpc>
            </a:pPr>
            <a:r>
              <a:rPr lang="ru-RU" dirty="0">
                <a:solidFill>
                  <a:prstClr val="black"/>
                </a:solidFill>
                <a:latin typeface="Times New Roman"/>
                <a:ea typeface="Calibri"/>
                <a:cs typeface="Times New Roman"/>
              </a:rPr>
              <a:t>В первом случае это  особенности  мышления, а во втором – это «ручная умелость».  Видов и способов развития ручной умелости множество, одним из самых интересных и легко усваиваемых детьми дошкольного возраста это </a:t>
            </a:r>
            <a:r>
              <a:rPr lang="ru-RU" b="1" i="1" dirty="0">
                <a:solidFill>
                  <a:prstClr val="black"/>
                </a:solidFill>
                <a:latin typeface="Times New Roman"/>
                <a:ea typeface="Calibri"/>
                <a:cs typeface="Times New Roman"/>
              </a:rPr>
              <a:t>конструктивно-модельная деятельность. </a:t>
            </a:r>
            <a:endParaRPr lang="ru-RU" sz="1400" b="1" i="1" dirty="0">
              <a:solidFill>
                <a:prstClr val="black"/>
              </a:solidFill>
              <a:ea typeface="Calibri"/>
              <a:cs typeface="Times New Roman"/>
            </a:endParaRPr>
          </a:p>
          <a:p>
            <a:pPr>
              <a:lnSpc>
                <a:spcPct val="115000"/>
              </a:lnSpc>
              <a:spcAft>
                <a:spcPts val="0"/>
              </a:spcAft>
            </a:pPr>
            <a:endParaRPr lang="ru-RU" sz="1400" b="1" i="1" dirty="0">
              <a:ea typeface="Calibri"/>
              <a:cs typeface="Times New Roman"/>
            </a:endParaRPr>
          </a:p>
          <a:p>
            <a:pPr>
              <a:lnSpc>
                <a:spcPct val="115000"/>
              </a:lnSpc>
              <a:spcAft>
                <a:spcPts val="0"/>
              </a:spcAft>
            </a:pPr>
            <a:endParaRPr lang="ru-RU" dirty="0"/>
          </a:p>
        </p:txBody>
      </p:sp>
    </p:spTree>
    <p:extLst>
      <p:ext uri="{BB962C8B-B14F-4D97-AF65-F5344CB8AC3E}">
        <p14:creationId xmlns:p14="http://schemas.microsoft.com/office/powerpoint/2010/main" val="9303564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395536" y="468700"/>
            <a:ext cx="8352928" cy="60837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lnSpc>
                <a:spcPct val="115000"/>
              </a:lnSpc>
              <a:spcAft>
                <a:spcPts val="1000"/>
              </a:spcAft>
            </a:pPr>
            <a:r>
              <a:rPr lang="ru-RU" sz="2000" b="1" dirty="0">
                <a:latin typeface="Times New Roman"/>
                <a:ea typeface="Calibri"/>
                <a:cs typeface="Times New Roman"/>
              </a:rPr>
              <a:t>Конструктивно-модельная деятельность.</a:t>
            </a:r>
            <a:endParaRPr lang="ru-RU" sz="1600" dirty="0">
              <a:ea typeface="Calibri"/>
              <a:cs typeface="Times New Roman"/>
            </a:endParaRPr>
          </a:p>
          <a:p>
            <a:pPr indent="254000" algn="just" fontAlgn="base">
              <a:spcBef>
                <a:spcPct val="0"/>
              </a:spcBef>
              <a:spcAft>
                <a:spcPct val="0"/>
              </a:spcAft>
            </a:pPr>
            <a:r>
              <a:rPr lang="ru-RU" sz="2000" b="1" dirty="0" smtClean="0">
                <a:solidFill>
                  <a:prstClr val="black"/>
                </a:solidFill>
                <a:latin typeface="Times New Roman" panose="02020603050405020304" pitchFamily="18" charset="0"/>
                <a:cs typeface="Times New Roman" panose="02020603050405020304" pitchFamily="18" charset="0"/>
              </a:rPr>
              <a:t>Термин </a:t>
            </a:r>
            <a:r>
              <a:rPr lang="ru-RU" sz="2000" b="1" dirty="0" smtClean="0">
                <a:solidFill>
                  <a:prstClr val="black"/>
                </a:solidFill>
                <a:latin typeface="Times New Roman" panose="02020603050405020304" pitchFamily="18" charset="0"/>
                <a:cs typeface="Times New Roman" panose="02020603050405020304" pitchFamily="18" charset="0"/>
              </a:rPr>
              <a:t>«конструирование»</a:t>
            </a:r>
            <a:r>
              <a:rPr lang="ru-RU" sz="2000" dirty="0" smtClean="0">
                <a:solidFill>
                  <a:prstClr val="black"/>
                </a:solidFill>
                <a:latin typeface="Times New Roman" panose="02020603050405020304" pitchFamily="18" charset="0"/>
                <a:cs typeface="Times New Roman" panose="02020603050405020304" pitchFamily="18" charset="0"/>
              </a:rPr>
              <a:t> в переводе с латинского означает создание модели, построение, приведение в определенный порядок и взаимоотношение различных предметов, частей, элементов.</a:t>
            </a:r>
          </a:p>
          <a:p>
            <a:r>
              <a:rPr lang="ru-RU" sz="2000" dirty="0" smtClean="0">
                <a:solidFill>
                  <a:prstClr val="black"/>
                </a:solidFill>
                <a:latin typeface="Times New Roman" panose="02020603050405020304" pitchFamily="18" charset="0"/>
                <a:cs typeface="Times New Roman" panose="02020603050405020304" pitchFamily="18" charset="0"/>
              </a:rPr>
              <a:t>В соответствии с ФГОС ДО «конструктивно-модельная» деятельность относится к образовательной области «познавательное развитие» поскольку направлено на получение определённого продукта. </a:t>
            </a:r>
            <a:r>
              <a:rPr lang="ru-RU" sz="2000" b="1" dirty="0" smtClean="0">
                <a:solidFill>
                  <a:prstClr val="black"/>
                </a:solidFill>
                <a:latin typeface="Times New Roman" panose="02020603050405020304" pitchFamily="18" charset="0"/>
                <a:cs typeface="Times New Roman" panose="02020603050405020304" pitchFamily="18" charset="0"/>
              </a:rPr>
              <a:t>Под детским конструированием </a:t>
            </a:r>
            <a:r>
              <a:rPr lang="ru-RU" sz="2000" dirty="0" smtClean="0">
                <a:solidFill>
                  <a:prstClr val="black"/>
                </a:solidFill>
                <a:latin typeface="Times New Roman" panose="02020603050405020304" pitchFamily="18" charset="0"/>
                <a:cs typeface="Times New Roman" panose="02020603050405020304" pitchFamily="18" charset="0"/>
              </a:rPr>
              <a:t>принято понимать создание разнообразных конструкций и моделей из разных видов конструкторов, изготовление поделок из бумаги, картона, природного и бросового материала.</a:t>
            </a:r>
          </a:p>
          <a:p>
            <a:r>
              <a:rPr lang="ru-RU" sz="2000" b="1" dirty="0" smtClean="0">
                <a:solidFill>
                  <a:prstClr val="black"/>
                </a:solidFill>
                <a:latin typeface="Times New Roman" panose="02020603050405020304" pitchFamily="18" charset="0"/>
                <a:cs typeface="Times New Roman" panose="02020603050405020304" pitchFamily="18" charset="0"/>
              </a:rPr>
              <a:t>Главная цель конструирования:</a:t>
            </a:r>
            <a:r>
              <a:rPr lang="ru-RU" sz="2000" dirty="0" smtClean="0">
                <a:solidFill>
                  <a:prstClr val="black"/>
                </a:solidFill>
                <a:latin typeface="Times New Roman" panose="02020603050405020304" pitchFamily="18" charset="0"/>
                <a:cs typeface="Times New Roman" panose="02020603050405020304" pitchFamily="18" charset="0"/>
              </a:rPr>
              <a:t> развитие детского художественного творчества, интереса к самостоятельной творческой деятельности; удовлетворение потребности детей в самовыражении через конструирование из разных материалов.</a:t>
            </a:r>
          </a:p>
          <a:p>
            <a:r>
              <a:rPr lang="ru-RU" sz="2000" dirty="0" smtClean="0">
                <a:solidFill>
                  <a:prstClr val="black"/>
                </a:solidFill>
                <a:latin typeface="Times New Roman" panose="02020603050405020304" pitchFamily="18" charset="0"/>
                <a:cs typeface="Times New Roman" panose="02020603050405020304" pitchFamily="18" charset="0"/>
              </a:rPr>
              <a:t>Конструированию отводится значительное место в работе с детьми всех возрастных групп, так как оно обладает чрезвычайно широкими возможностями для развития детей.</a:t>
            </a:r>
          </a:p>
          <a:p>
            <a:pPr indent="254000" algn="just" eaLnBrk="0" fontAlgn="base" hangingPunct="0">
              <a:spcBef>
                <a:spcPct val="0"/>
              </a:spcBef>
              <a:spcAft>
                <a:spcPct val="0"/>
              </a:spcAft>
            </a:pPr>
            <a:endParaRPr lang="ru-RU" dirty="0" smtClean="0">
              <a:solidFill>
                <a:srgbClr val="460000"/>
              </a:solidFill>
              <a:latin typeface="Century Gothic" pitchFamily="34" charset="0"/>
              <a:cs typeface="Arial" pitchFamily="34" charset="0"/>
            </a:endParaRPr>
          </a:p>
        </p:txBody>
      </p:sp>
      <p:sp>
        <p:nvSpPr>
          <p:cNvPr id="3" name="Стрелка вправо с вырезом 2">
            <a:hlinkClick r:id="rId2" action="ppaction://hlinksldjump"/>
          </p:cNvPr>
          <p:cNvSpPr/>
          <p:nvPr/>
        </p:nvSpPr>
        <p:spPr>
          <a:xfrm>
            <a:off x="8611808" y="6339876"/>
            <a:ext cx="504056" cy="504056"/>
          </a:xfrm>
          <a:prstGeom prst="notchedRightArrow">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39748828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91264" cy="130026"/>
          </a:xfrm>
        </p:spPr>
        <p:txBody>
          <a:bodyPr>
            <a:normAutofit fontScale="90000"/>
          </a:bodyPr>
          <a:lstStyle/>
          <a:p>
            <a:endParaRPr lang="ru-RU" dirty="0"/>
          </a:p>
        </p:txBody>
      </p:sp>
      <p:sp>
        <p:nvSpPr>
          <p:cNvPr id="3" name="Содержимое 2"/>
          <p:cNvSpPr>
            <a:spLocks noGrp="1"/>
          </p:cNvSpPr>
          <p:nvPr>
            <p:ph idx="1"/>
          </p:nvPr>
        </p:nvSpPr>
        <p:spPr>
          <a:xfrm>
            <a:off x="457200" y="692696"/>
            <a:ext cx="8229600" cy="5433467"/>
          </a:xfrm>
        </p:spPr>
        <p:txBody>
          <a:bodyPr>
            <a:normAutofit lnSpcReduction="10000"/>
          </a:bodyPr>
          <a:lstStyle/>
          <a:p>
            <a:pPr marL="0" lvl="0" indent="228600" eaLnBrk="0" fontAlgn="base" hangingPunct="0">
              <a:spcBef>
                <a:spcPct val="0"/>
              </a:spcBef>
              <a:spcAft>
                <a:spcPct val="0"/>
              </a:spcAft>
              <a:buNone/>
            </a:pPr>
            <a:r>
              <a:rPr lang="ru-RU" sz="2200" dirty="0" smtClean="0">
                <a:solidFill>
                  <a:srgbClr val="000000"/>
                </a:solidFill>
                <a:latin typeface="Times New Roman" pitchFamily="18" charset="0"/>
                <a:cs typeface="Times New Roman" pitchFamily="18" charset="0"/>
              </a:rPr>
              <a:t>В </a:t>
            </a:r>
            <a:r>
              <a:rPr lang="ru-RU" sz="2200" dirty="0">
                <a:solidFill>
                  <a:srgbClr val="000000"/>
                </a:solidFill>
                <a:latin typeface="Times New Roman" pitchFamily="18" charset="0"/>
                <a:cs typeface="Times New Roman" pitchFamily="18" charset="0"/>
              </a:rPr>
              <a:t>соответствии с ФГОС ДО «конструктивно-модельная» деятельность относится к образовательной области «познавательное развитие» поскольку направлено на получение определённого продукта. </a:t>
            </a:r>
            <a:endParaRPr lang="ru-RU" sz="2200" dirty="0" smtClean="0">
              <a:solidFill>
                <a:srgbClr val="000000"/>
              </a:solidFill>
              <a:latin typeface="Times New Roman" pitchFamily="18" charset="0"/>
              <a:cs typeface="Times New Roman" pitchFamily="18" charset="0"/>
            </a:endParaRPr>
          </a:p>
          <a:p>
            <a:pPr marL="0" lvl="0" indent="228600" eaLnBrk="0" fontAlgn="base" hangingPunct="0">
              <a:spcBef>
                <a:spcPct val="0"/>
              </a:spcBef>
              <a:spcAft>
                <a:spcPct val="0"/>
              </a:spcAft>
              <a:buNone/>
            </a:pPr>
            <a:r>
              <a:rPr lang="ru-RU" sz="2200" b="1" dirty="0">
                <a:solidFill>
                  <a:srgbClr val="000000"/>
                </a:solidFill>
                <a:latin typeface="Times New Roman" pitchFamily="18" charset="0"/>
                <a:cs typeface="Times New Roman" pitchFamily="18" charset="0"/>
              </a:rPr>
              <a:t>Конструированию </a:t>
            </a:r>
            <a:r>
              <a:rPr lang="ru-RU" sz="2200" dirty="0">
                <a:solidFill>
                  <a:srgbClr val="000000"/>
                </a:solidFill>
                <a:latin typeface="Times New Roman" pitchFamily="18" charset="0"/>
                <a:cs typeface="Times New Roman" pitchFamily="18" charset="0"/>
              </a:rPr>
              <a:t>отводится значительное место в работе с детьми всех возрастных групп, так как оно обладает чрезвычайно широкими возможностями для развития детей.</a:t>
            </a:r>
            <a:endParaRPr lang="ru-RU" sz="2200" dirty="0" smtClean="0">
              <a:solidFill>
                <a:srgbClr val="000000"/>
              </a:solidFill>
              <a:latin typeface="Times New Roman" pitchFamily="18" charset="0"/>
              <a:cs typeface="Times New Roman" pitchFamily="18" charset="0"/>
            </a:endParaRPr>
          </a:p>
          <a:p>
            <a:pPr marL="0" lvl="0" indent="228600" eaLnBrk="0" fontAlgn="base" hangingPunct="0">
              <a:spcBef>
                <a:spcPct val="0"/>
              </a:spcBef>
              <a:spcAft>
                <a:spcPct val="0"/>
              </a:spcAft>
              <a:buNone/>
            </a:pPr>
            <a:r>
              <a:rPr lang="ru-RU" sz="2200" b="1" dirty="0">
                <a:solidFill>
                  <a:srgbClr val="000000"/>
                </a:solidFill>
                <a:latin typeface="Times New Roman" pitchFamily="18" charset="0"/>
                <a:cs typeface="Times New Roman" pitchFamily="18" charset="0"/>
              </a:rPr>
              <a:t>Конструктивная деятельность </a:t>
            </a:r>
            <a:r>
              <a:rPr lang="ru-RU" sz="2200" dirty="0">
                <a:solidFill>
                  <a:srgbClr val="000000"/>
                </a:solidFill>
                <a:latin typeface="Times New Roman" pitchFamily="18" charset="0"/>
                <a:cs typeface="Times New Roman" pitchFamily="18" charset="0"/>
              </a:rPr>
              <a:t>— это мощное средство умственного развития ребенка.  </a:t>
            </a:r>
            <a:r>
              <a:rPr lang="ru-RU" sz="2200" b="1" dirty="0">
                <a:solidFill>
                  <a:srgbClr val="000000"/>
                </a:solidFill>
                <a:latin typeface="Times New Roman" pitchFamily="18" charset="0"/>
                <a:cs typeface="Times New Roman" pitchFamily="18" charset="0"/>
              </a:rPr>
              <a:t>Конструирование</a:t>
            </a:r>
            <a:r>
              <a:rPr lang="ru-RU" sz="2200" dirty="0">
                <a:solidFill>
                  <a:srgbClr val="000000"/>
                </a:solidFill>
                <a:latin typeface="Times New Roman" pitchFamily="18" charset="0"/>
                <a:cs typeface="Times New Roman" pitchFamily="18" charset="0"/>
              </a:rPr>
              <a:t> является обязательным компонентом развития базовых и творческих способностей ребенка, важнейшим средством умственного, художественно-эстетического развития и нравственного воспитания. В процессе конструирования моделируются отношения между структурными, функциональными и пространственными характеристиками конструированного объекта, с его видимыми и скрытыми свойствами.</a:t>
            </a:r>
            <a:endParaRPr lang="ru-RU" sz="2200" dirty="0" smtClean="0">
              <a:solidFill>
                <a:srgbClr val="000000"/>
              </a:solidFill>
              <a:latin typeface="Times New Roman" pitchFamily="18" charset="0"/>
              <a:cs typeface="Times New Roman" pitchFamily="18" charset="0"/>
            </a:endParaRPr>
          </a:p>
          <a:p>
            <a:pPr marL="0" lvl="0" indent="228600" eaLnBrk="0" fontAlgn="base" hangingPunct="0">
              <a:spcBef>
                <a:spcPct val="0"/>
              </a:spcBef>
              <a:spcAft>
                <a:spcPct val="0"/>
              </a:spcAft>
              <a:buNone/>
            </a:pPr>
            <a:endParaRPr lang="ru-RU" sz="2200" dirty="0" smtClean="0">
              <a:solidFill>
                <a:srgbClr val="000000"/>
              </a:solidFill>
              <a:latin typeface="Times New Roman" pitchFamily="18" charset="0"/>
              <a:cs typeface="Times New Roman" pitchFamily="18" charset="0"/>
            </a:endParaRPr>
          </a:p>
          <a:p>
            <a:pPr marL="0" indent="0">
              <a:lnSpc>
                <a:spcPct val="115000"/>
              </a:lnSpc>
              <a:spcAft>
                <a:spcPts val="0"/>
              </a:spcAft>
              <a:buNone/>
            </a:pPr>
            <a:endParaRPr lang="ru-RU" sz="2200" dirty="0" smtClean="0">
              <a:latin typeface="Times New Roman" pitchFamily="18" charset="0"/>
              <a:ea typeface="Calibri"/>
              <a:cs typeface="Times New Roman" pitchFamily="18" charset="0"/>
            </a:endParaRPr>
          </a:p>
          <a:p>
            <a:pPr>
              <a:buNone/>
            </a:pPr>
            <a:endParaRPr lang="ru-RU"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Стрелка вправо с вырезом 9">
            <a:hlinkClick r:id="" action="ppaction://noaction"/>
          </p:cNvPr>
          <p:cNvSpPr/>
          <p:nvPr/>
        </p:nvSpPr>
        <p:spPr>
          <a:xfrm>
            <a:off x="8611808" y="6339876"/>
            <a:ext cx="504056" cy="504056"/>
          </a:xfrm>
          <a:prstGeom prst="notchedRightArrow">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
        <p:nvSpPr>
          <p:cNvPr id="3" name="Прямоугольник 2"/>
          <p:cNvSpPr/>
          <p:nvPr/>
        </p:nvSpPr>
        <p:spPr>
          <a:xfrm>
            <a:off x="395536" y="497033"/>
            <a:ext cx="7740352" cy="861774"/>
          </a:xfrm>
          <a:prstGeom prst="rect">
            <a:avLst/>
          </a:prstGeom>
        </p:spPr>
        <p:txBody>
          <a:bodyPr wrap="square">
            <a:spAutoFit/>
          </a:bodyPr>
          <a:lstStyle/>
          <a:p>
            <a:pPr>
              <a:spcAft>
                <a:spcPts val="1200"/>
              </a:spcAft>
            </a:pPr>
            <a:endParaRPr lang="ru-RU" sz="2000" i="1" dirty="0">
              <a:solidFill>
                <a:srgbClr val="010101"/>
              </a:solidFill>
              <a:latin typeface="Times New Roman"/>
              <a:ea typeface="Times New Roman"/>
            </a:endParaRPr>
          </a:p>
          <a:p>
            <a:pPr>
              <a:spcAft>
                <a:spcPts val="1200"/>
              </a:spcAft>
            </a:pPr>
            <a:endParaRPr lang="ru-RU" sz="2000" dirty="0">
              <a:solidFill>
                <a:prstClr val="black"/>
              </a:solidFill>
              <a:latin typeface="Times New Roman"/>
              <a:ea typeface="Times New Roman"/>
            </a:endParaRPr>
          </a:p>
        </p:txBody>
      </p:sp>
      <p:sp>
        <p:nvSpPr>
          <p:cNvPr id="2" name="Прямоугольник 1"/>
          <p:cNvSpPr/>
          <p:nvPr/>
        </p:nvSpPr>
        <p:spPr>
          <a:xfrm>
            <a:off x="179512" y="458956"/>
            <a:ext cx="8784976" cy="5632311"/>
          </a:xfrm>
          <a:prstGeom prst="rect">
            <a:avLst/>
          </a:prstGeom>
        </p:spPr>
        <p:txBody>
          <a:bodyPr wrap="square">
            <a:spAutoFit/>
          </a:bodyPr>
          <a:lstStyle/>
          <a:p>
            <a:pPr lvl="0" indent="228600" eaLnBrk="0" fontAlgn="base" hangingPunct="0">
              <a:spcBef>
                <a:spcPct val="0"/>
              </a:spcBef>
              <a:spcAft>
                <a:spcPct val="0"/>
              </a:spcAft>
            </a:pPr>
            <a:r>
              <a:rPr lang="ru-RU" sz="2000" dirty="0">
                <a:solidFill>
                  <a:prstClr val="black"/>
                </a:solidFill>
                <a:latin typeface="Times New Roman" pitchFamily="18" charset="0"/>
                <a:ea typeface="Times New Roman" pitchFamily="18" charset="0"/>
                <a:cs typeface="Times New Roman" pitchFamily="18" charset="0"/>
              </a:rPr>
              <a:t>Влияние конструктивной деятельности на умственное развитие  детей рассматривал психолог </a:t>
            </a:r>
            <a:r>
              <a:rPr lang="ru-RU" sz="2000" dirty="0" err="1">
                <a:solidFill>
                  <a:prstClr val="black"/>
                </a:solidFill>
                <a:latin typeface="Times New Roman" pitchFamily="18" charset="0"/>
                <a:ea typeface="Times New Roman" pitchFamily="18" charset="0"/>
                <a:cs typeface="Times New Roman" pitchFamily="18" charset="0"/>
              </a:rPr>
              <a:t>А.В.Лурия</a:t>
            </a:r>
            <a:r>
              <a:rPr lang="ru-RU" sz="2000" dirty="0">
                <a:solidFill>
                  <a:prstClr val="black"/>
                </a:solidFill>
                <a:latin typeface="Times New Roman" pitchFamily="18" charset="0"/>
                <a:ea typeface="Times New Roman" pitchFamily="18" charset="0"/>
                <a:cs typeface="Times New Roman" pitchFamily="18" charset="0"/>
              </a:rPr>
              <a:t>. Он сделал вывод, что упражнения в конструировании радикально меняют характер познавательной деятельности ребенка. </a:t>
            </a:r>
          </a:p>
          <a:p>
            <a:pPr lvl="0" indent="228600" eaLnBrk="0" fontAlgn="base" hangingPunct="0">
              <a:spcBef>
                <a:spcPct val="0"/>
              </a:spcBef>
              <a:spcAft>
                <a:spcPct val="0"/>
              </a:spcAft>
            </a:pPr>
            <a:r>
              <a:rPr lang="ru-RU" sz="2000" dirty="0" err="1">
                <a:solidFill>
                  <a:prstClr val="black"/>
                </a:solidFill>
                <a:latin typeface="Times New Roman" pitchFamily="18" charset="0"/>
                <a:ea typeface="Times New Roman" pitchFamily="18" charset="0"/>
                <a:cs typeface="Times New Roman" pitchFamily="18" charset="0"/>
              </a:rPr>
              <a:t>Л.А.Венгер</a:t>
            </a:r>
            <a:r>
              <a:rPr lang="ru-RU" sz="2000" dirty="0">
                <a:solidFill>
                  <a:prstClr val="black"/>
                </a:solidFill>
                <a:latin typeface="Times New Roman" pitchFamily="18" charset="0"/>
                <a:ea typeface="Times New Roman" pitchFamily="18" charset="0"/>
                <a:cs typeface="Times New Roman" pitchFamily="18" charset="0"/>
              </a:rPr>
              <a:t> доказал, что конструктивная деятельность носит моделирующий характер и включает детей в практику активного самостоятельного построения наглядных моделей предметного мира, а применение графического моделирования в конструировании оказывает существенное значение на творческое развитие ребенка.</a:t>
            </a:r>
          </a:p>
          <a:p>
            <a:pPr lvl="0" indent="228600" eaLnBrk="0" fontAlgn="base" hangingPunct="0">
              <a:spcBef>
                <a:spcPct val="0"/>
              </a:spcBef>
              <a:spcAft>
                <a:spcPct val="0"/>
              </a:spcAft>
            </a:pPr>
            <a:r>
              <a:rPr lang="ru-RU" sz="2000" dirty="0" smtClean="0">
                <a:solidFill>
                  <a:prstClr val="black"/>
                </a:solidFill>
                <a:latin typeface="Times New Roman" pitchFamily="18" charset="0"/>
                <a:ea typeface="Times New Roman" pitchFamily="18" charset="0"/>
                <a:cs typeface="Times New Roman" pitchFamily="18" charset="0"/>
              </a:rPr>
              <a:t>Конструирование </a:t>
            </a:r>
            <a:r>
              <a:rPr lang="ru-RU" sz="2000" dirty="0">
                <a:solidFill>
                  <a:prstClr val="black"/>
                </a:solidFill>
                <a:latin typeface="Times New Roman" pitchFamily="18" charset="0"/>
                <a:ea typeface="Times New Roman" pitchFamily="18" charset="0"/>
                <a:cs typeface="Times New Roman" pitchFamily="18" charset="0"/>
              </a:rPr>
              <a:t>является продуктивной деятельностью, которая отвечает потребностям и интересам ребенка в дошкольном возрасте. Характерной особенностью конструирования является воссоздание и преобразование предметного пространства. </a:t>
            </a:r>
          </a:p>
          <a:p>
            <a:pPr lvl="0" indent="228600" eaLnBrk="0" fontAlgn="base" hangingPunct="0">
              <a:spcBef>
                <a:spcPct val="0"/>
              </a:spcBef>
              <a:spcAft>
                <a:spcPct val="0"/>
              </a:spcAft>
            </a:pPr>
            <a:r>
              <a:rPr lang="ru-RU" sz="2000" dirty="0">
                <a:solidFill>
                  <a:prstClr val="black"/>
                </a:solidFill>
                <a:latin typeface="Times New Roman" pitchFamily="18" charset="0"/>
                <a:ea typeface="Times New Roman" pitchFamily="18" charset="0"/>
                <a:cs typeface="Times New Roman" pitchFamily="18" charset="0"/>
              </a:rPr>
              <a:t>С одной стороны, этот вид деятельности требует сложной пространственной ориентировки, а с другой стороны, в конструировании, как ни в какой другой деятельности развивается представление об окружающем пространстве, которое состоит из конкретных признаков: формы, величины, объемности предметов и конкретных структурных единиц (частей, деталей).</a:t>
            </a:r>
            <a:endParaRPr lang="ru-RU" sz="2000"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648170812"/>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1813</TotalTime>
  <Words>1593</Words>
  <Application>Microsoft Office PowerPoint</Application>
  <PresentationFormat>Экран (4:3)</PresentationFormat>
  <Paragraphs>131</Paragraphs>
  <Slides>25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Тема Office</vt:lpstr>
      <vt:lpstr> «Раскрытие творческих способностей и выявление одаренных детей средствами конструктивно-модельной деятельности».  </vt:lpstr>
      <vt:lpstr>«Если дети-национальное достояние любой страны, то одаренные дети - её интеллектуальный и творческий потенциал» Р.Н. Бунеев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Наташа</dc:creator>
  <cp:keywords>Педагогика</cp:keywords>
  <cp:lastModifiedBy>Кадрия</cp:lastModifiedBy>
  <cp:revision>117</cp:revision>
  <dcterms:created xsi:type="dcterms:W3CDTF">2018-10-17T14:00:50Z</dcterms:created>
  <dcterms:modified xsi:type="dcterms:W3CDTF">2022-05-10T14:23:48Z</dcterms:modified>
</cp:coreProperties>
</file>