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8" r:id="rId6"/>
    <p:sldId id="260" r:id="rId7"/>
    <p:sldId id="263" r:id="rId8"/>
    <p:sldId id="271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78281" autoAdjust="0"/>
  </p:normalViewPr>
  <p:slideViewPr>
    <p:cSldViewPr>
      <p:cViewPr varScale="1">
        <p:scale>
          <a:sx n="68" d="100"/>
          <a:sy n="68" d="100"/>
        </p:scale>
        <p:origin x="18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7FC0D-4B37-43A6-81CB-B6746494EE4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7991-60BC-492F-8147-7E67D78869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805264"/>
            <a:ext cx="6159628" cy="1008112"/>
          </a:xfrm>
        </p:spPr>
        <p:txBody>
          <a:bodyPr>
            <a:norm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Подготовлено: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Н.Н. Бобрик</a:t>
            </a:r>
            <a:endParaRPr lang="ru-RU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3491880" cy="34327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67944" y="3068960"/>
            <a:ext cx="4647460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Дети-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аутисты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Рекомендации по работе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условиях детского сада.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6388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учить ребенка-</a:t>
            </a:r>
            <a:r>
              <a:rPr lang="ru-RU" sz="3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аутиста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251520" y="1152221"/>
            <a:ext cx="7715200" cy="537312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доносить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через схемы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картинки;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переутомления;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организовывать пространство;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подписанные системы хранения;</a:t>
            </a: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подписывать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которыми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пользуется ребенок;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обращаться к ребенку по имени;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навыкам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самообслуживания</a:t>
            </a: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бытовой ориентировки;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 деятельность частями, этапами,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затем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объединять в целое;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подкрепление правильного действия (вкусным поощрением, объятием, стимулом);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развивать крупную и мелкую моторику.</a:t>
            </a:r>
          </a:p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8596" y="1142984"/>
            <a:ext cx="8229600" cy="250918"/>
          </a:xfrm>
          <a:prstGeom prst="rect">
            <a:avLst/>
          </a:prstGeom>
        </p:spPr>
        <p:txBody>
          <a:bodyPr vert="horz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8" b="22149"/>
          <a:stretch/>
        </p:blipFill>
        <p:spPr>
          <a:xfrm>
            <a:off x="5940152" y="1152221"/>
            <a:ext cx="3081429" cy="349756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слово «аутизм» часто можно слышать из уст родителей и учителей. Впервые в России об аутизме заговорили в конце 1980-х годов.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предложено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специальные образовательные учреждения для оказания квалифицированной помощи детям с расстройствами аутистического спектра (РАС).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не были реализованы. И до сих пор остается совершенно непонятным, где и как обучаться такому ребенку. В большинстве случаев дети учатся дома, не имея возможности посещать групповые занятия в соответствии со своим возрастом. А ведь аутизм и есть нарушение способности к общению, поэтому очень важно, чтобы коррекционная помощь детям и их родителям оказывалась своевременно.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законе от 29 декабря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2012 года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273-ФЗ «Об образовании в Российской Федерации» сказано, что каждое образовательное учреждение обязано создать условия для обучения и развития детей с особыми образовательными потребностями. Но как эти условия создать — не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сказано ни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законе, ни в каких-либо подзаконных актах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Единственным нормативным документом, регламентирующим организацию работы с детьми-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аутистами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является инструктивное письмо, которое разработано Лабораторией содержания и методов обучения детей с эмоциональными нарушениями Московского института коррекционной педагогики под руководством О.С. Никольской и Е.Р.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Баенской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письме изложены принципы работы с детьми-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аутистами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проанализированы возможности их обучения в инклюзивных группах и классах, но не описана система интеграции таких классов в массовую школу. Данный процесс не обеспечен законодательной и правовой базой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580192"/>
              </p:ext>
            </p:extLst>
          </p:nvPr>
        </p:nvGraphicFramePr>
        <p:xfrm>
          <a:off x="755576" y="1196752"/>
          <a:ext cx="7704860" cy="5334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2430">
                  <a:extLst>
                    <a:ext uri="{9D8B030D-6E8A-4147-A177-3AD203B41FA5}">
                      <a16:colId xmlns:a16="http://schemas.microsoft.com/office/drawing/2014/main" val="850946986"/>
                    </a:ext>
                  </a:extLst>
                </a:gridCol>
                <a:gridCol w="3852430">
                  <a:extLst>
                    <a:ext uri="{9D8B030D-6E8A-4147-A177-3AD203B41FA5}">
                      <a16:colId xmlns:a16="http://schemas.microsoft.com/office/drawing/2014/main" val="2955355850"/>
                    </a:ext>
                  </a:extLst>
                </a:gridCol>
              </a:tblGrid>
              <a:tr h="231848"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Черты обычного ребенка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43" marR="24143" marT="24143" marB="2414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Черты ребенка-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аутиста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43" marR="24143" marT="24143" marB="24143"/>
                </a:tc>
                <a:extLst>
                  <a:ext uri="{0D108BD9-81ED-4DB2-BD59-A6C34878D82A}">
                    <a16:rowId xmlns:a16="http://schemas.microsoft.com/office/drawing/2014/main" val="3979423172"/>
                  </a:ext>
                </a:extLst>
              </a:tr>
              <a:tr h="5082753">
                <a:tc>
                  <a:txBody>
                    <a:bodyPr/>
                    <a:lstStyle/>
                    <a:p>
                      <a:pPr>
                        <a:lnSpc>
                          <a:spcPts val="1555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постоянно задает вопросы,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залезает на горку, на верх дивана,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любит играть на детской площадке, когда там много детей, 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активно привлекает детей в свою игру,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любит кошек,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разбирает вещи по частям,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разговаривает в транспорте с незнакомыми людьми,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любит разноцветные шерстяные свитера,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любит громкую музыку,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любит играть на барабанах или стучать,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требует новых игрушек,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постоянно </a:t>
                      </a: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переставляет</a:t>
                      </a:r>
                      <a:r>
                        <a:rPr lang="ru-RU" sz="16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игрушки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вещи в комнате,</a:t>
                      </a:r>
                      <a:b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пьет из разных чашек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43" marR="24143" marT="24143" marB="24143"/>
                </a:tc>
                <a:tc>
                  <a:txBody>
                    <a:bodyPr/>
                    <a:lstStyle/>
                    <a:p>
                      <a:pPr>
                        <a:lnSpc>
                          <a:spcPts val="1555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смотрит в глаза,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играет со сверстниками,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испытывает радость,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нуждается в контакте с окружающими,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разговаривает с окружающими,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повторяет одни и те же слова или предложения,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выполняет одни и те же механические движения,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играет только с определенными игрушками,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использует постоянные ритуалы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общается только с одним членом семьи, 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общается с одним выбранным взрослым,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избирателен в еде, 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предпочитает еду одного цвета,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 любит телесный контакт,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избирателен в одежде,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часто ходит босиком,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плохо спит,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играет один,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фантазирует, 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43" marR="24143" marT="24143" marB="24143"/>
                </a:tc>
                <a:extLst>
                  <a:ext uri="{0D108BD9-81ED-4DB2-BD59-A6C34878D82A}">
                    <a16:rowId xmlns:a16="http://schemas.microsoft.com/office/drawing/2014/main" val="1250430658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548" y="35201"/>
            <a:ext cx="8327266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аутизма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9649072" cy="5904656"/>
          </a:xfrm>
        </p:spPr>
        <p:txBody>
          <a:bodyPr>
            <a:normAutofit fontScale="90000"/>
          </a:bodyPr>
          <a:lstStyle/>
          <a:p>
            <a:pPr algn="l" fontAlgn="t"/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ЧЕРТЫ РЕБЕНКА-АУТИСТА</a:t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делает </a:t>
            </a: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бесцельные движения (взмахи руками, 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перебирание </a:t>
            </a: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пальцами),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постоянно намеренно соблюдает определенные правила,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сопротивляется </a:t>
            </a: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переменам, 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выполняет действия в определенном порядке,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совершает действия, приносящие вред ему самому, 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боится громких звуков, закрывает уши руками,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избегает яркого света,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нюхает предметы, в том числе и несъедобные,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избегает двигательной активности,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не переносит прикосновения к себе,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боится испачкаться,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быстро утомляется,</a:t>
            </a:r>
            <a:b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хаотично передвигается по помещению</a:t>
            </a:r>
            <a:r>
              <a:rPr lang="ru-RU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74638"/>
            <a:ext cx="3096344" cy="37304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691" y="252934"/>
            <a:ext cx="3280874" cy="3752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534526"/>
            <a:ext cx="3168352" cy="4539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534527"/>
            <a:ext cx="3240360" cy="435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1641"/>
      </p:ext>
    </p:extLst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13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помощи 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аутичному </a:t>
            </a: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8229600" cy="43924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Конечно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же, каждый ребенок индивидуален. В особенности дети-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могут обладать самыми разными чертами и особенностями. Важно понимать, что подобный ребенок нуждается в квалифицированной помощи. Есть некоторые этапы получения этой помощи: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невролога (исключить проблемы, связанные с развитием головного мозга);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детского психиатра (он и поставит диагноз);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пройти аппаратные обследование (ЭЭГ, МРТ, УЗИ головного мозга);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за консультацией к клиническому психологу, учителю-дефектологу;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работу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специалистом.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работе с детьми-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аутистами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27277" y="1029364"/>
            <a:ext cx="8537211" cy="4824536"/>
          </a:xfrm>
        </p:spPr>
        <p:txBody>
          <a:bodyPr>
            <a:normAutofit fontScale="40000" lnSpcReduction="20000"/>
          </a:bodyPr>
          <a:lstStyle/>
          <a:p>
            <a:pPr marL="109728" lvl="0" indent="0" algn="ctr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если такой ребенок уже есть в детском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Взаимодействуйте с ребенком, только когда он готов к этому.</a:t>
            </a:r>
          </a:p>
          <a:p>
            <a:pPr lvl="0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Принимайте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таким, какой он есть.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Научитесь улавливать изменения в поведении ребенка, не давайте ему выйти в деструктивную деятельность.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Придерживайтесь определенного режима дня.</a:t>
            </a: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Соблюдайте ежедневные ритуалы.</a:t>
            </a:r>
          </a:p>
          <a:p>
            <a:pPr lvl="0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трогайте ребенка.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Вступайте в тактильный контакт с ребенком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когда он сам просит об этом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повышайте голос и не издавайте громких звуков.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выпускайте ребенка из поля своего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зрения. </a:t>
            </a:r>
          </a:p>
          <a:p>
            <a:pPr lvl="0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понимать, что всегда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может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подойти к вам.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общий способ сказать «нет», «да» и «дай».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ребенком создайте укромное место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ребенок может посидеть один и никто не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</a:t>
            </a: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мешать.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 общение</a:t>
            </a:r>
            <a:r>
              <a:rPr lang="ru-RU" sz="3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обучение можно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</a:t>
            </a:r>
          </a:p>
          <a:p>
            <a:pPr marL="109728" lv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игрушку, значимую для ребенка.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406" y="2302768"/>
            <a:ext cx="3292790" cy="417778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78413"/>
            <a:ext cx="3888432" cy="4104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56792"/>
            <a:ext cx="3456384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62568"/>
      </p:ext>
    </p:extLst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88" y="7156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что играть с маленьким ребенком-</a:t>
            </a:r>
            <a:r>
              <a:rPr lang="ru-RU" sz="27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аутистом</a:t>
            </a:r>
            <a: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6131024" cy="39417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хороводные игры,</a:t>
            </a:r>
          </a:p>
          <a:p>
            <a:pPr lvl="0"/>
            <a:r>
              <a:rPr lang="ru-RU" dirty="0"/>
              <a:t>игры с правилами,</a:t>
            </a:r>
          </a:p>
          <a:p>
            <a:pPr lvl="0"/>
            <a:r>
              <a:rPr lang="ru-RU" dirty="0"/>
              <a:t>пускать мыльные пузыри,</a:t>
            </a:r>
          </a:p>
          <a:p>
            <a:pPr lvl="0"/>
            <a:r>
              <a:rPr lang="ru-RU" dirty="0"/>
              <a:t>игры с водой</a:t>
            </a:r>
            <a:r>
              <a:rPr lang="ru-RU" dirty="0" smtClean="0"/>
              <a:t>,</a:t>
            </a:r>
          </a:p>
          <a:p>
            <a:r>
              <a:rPr lang="ru-RU" dirty="0"/>
              <a:t>игры с </a:t>
            </a:r>
            <a:r>
              <a:rPr lang="ru-RU" dirty="0" smtClean="0"/>
              <a:t>сыпучим материалом</a:t>
            </a:r>
            <a:endParaRPr lang="ru-RU" dirty="0"/>
          </a:p>
          <a:p>
            <a:pPr lvl="0"/>
            <a:r>
              <a:rPr lang="ru-RU" dirty="0"/>
              <a:t>игры, направленные на развитие мелкой моторики.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622</Words>
  <Application>Microsoft Office PowerPoint</Application>
  <PresentationFormat>Экран (4:3)</PresentationFormat>
  <Paragraphs>63</Paragraphs>
  <Slides>10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   Признаки аутизма</vt:lpstr>
      <vt:lpstr>    ЧЕРТЫ РЕБЕНКА-АУТИСТА -делает бесцельные движения (взмахи руками,  перебирание пальцами), - постоянно намеренно соблюдает определенные правила,   сопротивляется переменам,  - выполняет действия в определенном порядке, - совершает действия, приносящие вред ему самому,  - боится громких звуков, закрывает уши руками, - избегает яркого света, - нюхает предметы, в том числе и несъедобные, - избегает двигательной активности, - не переносит прикосновения к себе, - боится испачкаться, - быстро утомляется, - хаотично передвигается по помещению   </vt:lpstr>
      <vt:lpstr>Презентация PowerPoint</vt:lpstr>
      <vt:lpstr>Этапы помощи аутичному ребенку </vt:lpstr>
      <vt:lpstr>Рекомендации по работе с детьми-аутистами </vt:lpstr>
      <vt:lpstr>Презентация PowerPoint</vt:lpstr>
      <vt:lpstr>Во что играть с маленьким ребенком-аутистом: </vt:lpstr>
      <vt:lpstr>Как учить ребенка-аутиста: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Педагог-психолог ГБОУ детского сада №2720</dc:title>
  <dc:creator>User</dc:creator>
  <cp:lastModifiedBy>Анна</cp:lastModifiedBy>
  <cp:revision>126</cp:revision>
  <dcterms:created xsi:type="dcterms:W3CDTF">2012-05-18T12:25:10Z</dcterms:created>
  <dcterms:modified xsi:type="dcterms:W3CDTF">2023-04-06T16:20:16Z</dcterms:modified>
</cp:coreProperties>
</file>