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8" r:id="rId3"/>
    <p:sldId id="269" r:id="rId4"/>
    <p:sldId id="271" r:id="rId5"/>
    <p:sldId id="272" r:id="rId6"/>
    <p:sldId id="275" r:id="rId7"/>
    <p:sldId id="276" r:id="rId8"/>
    <p:sldId id="277" r:id="rId9"/>
    <p:sldId id="268" r:id="rId10"/>
    <p:sldId id="278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2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4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022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856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3762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03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11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9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40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64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34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2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81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7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8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5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7092-DE59-473E-AFD4-CAC598DFCF99}" type="datetimeFigureOut">
              <a:rPr lang="ru-RU" smtClean="0"/>
              <a:t>19.03.2023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6127A6-6727-4F12-A72B-1283347D2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39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klapan.ru/articles/effect/ekonomiya-vody-vodosberegayushchie-tekhnologii-sovremennoy-santekhniki/" TargetMode="External"/><Relationship Id="rId2" Type="http://schemas.openxmlformats.org/officeDocument/2006/relationships/hyperlink" Target="http://www.vodainfo.com/ru/5730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3AD58-D799-4F12-B1D4-8CC99242B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965" y="1670147"/>
            <a:ext cx="9931789" cy="2334573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Групповой информационный проект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«Рациональное использование воды.  Применение </a:t>
            </a:r>
            <a:r>
              <a:rPr lang="ru-RU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5E8512-B7B7-46D9-A301-A528C8585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7847" y="4810487"/>
            <a:ext cx="9665125" cy="1711337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Павленко Ольга Ивановна, </a:t>
            </a:r>
          </a:p>
          <a:p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преподаватель ГПОУ «</a:t>
            </a:r>
            <a:r>
              <a:rPr lang="ru-RU" sz="7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Торезский</a:t>
            </a:r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медицинский колледж»,</a:t>
            </a:r>
          </a:p>
          <a:p>
            <a:r>
              <a:rPr lang="ru-RU" sz="7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Пшеничная Полина, Груздова Юлия</a:t>
            </a:r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</a:p>
          <a:p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обучающиеся ГПОУ «</a:t>
            </a:r>
            <a:r>
              <a:rPr lang="ru-RU" sz="7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Торезский</a:t>
            </a:r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медицинский колледж»,</a:t>
            </a:r>
          </a:p>
          <a:p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члены кружка гигиена и экология человека</a:t>
            </a:r>
          </a:p>
          <a:p>
            <a:endParaRPr lang="ru-RU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6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200" b="1" i="1" dirty="0">
                <a:solidFill>
                  <a:schemeClr val="tx1"/>
                </a:solidFill>
              </a:rPr>
              <a:t> </a:t>
            </a:r>
            <a:endParaRPr lang="ru-RU" sz="2200" i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F8A0B4-39DC-410D-96C3-4BB305482AA3}"/>
              </a:ext>
            </a:extLst>
          </p:cNvPr>
          <p:cNvSpPr/>
          <p:nvPr/>
        </p:nvSpPr>
        <p:spPr>
          <a:xfrm>
            <a:off x="876338" y="469818"/>
            <a:ext cx="9931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МИНИСТЕРСТВО ЗДРАВООХРАНЕНИЯ   ДОНЕЦКОЙ НАРОДНОЙ РЕСПУБЛИКИ   ГОСУДАРСТВЕННОЕ ПРОФЕССИОНАЛЬНОЕ ОБРАЗОВАТЕЛЬНОЕ УЧРЕЖДЕНИЕ  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 «ТОРЕЗСКИЙ МЕДИЦИНСКИЙ КОЛЛЕДЖ»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5366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7DB6B-590B-4977-A1D7-73700CF82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литературы и других источников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F8B1CE-526D-4655-A13F-4D8BD07DF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9177"/>
            <a:ext cx="8802842" cy="5002306"/>
          </a:xfrm>
        </p:spPr>
        <p:txBody>
          <a:bodyPr>
            <a:normAutofit/>
          </a:bodyPr>
          <a:lstStyle/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Волков, Ю.С. Основы научных исследований и изобретательства: Учебное пособие / Ю.С. Волков. – СПб.: Лань, 2013. – 224 c.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Иванова, Ж. Г. Организация исследовательской работы студентов /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Ж.Г.Иванова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// Педагогическое мастерство : материалы I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Междунар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науч.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конф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г.Москва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апрель 2012 г.). – Москва : Буки-Веди, 2012. – С. 224-226.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Кожухар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В. М. Основы научных исследований [Текст] : учебное пособие / В. М.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Кожухар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– Москва : Дашков и К, 2013. – 216 c.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Состояние водных ресурсов Донецкого региона– Режим доступа: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http://www.vodainfo.com/ru/5730.html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(дата обращения: 08.10.2022).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Экономия воды: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технологии современной сантехники – Режим доступа: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https://iklapan.ru/articles/effect/ekonomiya-vody-vodosberegayushchie-tekhnologii-sovremennoy-santekhniki/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(дата обращения: 10.10.2022). 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CEEC9ED-0ED6-40E6-9879-86EBCFF267E1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292993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BCE18-3E22-4952-A65C-957D9239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058" y="5894364"/>
            <a:ext cx="1322775" cy="217014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70A4B0-93CE-4455-A93E-F794D8F04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813" y="2672861"/>
            <a:ext cx="9670498" cy="364353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9C5A17-D4DA-4D8B-9050-816FBEA65B90}"/>
              </a:ext>
            </a:extLst>
          </p:cNvPr>
          <p:cNvSpPr/>
          <p:nvPr/>
        </p:nvSpPr>
        <p:spPr>
          <a:xfrm>
            <a:off x="3840480" y="415567"/>
            <a:ext cx="54514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Вода, у тебя нет ни вкуса, ни цвета, ни запаха.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Тебя невозможно описать, тобой наслаждаются,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 ведая, что ты такое!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Нельзя сказать, что ты необходима для жизни: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ты – сама жизнь.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Ты самое большое богатство на свете.»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Антуан де Сент-Экзюпери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3B1266-C0AE-412C-9D81-6678BFC1A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500" y="3107944"/>
            <a:ext cx="6187096" cy="347516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B8BEE75-CD32-442C-8D0E-F655320093C5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4382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42BF8-B0EC-42B8-8AAD-88FA08776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659" y="611946"/>
            <a:ext cx="8877887" cy="85812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 исследования. Актуальность  проекта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9E9FE4-E5B6-4895-BF28-8A3EEDE28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0" y="1316984"/>
            <a:ext cx="9059595" cy="4740811"/>
          </a:xfrm>
        </p:spPr>
        <p:txBody>
          <a:bodyPr>
            <a:no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Проблема исследования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данной проектной работы заключается в том, что в  настоящее время  уделяется недостаточно внимания такой области знаний,  как информированность обучающихся о современных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технологиях и рациональном использовании воды в быту, что определяет значимость его реализации на материалах объекта исследования, которым выступает рациональное использование воды в быту.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 проекта.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Дефицит воды Донбасс испытывал всегда. Сама природа распорядилась таким образом, что степи между Азовским морем и Северским Донцом практически не имеют водных ресурсов и в летний период страдают от недостатка воды. В настоящее время связи с военными действиями в регионе были повреждены фильтровальные станции, водоводы, резервуары, электрооборудование, без которых не возможна очистка и транспортировка питьевой воды в города Донбасса. Воду в квартиры граждан подают по графику несколько часов в сутки, иногда вода отсутствует сутками. Актуальность дефицита питьевой воды, необходимость рационального использования воды и применения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 обусловили выбор темы исследования</a:t>
            </a:r>
          </a:p>
          <a:p>
            <a:pPr algn="just"/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63F065-AAEB-4CB7-8C8A-A07CAE40CF4D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1182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44DE9-943C-4A6E-ABEA-2D22F37BB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682" y="455131"/>
            <a:ext cx="9861660" cy="57822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исследования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468309-3C12-448F-B45C-38CE528B3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033355"/>
            <a:ext cx="9481625" cy="5968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Цель проекта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 изучить вопросы рационального использования воды, способствовать внедрению современных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быту, формированию экологической культуры обучающихся и активной жизненной позиции по отношению к экологическим проблемам. </a:t>
            </a:r>
          </a:p>
          <a:p>
            <a:pPr marL="0" indent="0" algn="just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Задачи исследования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Провести анализ современной литературы и интернет-источников по теме исследования.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Определить уровень санитарной грамотности обучающихся ГПОУ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Торезский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медицинский колледж» по вопросам рационального использования воды.</a:t>
            </a:r>
          </a:p>
          <a:p>
            <a:pPr lvl="0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Обобщить изученный материал и разработать практические рекомендации по применению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быту.</a:t>
            </a:r>
          </a:p>
          <a:p>
            <a:pPr marL="0" indent="0" algn="just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 рациональность использования воды в быту.</a:t>
            </a:r>
          </a:p>
          <a:p>
            <a:pPr marL="0" indent="0" algn="just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Предмет исследования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уровень информированности студентов медицинского колледжа о  современных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технологиях и рациональном использовании воды в быту. 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9439D6E-B024-43EB-BA32-E5F0A2F82691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0236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AA2CD6-DE1C-45AA-BF8A-C131C7791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2960969"/>
            <a:ext cx="8373670" cy="56583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Ресурсы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ECB2E3-793E-45CA-8E87-32607DEC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58" y="3432962"/>
            <a:ext cx="9270612" cy="34250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Материально-технические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персональный компьютер, ноутбуки, мультимедийная установка, сканер , принтер. </a:t>
            </a:r>
            <a:endParaRPr lang="uk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Кадровое оснащение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 преподаватель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учебной дисциплины ОП 05. Гигиена 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экология человека,  преподаватели информатики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, ОБЖ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 библиотекари</a:t>
            </a:r>
          </a:p>
          <a:p>
            <a:pPr>
              <a:lnSpc>
                <a:spcPct val="150000"/>
              </a:lnSpc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Информационное оснащение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 информационные ресурсы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Интернет,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ресурсы  библиотеки колледжа, методические рекомендации по выполнению проектной работы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51DE086-853B-4151-A35F-EFB41ABB2EB7}"/>
              </a:ext>
            </a:extLst>
          </p:cNvPr>
          <p:cNvSpPr/>
          <p:nvPr/>
        </p:nvSpPr>
        <p:spPr>
          <a:xfrm>
            <a:off x="984738" y="530324"/>
            <a:ext cx="8989256" cy="2713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Методы исследования, способ реализации задач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	Научно-теоретический анализ литературы и интернет-источников     по теме исследования.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	Анкетирование.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	Статистический метод.</a:t>
            </a:r>
          </a:p>
          <a:p>
            <a:pPr lvl="0" algn="ctr">
              <a:spcBef>
                <a:spcPts val="1000"/>
              </a:spcBef>
              <a:buClr>
                <a:srgbClr val="5FCBEF"/>
              </a:buClr>
              <a:buSzPct val="80000"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E5830F5-8538-4718-9F13-19CA08BD4F28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6486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C9DB4-BE7B-40A9-9422-728A16C12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397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работы над проектом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CAEB4641-7655-4FBE-8929-C6530C911B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434345"/>
              </p:ext>
            </p:extLst>
          </p:nvPr>
        </p:nvGraphicFramePr>
        <p:xfrm>
          <a:off x="847165" y="954741"/>
          <a:ext cx="8784927" cy="5215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2672">
                  <a:extLst>
                    <a:ext uri="{9D8B030D-6E8A-4147-A177-3AD203B41FA5}">
                      <a16:colId xmlns:a16="http://schemas.microsoft.com/office/drawing/2014/main" val="2352853904"/>
                    </a:ext>
                  </a:extLst>
                </a:gridCol>
                <a:gridCol w="5462255">
                  <a:extLst>
                    <a:ext uri="{9D8B030D-6E8A-4147-A177-3AD203B41FA5}">
                      <a16:colId xmlns:a16="http://schemas.microsoft.com/office/drawing/2014/main" val="1075386688"/>
                    </a:ext>
                  </a:extLst>
                </a:gridCol>
              </a:tblGrid>
              <a:tr h="2650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Содержание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570262"/>
                  </a:ext>
                </a:extLst>
              </a:tr>
              <a:tr h="856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Подготовительный этап - сентябрь 2022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Формулировка целей, задач, методов, содержания и конечного результата данной работы.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162648"/>
                  </a:ext>
                </a:extLst>
              </a:tr>
              <a:tr h="1178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Организационный этап- сентябрь 2022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Ознакомление с содержанием работы, определение и направление деятельности, планирование работы, определение примерных сроков для предоставления материалов.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863299"/>
                  </a:ext>
                </a:extLst>
              </a:tr>
              <a:tr h="12371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3.Осуществление  проектной деятельности- октябрь 2022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Работа по поиску информации, решению поставленных задач, проведение анкетирования обучающихся ГПОУ «ТМК», анализ анкетирования, построение диаграмм, формулирование выводов, подготовка практических рекомендаций по применению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водосберегающих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технологий в быту.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477260"/>
                  </a:ext>
                </a:extLst>
              </a:tr>
              <a:tr h="554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4.Оформление проекта –ноябрь 2022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Оформление проектной работы.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428161"/>
                  </a:ext>
                </a:extLst>
              </a:tr>
              <a:tr h="554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Защита проекта –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 2022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Презентация  проектной работы на открытом заседании кружка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660" marR="7366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012413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4C723CE-7452-433B-ADB7-97EBECB96C73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72164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155CF-90EE-42D6-9D29-1CC3AB12E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213" y="376518"/>
            <a:ext cx="8184790" cy="7082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Поэтапный план реализации проекта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BD168E0-74B9-4561-B2CE-B371519398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543619"/>
              </p:ext>
            </p:extLst>
          </p:nvPr>
        </p:nvGraphicFramePr>
        <p:xfrm>
          <a:off x="672353" y="874059"/>
          <a:ext cx="9439834" cy="5889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024">
                  <a:extLst>
                    <a:ext uri="{9D8B030D-6E8A-4147-A177-3AD203B41FA5}">
                      <a16:colId xmlns:a16="http://schemas.microsoft.com/office/drawing/2014/main" val="1942219457"/>
                    </a:ext>
                  </a:extLst>
                </a:gridCol>
                <a:gridCol w="2323199">
                  <a:extLst>
                    <a:ext uri="{9D8B030D-6E8A-4147-A177-3AD203B41FA5}">
                      <a16:colId xmlns:a16="http://schemas.microsoft.com/office/drawing/2014/main" val="3521053355"/>
                    </a:ext>
                  </a:extLst>
                </a:gridCol>
                <a:gridCol w="3146611">
                  <a:extLst>
                    <a:ext uri="{9D8B030D-6E8A-4147-A177-3AD203B41FA5}">
                      <a16:colId xmlns:a16="http://schemas.microsoft.com/office/drawing/2014/main" val="3200227951"/>
                    </a:ext>
                  </a:extLst>
                </a:gridCol>
              </a:tblGrid>
              <a:tr h="53962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деятельности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Время проведения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Ответственные, исполнители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785792"/>
                  </a:ext>
                </a:extLst>
              </a:tr>
              <a:tr h="39960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Подготовительный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335539"/>
                  </a:ext>
                </a:extLst>
              </a:tr>
              <a:tr h="76182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Создание рабочей команды, определение и направление деятельности, планирование работы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Сентябрь 2022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Руководитель проекта, члены кружка гигиены и экологии человека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312088"/>
                  </a:ext>
                </a:extLst>
              </a:tr>
              <a:tr h="347891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Основной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437653"/>
                  </a:ext>
                </a:extLst>
              </a:tr>
              <a:tr h="2539415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Анализ современной литературы и интернет-источников по теме исследования.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Проведение анкетирования обучающихся ГПОУ «ТМК», анализ результатов анкетирования. Формулирование выводов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практических рекомендаций по применению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водосберегающих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технологий в быту. Оформление проектной работы. Подготовка к презентации.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 2022</a:t>
                      </a:r>
                    </a:p>
                    <a:p>
                      <a:pPr algn="l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Ноябрь 2022</a:t>
                      </a:r>
                    </a:p>
                    <a:p>
                      <a:pPr algn="l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Ноябрь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Проектная команда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Проектная команда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Проектная команда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61245"/>
                  </a:ext>
                </a:extLst>
              </a:tr>
              <a:tr h="317427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Заключительный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899506"/>
                  </a:ext>
                </a:extLst>
              </a:tr>
              <a:tr h="98402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Презентация  проектной работы на открытом заседании кружка. Подведение итогов  работы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Руководитель проекта, члены кружка гигиены и экологии человека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992435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733FB62-678F-4FB6-8DE8-994DD970B668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9710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39149-A6F4-4A00-9311-AB994ACB9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10" y="678534"/>
            <a:ext cx="9031955" cy="1614499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Ожидаемый результат проекта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 в форме практических рекомендаций по применению </a:t>
            </a:r>
            <a:r>
              <a:rPr lang="ru-RU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быту,  повышение экологической грамотности обучающихся.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94FB17E-2EBE-4429-8F3C-E44375A36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062" y="2133695"/>
            <a:ext cx="9172135" cy="38807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разделы практических рекомендаций </a:t>
            </a:r>
          </a:p>
          <a:p>
            <a:pPr marL="0" indent="0" algn="ctr">
              <a:buNone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  применению  </a:t>
            </a:r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/>
              <a:t>    </a:t>
            </a:r>
          </a:p>
          <a:p>
            <a:pPr fontAlgn="base"/>
            <a:r>
              <a:rPr lang="ru-RU" sz="2000" dirty="0"/>
              <a:t>Рекомендации по приобретению экономичной сантехники и полезных устройств для экономии воды.</a:t>
            </a:r>
          </a:p>
          <a:p>
            <a:pPr fontAlgn="base"/>
            <a:r>
              <a:rPr lang="ru-RU" sz="2000" dirty="0"/>
              <a:t>Полезные советы по  экономии воды на кухне.                                      </a:t>
            </a:r>
          </a:p>
          <a:p>
            <a:pPr fontAlgn="base"/>
            <a:r>
              <a:rPr lang="ru-RU" sz="2000" dirty="0"/>
              <a:t>Полезные советы по  экономии воды при проведении гигиенических процедур.                      </a:t>
            </a:r>
          </a:p>
          <a:p>
            <a:pPr fontAlgn="base"/>
            <a:r>
              <a:rPr lang="ru-RU" sz="2000" dirty="0"/>
              <a:t>Способы экономии воды при стирке.                                   </a:t>
            </a:r>
          </a:p>
          <a:p>
            <a:pPr marL="0" indent="0" fontAlgn="base">
              <a:buNone/>
            </a:pPr>
            <a:r>
              <a:rPr lang="ru-RU" sz="2000" dirty="0"/>
              <a:t> </a:t>
            </a:r>
          </a:p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EC8B556-502B-4482-BAFF-F9D679851735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37429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CF1A3-11BD-43BC-9DC8-3E6221B62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257E8BE-5AA5-4B4C-9E98-BE2026822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988" y="216127"/>
            <a:ext cx="9722224" cy="631091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9EBE3ED-8EAE-406C-8E9B-15DFAB9C5007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07164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B0E13-648F-4E77-BFA6-787D30DA6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234" y="316111"/>
            <a:ext cx="8063767" cy="6409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2DB600-B1E0-4E7E-91E4-732BA2BC2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384" y="1166583"/>
            <a:ext cx="9340948" cy="537530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Анализ результатов анкетирования студенческой молодежи подтверждает актуальность проблемы рационального использования воды и необходимость популяризации знаний современных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технологий и   их внедрению в быту.</a:t>
            </a:r>
          </a:p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Проанализировав современную литературу и интернет-источники по теме исследования, можно сделать вывод: при использовании элементарных способов экономии воды можно значительно с экономить водные ресурсы, а также семейный бюджет. </a:t>
            </a:r>
          </a:p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ходе выполнения проектной работы были разработаны рекомендации по применению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водосберегающих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технологий в быту.</a:t>
            </a:r>
          </a:p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Проведенная работа способствует повышению экологической грамотности обучающихся, вооружает их навыками экономного, бережного использования природных ресурсов, способствует формированию активной гуманной позиции по отношению к природе, позволяет воспитать у обучающихся экологическую культуру. 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8D3FB6-C933-4760-8610-4D4A480FBB81}"/>
              </a:ext>
            </a:extLst>
          </p:cNvPr>
          <p:cNvSpPr/>
          <p:nvPr/>
        </p:nvSpPr>
        <p:spPr>
          <a:xfrm>
            <a:off x="11102341" y="316111"/>
            <a:ext cx="806823" cy="591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56278805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725</TotalTime>
  <Words>849</Words>
  <Application>Microsoft Office PowerPoint</Application>
  <PresentationFormat>Широкоэкранный</PresentationFormat>
  <Paragraphs>116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Групповой информационный проект «Рациональное использование воды.  Применение водосберегающих технологий в быту»</vt:lpstr>
      <vt:lpstr>Проблема исследования. Актуальность  проекта</vt:lpstr>
      <vt:lpstr>Цели и задачи исследования</vt:lpstr>
      <vt:lpstr>Ресурсы проекта</vt:lpstr>
      <vt:lpstr>Этапы работы над проектом</vt:lpstr>
      <vt:lpstr>Поэтапный план реализации проекта</vt:lpstr>
      <vt:lpstr>Ожидаемый результат проекта: продукт в форме практических рекомендаций по применению водосберегающих технологий в быту,  повышение экологической грамотности обучающихся.</vt:lpstr>
      <vt:lpstr>Презентация PowerPoint</vt:lpstr>
      <vt:lpstr>Заключение</vt:lpstr>
      <vt:lpstr>Список использованной литературы и других источников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118</cp:revision>
  <dcterms:created xsi:type="dcterms:W3CDTF">2023-03-18T03:55:01Z</dcterms:created>
  <dcterms:modified xsi:type="dcterms:W3CDTF">2023-03-19T14:01:02Z</dcterms:modified>
</cp:coreProperties>
</file>