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7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9" r:id="rId16"/>
    <p:sldId id="270" r:id="rId17"/>
    <p:sldId id="282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r>
              <a:rPr lang="ru-RU" sz="1200" b="1" strike="noStrike" smtClean="0">
                <a:solidFill>
                  <a:srgbClr val="454545"/>
                </a:solidFill>
                <a:latin typeface="Times New Roman"/>
              </a:rPr>
              <a:t>5.4.23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15C27C49-D5A8-4E1E-9F8F-042FAF7960BB}" type="slidenum">
              <a:rPr lang="ru-RU" sz="2400" strike="noStrike" smtClean="0">
                <a:solidFill>
                  <a:srgbClr val="262626"/>
                </a:solidFill>
                <a:latin typeface="Impact"/>
              </a:r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755639" y="692640"/>
            <a:ext cx="7688233" cy="288037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ru-RU" sz="7200" dirty="0">
                <a:solidFill>
                  <a:srgbClr val="262626"/>
                </a:solidFill>
                <a:latin typeface="Impact"/>
              </a:rPr>
              <a:t>Построение овала на уроках рисунка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6353" y="4005064"/>
            <a:ext cx="7687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303030"/>
                </a:solidFill>
                <a:latin typeface="Times New Roman"/>
              </a:rPr>
              <a:t>Преподаватель  </a:t>
            </a:r>
            <a:r>
              <a:rPr lang="ru-RU" sz="2400" b="1" dirty="0" smtClean="0">
                <a:solidFill>
                  <a:srgbClr val="303030"/>
                </a:solidFill>
                <a:latin typeface="Times New Roman"/>
              </a:rPr>
              <a:t>рисунка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ru-RU" sz="2400" b="1" dirty="0">
                <a:solidFill>
                  <a:srgbClr val="303030"/>
                </a:solidFill>
                <a:latin typeface="Times New Roman"/>
              </a:rPr>
              <a:t>МАУДО «Детская школа искусств» г. Сыктывкара 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  <a:p>
            <a:pPr lvl="0"/>
            <a:endParaRPr lang="ru-RU" sz="24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ru-RU" sz="2400" b="1" dirty="0" err="1">
                <a:solidFill>
                  <a:srgbClr val="303030"/>
                </a:solidFill>
                <a:latin typeface="Times New Roman"/>
              </a:rPr>
              <a:t>Валужис</a:t>
            </a:r>
            <a:r>
              <a:rPr lang="ru-RU" sz="2400" b="1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b="1" dirty="0" err="1">
                <a:solidFill>
                  <a:srgbClr val="303030"/>
                </a:solidFill>
                <a:latin typeface="Times New Roman"/>
              </a:rPr>
              <a:t>Юлиус</a:t>
            </a:r>
            <a:r>
              <a:rPr lang="ru-RU" sz="2400" b="1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b="1" dirty="0" err="1">
                <a:solidFill>
                  <a:srgbClr val="303030"/>
                </a:solidFill>
                <a:latin typeface="Times New Roman"/>
              </a:rPr>
              <a:t>Вацлавович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936000" y="1728000"/>
            <a:ext cx="6781320" cy="1599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/>
          </a:p>
        </p:txBody>
      </p:sp>
      <p:pic>
        <p:nvPicPr>
          <p:cNvPr id="96" name="Рисунок 95"/>
          <p:cNvPicPr/>
          <p:nvPr/>
        </p:nvPicPr>
        <p:blipFill>
          <a:blip r:embed="rId2"/>
          <a:stretch/>
        </p:blipFill>
        <p:spPr>
          <a:xfrm>
            <a:off x="936000" y="1624399"/>
            <a:ext cx="7711504" cy="439689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51508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ct val="9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/>
              </a:rPr>
              <a:t>Такой эффект получается из-за того, что линия окружности стремящаяся от самой верхней точки к крайней точке по горизонтали немного продолжает движение в сторону зрителя «расширяясь» (по законам перспективы). </a:t>
            </a:r>
            <a:endParaRPr lang="ru-RU" sz="2400" dirty="0" smtClean="0">
              <a:solidFill>
                <a:prstClr val="black"/>
              </a:solidFill>
              <a:latin typeface="Times New Roman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Ø"/>
            </a:pPr>
            <a:endParaRPr lang="ru-RU" sz="2400" dirty="0">
              <a:solidFill>
                <a:prstClr val="black"/>
              </a:solidFill>
              <a:latin typeface="Times New Roman"/>
            </a:endParaRPr>
          </a:p>
          <a:p>
            <a:pPr marL="342900" lvl="0" indent="-342900">
              <a:buSzPct val="90000"/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И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после этого линия движется от самой крайней точки по горизонтали к самой нижней точке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окружности.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296000" y="1224000"/>
            <a:ext cx="6637320" cy="2880000"/>
          </a:xfrm>
          <a:prstGeom prst="rect">
            <a:avLst/>
          </a:prstGeom>
          <a:noFill/>
          <a:ln w="72000">
            <a:noFill/>
          </a:ln>
        </p:spPr>
        <p:txBody>
          <a:bodyPr anchor="b"/>
          <a:lstStyle/>
          <a:p>
            <a:endParaRPr/>
          </a:p>
        </p:txBody>
      </p:sp>
      <p:pic>
        <p:nvPicPr>
          <p:cNvPr id="99" name="Рисунок 98"/>
          <p:cNvPicPr/>
          <p:nvPr/>
        </p:nvPicPr>
        <p:blipFill>
          <a:blip r:embed="rId2"/>
          <a:stretch/>
        </p:blipFill>
        <p:spPr>
          <a:xfrm>
            <a:off x="1138320" y="1281240"/>
            <a:ext cx="6867000" cy="4295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881336" y="3645024"/>
            <a:ext cx="6781320" cy="2088232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ru-RU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endParaRPr lang="ru-RU" sz="2400" dirty="0" smtClean="0">
              <a:latin typeface="Times New Roman"/>
            </a:endParaRPr>
          </a:p>
          <a:p>
            <a:endParaRPr lang="ru-RU" sz="2400" dirty="0">
              <a:latin typeface="Times New Roman"/>
            </a:endParaRPr>
          </a:p>
          <a:p>
            <a:r>
              <a:rPr lang="ru-RU" sz="2400" dirty="0" smtClean="0">
                <a:latin typeface="Times New Roman"/>
              </a:rPr>
              <a:t>Овал </a:t>
            </a:r>
            <a:r>
              <a:rPr lang="ru-RU" sz="2400" dirty="0">
                <a:latin typeface="Times New Roman"/>
              </a:rPr>
              <a:t>можно построить при помощи циркуля и линейки</a:t>
            </a:r>
            <a:r>
              <a:rPr lang="ru-RU" sz="2400" dirty="0" smtClean="0">
                <a:latin typeface="Times New Roman"/>
              </a:rPr>
              <a:t>.
</a:t>
            </a:r>
            <a:r>
              <a:rPr lang="ru-RU" sz="2400" dirty="0">
                <a:latin typeface="Times New Roman"/>
              </a:rPr>
              <a:t>
В художественных школах </a:t>
            </a:r>
            <a:r>
              <a:rPr lang="ru-RU" sz="2400" dirty="0" smtClean="0">
                <a:latin typeface="Times New Roman"/>
              </a:rPr>
              <a:t>так рисовать </a:t>
            </a:r>
            <a:r>
              <a:rPr lang="ru-RU" sz="2400" dirty="0">
                <a:latin typeface="Times New Roman"/>
              </a:rPr>
              <a:t>не принято. Все учащиеся рисуют «от руки».</a:t>
            </a:r>
            <a:r>
              <a:rPr lang="ru-RU" dirty="0">
                <a:latin typeface="Times New Roman"/>
              </a:rPr>
              <a:t>
</a:t>
            </a:r>
            <a:r>
              <a:rPr lang="ru-RU" sz="2400" dirty="0" smtClean="0">
                <a:latin typeface="Times New Roman"/>
              </a:rPr>
              <a:t>Кроме </a:t>
            </a:r>
            <a:r>
              <a:rPr lang="ru-RU" sz="2400" dirty="0">
                <a:latin typeface="Times New Roman"/>
              </a:rPr>
              <a:t>того, в художественной школе учат «строить» рисунок, используя линии построения. Этот этап называется </a:t>
            </a:r>
            <a:r>
              <a:rPr lang="ru-RU" sz="2400" dirty="0" smtClean="0">
                <a:latin typeface="Times New Roman"/>
              </a:rPr>
              <a:t>построением.</a:t>
            </a:r>
            <a:r>
              <a:rPr lang="ru-RU" sz="2400" dirty="0">
                <a:latin typeface="Times New Roman"/>
              </a:rPr>
              <a:t>
Пример такого построения можно увидеть на слайде ниже.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Рисунок 100"/>
          <p:cNvPicPr/>
          <p:nvPr/>
        </p:nvPicPr>
        <p:blipFill>
          <a:blip r:embed="rId2"/>
          <a:stretch/>
        </p:blipFill>
        <p:spPr>
          <a:xfrm>
            <a:off x="1619672" y="1700808"/>
            <a:ext cx="6047608" cy="2664296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043608" y="4365104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03030"/>
                </a:solidFill>
                <a:latin typeface="Times New Roman"/>
              </a:rPr>
              <a:t>Такой тип построения окружности овала в «коробочке» более понятен в объяснении и в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практической работе. Такой тип построения подходит для рисунка цилиндрических предметов.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pro.com/uploads/posts/2023-01/1672744802_papikpro-com-p-kak-poetapno-narisovat-oval-posledovateln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314" y="1412776"/>
            <a:ext cx="6624737" cy="361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72514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03030"/>
                </a:solidFill>
                <a:latin typeface="Times New Roman"/>
              </a:rPr>
              <a:t>Такой тип построения окружности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в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перспективе больше подходит для рисунков, где есть перспектива прямоугольных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предметов (окружность симметричная по вертикальной и горизонтальной оси).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447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864000" y="1196752"/>
            <a:ext cx="7128000" cy="50405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r>
              <a:rPr lang="ru-RU" sz="2400" dirty="0" smtClean="0">
                <a:latin typeface="Times New Roman"/>
              </a:rPr>
              <a:t>Этапы построения овала (окружности): </a:t>
            </a:r>
            <a:r>
              <a:rPr lang="ru-RU" sz="2400" dirty="0">
                <a:latin typeface="Times New Roman"/>
              </a:rPr>
              <a:t>
1. Сначала определяются общие границы овала.
2. Потом делается «коробочка», определяющая зону границ овала
3. Находятся и рисуются оси симметрии овала
4. Далее, лёгкими линиями рисуется сама окружность, пересекая максимально удалённые точки окружности, избегая острых углов и прямых участков линии.
5. Завершающий этап, придание линии иллюзии перспективы за счёт постепенного усиления переднего плана.</a:t>
            </a:r>
            <a:r>
              <a:rPr lang="ru-RU" dirty="0">
                <a:latin typeface="Times New Roman"/>
              </a:rPr>
              <a:t>
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762120" y="685800"/>
            <a:ext cx="7543440" cy="38858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2400" strike="noStrike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2400" b="1" strike="noStrike" dirty="0">
                <a:solidFill>
                  <a:srgbClr val="303030"/>
                </a:solidFill>
                <a:latin typeface="Times New Roman"/>
              </a:rPr>
              <a:t>СПАСИБО ЗА ВНИМАНИЕ!  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755640" y="692640"/>
            <a:ext cx="7543440" cy="51843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buSzPct val="45000"/>
            </a:pPr>
            <a:r>
              <a:rPr lang="ru-RU" sz="2400" dirty="0">
                <a:latin typeface="Times New Roman"/>
              </a:rPr>
              <a:t>Меня часто поправляют, что неправильно говорить овал надо говорить эллипс. Сколько себя помню, овал в рисунке всегда назывался овалом</a:t>
            </a:r>
            <a:r>
              <a:rPr lang="ru-RU" sz="2400" dirty="0" smtClean="0">
                <a:latin typeface="Times New Roman"/>
              </a:rPr>
              <a:t>.</a:t>
            </a:r>
          </a:p>
          <a:p>
            <a:pPr>
              <a:buSzPct val="45000"/>
            </a:pPr>
            <a:endParaRPr lang="ru-RU" sz="2400" dirty="0" smtClean="0">
              <a:latin typeface="Times New Roman"/>
            </a:endParaRPr>
          </a:p>
          <a:p>
            <a:pPr>
              <a:buSzPct val="45000"/>
            </a:pPr>
            <a:r>
              <a:rPr lang="ru-RU" sz="2400" dirty="0" smtClean="0">
                <a:latin typeface="Times New Roman"/>
              </a:rPr>
              <a:t>Слово </a:t>
            </a:r>
            <a:r>
              <a:rPr lang="ru-RU" sz="2400" dirty="0">
                <a:latin typeface="Times New Roman"/>
              </a:rPr>
              <a:t>«эллипс» больше относится к траектории, например - «Земля вращается по эллипсоидной орбите</a:t>
            </a:r>
            <a:r>
              <a:rPr lang="ru-RU" sz="2400" dirty="0" smtClean="0">
                <a:latin typeface="Times New Roman"/>
              </a:rPr>
              <a:t>».</a:t>
            </a:r>
          </a:p>
          <a:p>
            <a:pPr>
              <a:buSzPct val="45000"/>
            </a:pPr>
            <a:r>
              <a:rPr lang="ru-RU" sz="2400" dirty="0" smtClean="0">
                <a:latin typeface="Times New Roman"/>
              </a:rPr>
              <a:t>Слово </a:t>
            </a:r>
            <a:r>
              <a:rPr lang="ru-RU" sz="2400" dirty="0">
                <a:latin typeface="Times New Roman"/>
              </a:rPr>
              <a:t>«овал» больше относится к форме, например — «овал лица». </a:t>
            </a:r>
          </a:p>
          <a:p>
            <a:pPr>
              <a:buSzPct val="45000"/>
            </a:pPr>
            <a:r>
              <a:rPr lang="ru-RU" sz="2400" dirty="0" smtClean="0">
                <a:latin typeface="Times New Roman"/>
              </a:rPr>
              <a:t>Слово </a:t>
            </a:r>
            <a:r>
              <a:rPr lang="ru-RU" sz="2400" dirty="0">
                <a:latin typeface="Times New Roman"/>
              </a:rPr>
              <a:t>«овал» можно также заменить на «окружность» или «круг в перспективе</a:t>
            </a:r>
            <a:r>
              <a:rPr lang="ru-RU" sz="2400" dirty="0" smtClean="0">
                <a:latin typeface="Times New Roman"/>
              </a:rPr>
              <a:t>».</a:t>
            </a:r>
          </a:p>
          <a:p>
            <a:pPr>
              <a:buSzPct val="45000"/>
            </a:pPr>
            <a:endParaRPr lang="ru-RU" sz="2400" dirty="0" smtClean="0">
              <a:latin typeface="Times New Roman"/>
            </a:endParaRPr>
          </a:p>
          <a:p>
            <a:pPr>
              <a:buSzPct val="45000"/>
            </a:pPr>
            <a:r>
              <a:rPr lang="ru-RU" sz="2400" dirty="0" smtClean="0">
                <a:latin typeface="Times New Roman"/>
              </a:rPr>
              <a:t>На </a:t>
            </a:r>
            <a:r>
              <a:rPr lang="ru-RU" sz="2400" dirty="0">
                <a:latin typeface="Times New Roman"/>
              </a:rPr>
              <a:t>самом деле для занятий рисунка это не так важно.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6437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043608" y="1268760"/>
            <a:ext cx="7399472" cy="410445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Эллипс должен соответствовать уравнению -  a2=b2+c2.</a:t>
            </a: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Овал, в отличие от эллипса, может быть любым — узким, средним, широким, приближающимся к кругу. Но и у овала есть свои правила, они определяются здравым смыслом и красотой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Для обучения рисунку эти правила можно условно разделить на 2 части: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 правила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гармонии (теоретические)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правила построения (практические).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899640" y="707772"/>
            <a:ext cx="7543440" cy="495347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303030"/>
                </a:solidFill>
                <a:latin typeface="Times New Roman"/>
              </a:rPr>
              <a:t>Теоретическое правило №1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303030"/>
              </a:solidFill>
              <a:latin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Овал </a:t>
            </a:r>
            <a:r>
              <a:rPr lang="ru-RU" sz="2400" dirty="0">
                <a:solidFill>
                  <a:srgbClr val="303030"/>
                </a:solidFill>
                <a:latin typeface="Times New Roman"/>
              </a:rPr>
              <a:t>не должен быть таким как изображено ниже. </a:t>
            </a:r>
            <a:endParaRPr lang="ru-RU" sz="2400" dirty="0" smtClean="0">
              <a:solidFill>
                <a:srgbClr val="303030"/>
              </a:solidFill>
              <a:latin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303030"/>
              </a:solidFill>
              <a:latin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303030"/>
              </a:solidFill>
              <a:latin typeface="Times New Roman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Теоретическое правило №2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rgbClr val="303030"/>
              </a:solidFill>
              <a:latin typeface="Times New Roman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Овал должен быть симметричным по вертикальной и горизонтальной осям.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Рисунок 89"/>
          <p:cNvPicPr/>
          <p:nvPr/>
        </p:nvPicPr>
        <p:blipFill>
          <a:blip r:embed="rId2"/>
          <a:stretch/>
        </p:blipFill>
        <p:spPr>
          <a:xfrm>
            <a:off x="1547664" y="1196752"/>
            <a:ext cx="6241624" cy="4320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11560" y="685800"/>
            <a:ext cx="7694000" cy="51914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Эти </a:t>
            </a:r>
            <a:r>
              <a:rPr lang="ru-RU" sz="2400" dirty="0" smtClean="0">
                <a:solidFill>
                  <a:srgbClr val="303030"/>
                </a:solidFill>
                <a:latin typeface="Times New Roman"/>
              </a:rPr>
              <a:t>примеры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не вызывают улыбку только у преподавателей рисунка, потому что в этих рисунках 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нет 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элементарного построения, что, в свою очередь, не радует…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ru-RU" sz="2400" strike="noStrike" dirty="0" smtClean="0">
              <a:solidFill>
                <a:srgbClr val="303030"/>
              </a:solidFill>
              <a:latin typeface="Times New Roman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 В этих примерах нет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этапов построения, нет вспомогательных 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линий, нет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осей симметрии, которые предотвращают грубые ошибки. Технология построения овалов в рисунке будет расположена в конце презентации. А пока….  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762120" y="685800"/>
            <a:ext cx="7543440" cy="51914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А пока рассмотрим узко теоретический вопрос — вопрос симметрии овала по вертикальной оси и по горизонтальной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Есть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ошибочное распространённое мнение, что верхняя половинка овала уже, а нижняя половинка — шире. </a:t>
            </a:r>
            <a:endParaRPr lang="ru-RU" sz="2400" strike="noStrike" dirty="0" smtClean="0">
              <a:solidFill>
                <a:srgbClr val="303030"/>
              </a:solidFill>
              <a:latin typeface="Times New Roman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На слайдах ниже  будет видна вся проблема </a:t>
            </a:r>
            <a:r>
              <a:rPr lang="ru-RU" sz="2400" strike="noStrike" dirty="0" smtClean="0">
                <a:solidFill>
                  <a:srgbClr val="303030"/>
                </a:solidFill>
                <a:latin typeface="Times New Roman"/>
              </a:rPr>
              <a:t>симметричности </a:t>
            </a:r>
            <a:r>
              <a:rPr lang="ru-RU" sz="2400" strike="noStrike" dirty="0">
                <a:solidFill>
                  <a:srgbClr val="303030"/>
                </a:solidFill>
                <a:latin typeface="Times New Roman"/>
              </a:rPr>
              <a:t>овала.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92"/>
          <p:cNvPicPr/>
          <p:nvPr/>
        </p:nvPicPr>
        <p:blipFill>
          <a:blip r:embed="rId2"/>
          <a:stretch/>
        </p:blipFill>
        <p:spPr>
          <a:xfrm>
            <a:off x="2572544" y="836712"/>
            <a:ext cx="4233960" cy="531103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720000" y="1512000"/>
            <a:ext cx="7920000" cy="4581296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buSzPct val="90000"/>
            </a:pPr>
            <a:r>
              <a:rPr lang="ru-RU" sz="2400" dirty="0">
                <a:latin typeface="Times New Roman"/>
              </a:rPr>
              <a:t>Как видно из примера у овала образуются две горизонтальные оси. </a:t>
            </a:r>
            <a:r>
              <a:rPr lang="ru-RU" sz="2400" dirty="0" smtClean="0">
                <a:latin typeface="Times New Roman"/>
              </a:rPr>
              <a:t>Одна </a:t>
            </a:r>
            <a:r>
              <a:rPr lang="ru-RU" sz="2400" dirty="0">
                <a:latin typeface="Times New Roman"/>
              </a:rPr>
              <a:t>горизонтальная ось располагается на перспективном центре и обозначает перспективную середину </a:t>
            </a:r>
            <a:r>
              <a:rPr lang="ru-RU" sz="2400" dirty="0" smtClean="0">
                <a:latin typeface="Times New Roman"/>
              </a:rPr>
              <a:t>овала (диаметр круга).</a:t>
            </a:r>
          </a:p>
          <a:p>
            <a:pPr>
              <a:buSzPct val="90000"/>
            </a:pPr>
            <a:r>
              <a:rPr lang="ru-RU" sz="2400" dirty="0">
                <a:latin typeface="Times New Roman"/>
              </a:rPr>
              <a:t>
Другая горизонтальная ось расположена ниже и является  осью симметрии </a:t>
            </a:r>
            <a:r>
              <a:rPr lang="ru-RU" sz="2400" dirty="0" smtClean="0">
                <a:latin typeface="Times New Roman"/>
              </a:rPr>
              <a:t>овала (основная ось), </a:t>
            </a:r>
            <a:r>
              <a:rPr lang="ru-RU" sz="2400" dirty="0">
                <a:latin typeface="Times New Roman"/>
              </a:rPr>
              <a:t>эта ось нужна для построения правильного овала. Она строится от максимально удалённых точек овала по горизонтали.  </a:t>
            </a:r>
            <a:endParaRPr lang="ru-RU" sz="2400" dirty="0" smtClean="0">
              <a:latin typeface="Times New Roman"/>
            </a:endParaRPr>
          </a:p>
          <a:p>
            <a:pPr>
              <a:buSzPct val="45000"/>
            </a:pPr>
            <a:r>
              <a:rPr lang="ru-RU" sz="2400" dirty="0">
                <a:latin typeface="Times New Roman"/>
              </a:rPr>
              <a:t>
Реально человек видит круг в перспективе как симметричную по горизонтали фигуру.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9704</TotalTime>
  <Words>454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лепить скульптуру</dc:title>
  <dc:creator>Домашний</dc:creator>
  <cp:lastModifiedBy>Преподаватель</cp:lastModifiedBy>
  <cp:revision>72</cp:revision>
  <dcterms:created xsi:type="dcterms:W3CDTF">2016-12-11T12:45:18Z</dcterms:created>
  <dcterms:modified xsi:type="dcterms:W3CDTF">2023-04-06T09:21:37Z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