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4"/>
  </p:handoutMasterIdLst>
  <p:sldIdLst>
    <p:sldId id="282" r:id="rId2"/>
    <p:sldId id="283" r:id="rId3"/>
    <p:sldId id="284" r:id="rId4"/>
    <p:sldId id="256" r:id="rId5"/>
    <p:sldId id="265" r:id="rId6"/>
    <p:sldId id="281" r:id="rId7"/>
    <p:sldId id="286" r:id="rId8"/>
    <p:sldId id="287" r:id="rId9"/>
    <p:sldId id="275" r:id="rId10"/>
    <p:sldId id="276" r:id="rId11"/>
    <p:sldId id="277" r:id="rId12"/>
    <p:sldId id="278" r:id="rId13"/>
    <p:sldId id="279" r:id="rId14"/>
    <p:sldId id="280" r:id="rId15"/>
    <p:sldId id="285" r:id="rId16"/>
    <p:sldId id="261" r:id="rId17"/>
    <p:sldId id="288" r:id="rId18"/>
    <p:sldId id="289" r:id="rId19"/>
    <p:sldId id="290" r:id="rId20"/>
    <p:sldId id="291" r:id="rId21"/>
    <p:sldId id="292" r:id="rId22"/>
    <p:sldId id="293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2" autoAdjust="0"/>
    <p:restoredTop sz="94660"/>
  </p:normalViewPr>
  <p:slideViewPr>
    <p:cSldViewPr>
      <p:cViewPr varScale="1">
        <p:scale>
          <a:sx n="73" d="100"/>
          <a:sy n="73" d="100"/>
        </p:scale>
        <p:origin x="61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1842" y="60"/>
      </p:cViewPr>
      <p:guideLst/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64841CAF-A07E-41D8-BD8F-52F73295D5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188BD95-FBAB-4D16-BD86-CE51C950709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A3847C-6236-49F0-8959-82DC0EBC11ED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7E1B677-B06C-4E64-BFEC-82AE7D552D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768CD68-BDDA-40E2-B24A-A8ACE53D9EB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08E3F0-51D1-4467-BF31-1BD72ECE4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8021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hyperlink" Target="https://presentation-creation.ru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EEB5F3-46D5-4827-9176-87B3ED4087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9C46714-EA01-4BA8-B3F4-1804E1ADDE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FFA0AC6-9EBA-40E1-BBC8-87B9F008B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DAAFA1-B9E1-4CF6-9E6D-876137767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2847870-C82B-4F62-91CF-02C2A8DE6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00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F60D616-074D-47B4-B726-E9928A98B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9EA2C6B-320E-404F-B8A0-821D10932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BFE942B-7393-4B73-A8D9-DB6C12184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42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7CEB6D-ED6D-4526-81A8-6B48D4500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52732C-DB42-4FF4-B63F-BDB95C239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D427B4B-0BA1-4E32-AC35-3A7656175D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8EFE849-CF36-4DF7-B3AA-B5613D278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0B612AF-149D-40FD-81B8-0BEF0CA21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86FBBA-6EDD-41C1-83F2-A92D6A1E1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24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E0E3E9-2EA0-4F93-ACF3-69B3BFD81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8FF30DC-8368-4617-B796-6D8CD1AA93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90E88DC-1E9E-475D-B470-7C75BF6F8A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7651535-13B0-4736-B6E0-8114A25C3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85029B0-26CA-4FD7-8F74-A5910734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CFDCF4F-29F3-434F-93BF-7145496CA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50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119624-59D1-41E3-AEA2-748028B57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761F556-4960-4FFB-84B0-6DD9DECFF6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F3852AA-44AB-40DE-ABB5-D989F49F6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F99121-21B5-44CE-A3CC-FB750D001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A2C88A-CBD1-4F5D-AFDA-B87C66F4D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63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9D2C97F-DA00-4FE0-831A-7C4145CC87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9E203A0-4947-4CC0-B314-D5F901EC7B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9999C7-CA6F-4918-9A59-E4F9979B2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F7D328-60F9-4536-BF6F-A15329120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5CB392-EC5F-4163-9BD2-AD0959FD7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44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и объек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1F919D-1603-4E3D-95FD-FB1F4E055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BC8CEC0-0D0B-453B-8963-A2AED8FB3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000" y="6356350"/>
            <a:ext cx="7650000" cy="365126"/>
          </a:xfrm>
        </p:spPr>
        <p:txBody>
          <a:bodyPr/>
          <a:lstStyle/>
          <a:p>
            <a:r>
              <a:rPr lang="ru-RU" dirty="0"/>
              <a:t>Шаблоны презентаций с сайта </a:t>
            </a:r>
            <a:r>
              <a:rPr lang="en-US" dirty="0">
                <a:hlinkClick r:id="rId2"/>
              </a:rPr>
              <a:t>presentation-creation.ru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1376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CF96D8-8510-4EF3-B422-332DC57E5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3007763-0BB5-4DD5-BC47-1C50AB65A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048DF2C-669A-4DCA-8793-1F7410D7F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933E309-0F6F-484F-98FA-46AB4551E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06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EEB5F3-46D5-4827-9176-87B3ED4087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000" y="684000"/>
            <a:ext cx="7065000" cy="1305000"/>
          </a:xfrm>
        </p:spPr>
        <p:txBody>
          <a:bodyPr anchor="b"/>
          <a:lstStyle>
            <a:lvl1pPr algn="ctr">
              <a:defRPr sz="6000" b="1">
                <a:solidFill>
                  <a:schemeClr val="accent1"/>
                </a:solidFill>
                <a:effectLst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904648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D4EC29-EC9D-4966-9B2F-5A81BAAA1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1000" y="189000"/>
            <a:ext cx="9075600" cy="1325563"/>
          </a:xfrm>
        </p:spPr>
        <p:txBody>
          <a:bodyPr>
            <a:normAutofit/>
          </a:bodyPr>
          <a:lstStyle>
            <a:lvl1pPr>
              <a:defRPr sz="6000"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AF823D-AA6C-41CE-8369-D43088671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1000" y="2034000"/>
            <a:ext cx="10515600" cy="40979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73379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450B3A33-03F4-4866-B517-A54DC8904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1000" y="189000"/>
            <a:ext cx="9075600" cy="1325563"/>
          </a:xfrm>
        </p:spPr>
        <p:txBody>
          <a:bodyPr>
            <a:normAutofit/>
          </a:bodyPr>
          <a:lstStyle>
            <a:lvl1pPr>
              <a:defRPr sz="6000"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1703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78A106-66FA-4DD6-BAB3-B8D8393A6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C6B7C11-BF9E-408C-887F-6B9BC18637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79E133-BC16-4FB3-9BC0-B6A568D98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5CB5E0-055B-4886-BB25-0C7618D30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10B8AC-7215-4E96-8E27-FC440628E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50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456F72-33A8-4910-A853-F0EF915F0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EF7DE8-23CA-4D99-8CC9-4903DDD552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8C177F8-D6AF-47A0-B490-1B3CDFEE6E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B72E65B-AF1C-4F65-9941-D855AC96A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08AAEDA-38B0-46A7-BB17-DB378E2D8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07335DD-857A-49BC-BF94-7878B3D9B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99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7FFB23-FD3E-408F-A23F-485521549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557B89F-6135-4F2B-893F-E89610007D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995CA68-6719-40C1-95A2-F647EA7FA4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A4B353A-0A39-4E56-A1C1-2DDA22C594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2A394CB-908A-4E67-874E-EA58FD2B22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A4D78FF-9BDC-47EE-AD08-F85FEF056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B64B697-85E0-44B7-99FA-9C7AC6859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2D574AC-5168-4E22-8835-2D38CC2BB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35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9317D4-8ACB-498D-8524-425777540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58D9979-8217-47E8-9E8D-B2D0F8032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87BFD1B-2793-4D83-B874-8CE6EE8A1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293DF3D-5BBD-49D4-B217-881FB1389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233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7ACF60-303D-438B-ADDF-FD8A00C5B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D57D61A-5D1E-48D1-8F9F-72DCC61312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FE97FC-8D71-4940-B6BB-6862C76594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9DCA0-1BB0-4A78-B9FD-CBA4791AF177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017A4A-6BE4-47CB-9CD4-A285E2D43D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B2747D-D825-4A66-8A60-C4EE4BC746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251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62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3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3.svg"/><Relationship Id="rId7" Type="http://schemas.openxmlformats.org/officeDocument/2006/relationships/image" Target="../media/image27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25.svg"/><Relationship Id="rId4" Type="http://schemas.openxmlformats.org/officeDocument/2006/relationships/image" Target="../media/image8.png"/><Relationship Id="rId9" Type="http://schemas.openxmlformats.org/officeDocument/2006/relationships/image" Target="../media/image29.sv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skysmart.ru/" TargetMode="External"/><Relationship Id="rId3" Type="http://schemas.openxmlformats.org/officeDocument/2006/relationships/hyperlink" Target="http://skiv.instrao.ru/support/demonstratsionnye-materialya/chitatelskaya-gramotnost.php" TargetMode="External"/><Relationship Id="rId7" Type="http://schemas.openxmlformats.org/officeDocument/2006/relationships/hyperlink" Target="https://www.yaklass.ru/" TargetMode="External"/><Relationship Id="rId2" Type="http://schemas.openxmlformats.org/officeDocument/2006/relationships/hyperlink" Target="http://skiv.instrao.ru/bank-zadaniy/chitatelskaya-gramotnost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gramotei.cerm.ru/" TargetMode="External"/><Relationship Id="rId5" Type="http://schemas.openxmlformats.org/officeDocument/2006/relationships/hyperlink" Target="https://fg.resh.edu.ru/" TargetMode="External"/><Relationship Id="rId4" Type="http://schemas.openxmlformats.org/officeDocument/2006/relationships/hyperlink" Target="https://fipi.ru/otkrytyy-bank-zadani-chitatelskoi-gramotnosti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7A8B668-AA8A-4A17-915F-BC84D4B53915}"/>
              </a:ext>
            </a:extLst>
          </p:cNvPr>
          <p:cNvSpPr/>
          <p:nvPr/>
        </p:nvSpPr>
        <p:spPr>
          <a:xfrm>
            <a:off x="1458686" y="2067453"/>
            <a:ext cx="4172856" cy="410950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75293DB6-99DF-4EF9-BF14-B423491E9A80}"/>
              </a:ext>
            </a:extLst>
          </p:cNvPr>
          <p:cNvSpPr txBox="1">
            <a:spLocks/>
          </p:cNvSpPr>
          <p:nvPr/>
        </p:nvSpPr>
        <p:spPr>
          <a:xfrm>
            <a:off x="6546000" y="2059739"/>
            <a:ext cx="4935540" cy="410950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Зачем нужна читательская грамотность и как сформировать ее у школьника?</a:t>
            </a:r>
            <a:endParaRPr lang="ru-RU" sz="4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96F2A88-25DC-4ACC-9B27-523AF43969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8628" y="2067453"/>
            <a:ext cx="5268686" cy="37136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01892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78A402B-EC8F-4913-9E37-C2F778C4F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669" y="1494000"/>
            <a:ext cx="11640600" cy="49950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Какую из приведённых ниже фраз герой адресует самому себе?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Отметьте один верный вариант ответа.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«Я готов отдать последнюю рубаху».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«Только какую рубашку считать последней?»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«Да и где она?»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Ни одну.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6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78A402B-EC8F-4913-9E37-C2F778C4F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2124000"/>
            <a:ext cx="11640600" cy="400796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характеризуют героя рассказа слова «сам этого не скрывал» в последнем предложении текста?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Отметьте один верный вариант ответа.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962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78A402B-EC8F-4913-9E37-C2F778C4F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2124000"/>
            <a:ext cx="11640600" cy="400796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герой пускается в рассуждения о том, какую рубашку считать последней?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свой ответ.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668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78A402B-EC8F-4913-9E37-C2F778C4F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2124000"/>
            <a:ext cx="11640600" cy="400796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Что, по вашему мнению, хочет выразить автор предложением: «Нет, всё-таки недаром слыл тот человек добрым!»?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Отметьте один верный вариант ответа.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745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78A402B-EC8F-4913-9E37-C2F778C4F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2124000"/>
            <a:ext cx="11640600" cy="400796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автор почти дословно повторяет первые три предложения в конце текста?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Отметьте один верный вариант ответа.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882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78A402B-EC8F-4913-9E37-C2F778C4F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000" y="1449000"/>
            <a:ext cx="11640600" cy="52650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 фразу, данную ниже.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замыслу автора, герой должен вызывать у читателя…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сочувствие.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удивление.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отторжение.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улыбку.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Объясните свой ответ.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731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D7062D2-87BA-47CB-AA8D-848BE686EE02}"/>
              </a:ext>
            </a:extLst>
          </p:cNvPr>
          <p:cNvSpPr txBox="1"/>
          <p:nvPr/>
        </p:nvSpPr>
        <p:spPr>
          <a:xfrm>
            <a:off x="4275181" y="3204000"/>
            <a:ext cx="364163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>
                <a:solidFill>
                  <a:schemeClr val="accent3"/>
                </a:solidFill>
              </a:rPr>
              <a:t>СПАСИБО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291C9CB-97EF-4869-9943-D47D8C13926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56000" y="5083790"/>
            <a:ext cx="476176" cy="47617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90E789E-9521-4149-8E06-223B8EDFEFF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466001" y="5083790"/>
            <a:ext cx="476176" cy="47617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901D014-EF1E-43AF-92AE-4BF16EB4108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6276000" y="5083790"/>
            <a:ext cx="476176" cy="47617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DC8E9F6-ED53-4B6A-8979-B6CF3385AB4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7086000" y="5083790"/>
            <a:ext cx="476176" cy="476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48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3D8FF0-30C2-49C2-B43E-5FA1B956C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6000" y="385304"/>
            <a:ext cx="9075600" cy="854999"/>
          </a:xfrm>
        </p:spPr>
        <p:txBody>
          <a:bodyPr>
            <a:noAutofit/>
          </a:bodyPr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Бизнесмен</a:t>
            </a:r>
            <a:b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8A402B-EC8F-4913-9E37-C2F778C4F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000" y="1449000"/>
            <a:ext cx="11790000" cy="517500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Фабиан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Захаров родился в СССР в интернациональной семье, мама у него русская, а отец кубинец. Жил на Кубе, в России, потом переехал в США, где открыл успешный бизнес по продаже запчастей к советским автомобилям.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Кому нужны запчасти для советских машин?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 странах, куда импортировались советские автомобили – «волги», «жигули», «КамАЗы», – большой дефицит запчастей. На Кубе, по разным оценкам, от 100 до 200 тысяч «жигулей». Некоторые мои клиенты-кубинцы живут в Европе, но и там не могут купить мотор или крыло для своих «жигулей». А мы находим для них эти запчасти в России и высылаем напрямую. Наша компания, наверное, единственный источник запчастей на полмира.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Что такое ностальгия?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 человека было что-то хорошее в прошлом, и он хочет это состояние поддерживать всю жизнь. Что-то в душе подсказывает ему, что если хотя бы часть прошлого останется с ним (например, старые «жигули»), то будет у него счастье. Ностальгия – причина, по которой мой бизнес работает в США. Здесь у выходцев из бывшего СССР есть советские машины. В основном «жигули-копейки». В штате Джорджия есть целый клуб любителей советских машин, в Калифорнии живёт человек, который с 1972 года ездит на «жигулях» третьей модели… У меня самого трое «жигулей» и «москвич-2140», на котором я езжу по всей Америке.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Что бы вы взяли в идеальную страну?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…С Кубы – способность людей радоваться жизни, несмотря на все трудности. Кубинские дети получали три игрушки в год по карточкам1. И питались все по карточкам, и одевались по карточкам. Но в душах кубинцев не гасла жизнерадостность. Из России – погоду. Чтобы была зима, весна, все времена года. Скучно без них. А ещё – настоящие фрукты, которых нет в Америке.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Что бы вы хотели сказать людям?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Будьте проще. Хорошо относитесь к родственникам и друзьям, поддерживайте свою страну. Стремитесь к чему-то. Не живите так, будто вас здесь нет.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Карточка – здесь: талон, дающий право приобрести продукты, одежду, обувь и т.п. в условиях их нехватки.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844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78A402B-EC8F-4913-9E37-C2F778C4F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000" y="2349000"/>
            <a:ext cx="11790000" cy="3150000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чём этот текст, какова его главная тема?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Отметьте один верный вариант ответа.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32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78A402B-EC8F-4913-9E37-C2F778C4F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000" y="2349000"/>
            <a:ext cx="11790000" cy="3150000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введении к интервью говорится о том, что бизнес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Фабиана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успешен.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Выделите в тексте, расположенном справа, предложение, которое это доказывает.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163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9F00929-0209-4FA6-9242-AAB0B7DCEBBF}"/>
              </a:ext>
            </a:extLst>
          </p:cNvPr>
          <p:cNvSpPr txBox="1"/>
          <p:nvPr/>
        </p:nvSpPr>
        <p:spPr>
          <a:xfrm>
            <a:off x="620662" y="1820500"/>
            <a:ext cx="7004045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44444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</a:t>
            </a:r>
            <a:r>
              <a:rPr lang="ru-RU" sz="3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ункциональная </a:t>
            </a:r>
            <a:r>
              <a:rPr lang="ru-RU" sz="3200" b="1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грамотность </a:t>
            </a:r>
            <a:r>
              <a:rPr lang="en-US" sz="3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r>
              <a:rPr lang="ru-RU" sz="3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200" b="1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это способность человека использовать приобретаемые в течение жизни знания для решения широкого диапазона жизненных задач в различных сферах человеческой деятельности, общения и социальных отношений</a:t>
            </a:r>
            <a:r>
              <a:rPr lang="ru-RU" sz="3200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3200" dirty="0"/>
          </a:p>
        </p:txBody>
      </p:sp>
      <p:pic>
        <p:nvPicPr>
          <p:cNvPr id="15362" name="Picture 2" descr="Леонтьев Алексей Алексеевич | Летопись Московского университета">
            <a:extLst>
              <a:ext uri="{FF2B5EF4-FFF2-40B4-BE49-F238E27FC236}">
                <a16:creationId xmlns:a16="http://schemas.microsoft.com/office/drawing/2014/main" id="{750372CD-F5E6-4117-86E9-F5266B47B2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000" y="688720"/>
            <a:ext cx="3053316" cy="4978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941000" y="5837737"/>
            <a:ext cx="3874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психолог и лингвист </a:t>
            </a:r>
            <a:r>
              <a:rPr lang="ru-RU" b="1" dirty="0">
                <a:solidFill>
                  <a:srgbClr val="44444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</a:t>
            </a:r>
            <a:r>
              <a:rPr lang="ru-RU" b="1" dirty="0" smtClean="0">
                <a:solidFill>
                  <a:srgbClr val="44444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А. Леонтьев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19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78A402B-EC8F-4913-9E37-C2F778C4F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000" y="1674000"/>
            <a:ext cx="11790000" cy="4635000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Почему, судя по тексту, клиенты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Фабиана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Захарова из разных стран продолжают и сегодня покупать запчасти к советским автомобилям? Выберите для каждой группы клиентов главную причину из выпадающего списка.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нужные варианты ответа в выпадающих меню.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Покупатели на Кубе.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Покупатели в США и Европе.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666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78A402B-EC8F-4913-9E37-C2F778C4F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000" y="1674000"/>
            <a:ext cx="11790000" cy="4635000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какой целью автор текста упоминает о том, что кубинцы питались и одевались по карточкам?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свой ответ.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5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78A402B-EC8F-4913-9E37-C2F778C4F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000" y="1674000"/>
            <a:ext cx="11790000" cy="4635000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Восьмиклассников спросили, как они понимают смысл последнего предложения. Прочитайте их ответы.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Отметьте все ответы, с которыми вы бы согласились.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76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6A8B30C-9EB4-4A2A-87E1-5880C3EDEC1D}"/>
              </a:ext>
            </a:extLst>
          </p:cNvPr>
          <p:cNvSpPr txBox="1"/>
          <p:nvPr/>
        </p:nvSpPr>
        <p:spPr>
          <a:xfrm>
            <a:off x="7233752" y="2939205"/>
            <a:ext cx="2957248" cy="58477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3200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компьютерная</a:t>
            </a:r>
            <a:endParaRPr lang="ru-RU" sz="2400" b="1" dirty="0">
              <a:ln/>
              <a:solidFill>
                <a:schemeClr val="accent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A4EE69-5B9D-4607-90AF-E752ECB8715F}"/>
              </a:ext>
            </a:extLst>
          </p:cNvPr>
          <p:cNvSpPr txBox="1"/>
          <p:nvPr/>
        </p:nvSpPr>
        <p:spPr>
          <a:xfrm>
            <a:off x="2463847" y="290969"/>
            <a:ext cx="97410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444444"/>
                </a:solidFill>
                <a:latin typeface="Times New Roman" panose="02020603050405020304" pitchFamily="18" charset="0"/>
              </a:rPr>
              <a:t>Разновидности функциональной грамотности</a:t>
            </a:r>
            <a:endParaRPr lang="ru-RU" sz="40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399C23-5B85-4D21-9D66-BE4CF4586AA1}"/>
              </a:ext>
            </a:extLst>
          </p:cNvPr>
          <p:cNvSpPr txBox="1"/>
          <p:nvPr/>
        </p:nvSpPr>
        <p:spPr>
          <a:xfrm>
            <a:off x="111000" y="2709091"/>
            <a:ext cx="3307267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3600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читательская</a:t>
            </a:r>
            <a:endParaRPr lang="ru-RU" sz="3200" b="1" dirty="0">
              <a:ln/>
              <a:solidFill>
                <a:schemeClr val="accent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7774F0-6C5A-426F-B0E5-4B44737FDAC8}"/>
              </a:ext>
            </a:extLst>
          </p:cNvPr>
          <p:cNvSpPr txBox="1"/>
          <p:nvPr/>
        </p:nvSpPr>
        <p:spPr>
          <a:xfrm>
            <a:off x="503133" y="5049000"/>
            <a:ext cx="3921428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3600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математическая</a:t>
            </a:r>
            <a:endParaRPr lang="ru-RU" sz="2800" b="1" dirty="0">
              <a:ln/>
              <a:solidFill>
                <a:schemeClr val="accent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3C540B-5E13-4E85-ADF2-69674ED92DFA}"/>
              </a:ext>
            </a:extLst>
          </p:cNvPr>
          <p:cNvSpPr txBox="1"/>
          <p:nvPr/>
        </p:nvSpPr>
        <p:spPr>
          <a:xfrm>
            <a:off x="3341543" y="2813590"/>
            <a:ext cx="3381085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3600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экономическая</a:t>
            </a:r>
            <a:endParaRPr lang="ru-RU" sz="3200" b="1" dirty="0">
              <a:ln/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38A110-77BF-4CE0-8686-42CEB0D3DA91}"/>
              </a:ext>
            </a:extLst>
          </p:cNvPr>
          <p:cNvSpPr txBox="1"/>
          <p:nvPr/>
        </p:nvSpPr>
        <p:spPr>
          <a:xfrm>
            <a:off x="5281287" y="5079777"/>
            <a:ext cx="4319999" cy="58477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3200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естественно-научная</a:t>
            </a:r>
            <a:endParaRPr lang="ru-RU" sz="2400" b="1" dirty="0">
              <a:ln/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DF1B8713-367B-4F0F-9242-7B8CB93A7372}"/>
              </a:ext>
            </a:extLst>
          </p:cNvPr>
          <p:cNvCxnSpPr>
            <a:cxnSpLocks/>
          </p:cNvCxnSpPr>
          <p:nvPr/>
        </p:nvCxnSpPr>
        <p:spPr>
          <a:xfrm flipH="1">
            <a:off x="1362568" y="1673999"/>
            <a:ext cx="2078432" cy="10800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26699B0A-2370-4926-9C89-0E7B62D840C3}"/>
              </a:ext>
            </a:extLst>
          </p:cNvPr>
          <p:cNvCxnSpPr>
            <a:cxnSpLocks/>
          </p:cNvCxnSpPr>
          <p:nvPr/>
        </p:nvCxnSpPr>
        <p:spPr>
          <a:xfrm flipH="1">
            <a:off x="1808171" y="1673999"/>
            <a:ext cx="2706379" cy="337500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A07CAC1C-8C7A-4565-9E65-0E6CF01F0E2B}"/>
              </a:ext>
            </a:extLst>
          </p:cNvPr>
          <p:cNvCxnSpPr>
            <a:cxnSpLocks/>
          </p:cNvCxnSpPr>
          <p:nvPr/>
        </p:nvCxnSpPr>
        <p:spPr>
          <a:xfrm flipH="1">
            <a:off x="5175996" y="1674000"/>
            <a:ext cx="108000" cy="11806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B0612A3C-B067-47BC-BEF0-A992E22CBDB9}"/>
              </a:ext>
            </a:extLst>
          </p:cNvPr>
          <p:cNvCxnSpPr>
            <a:cxnSpLocks/>
          </p:cNvCxnSpPr>
          <p:nvPr/>
        </p:nvCxnSpPr>
        <p:spPr>
          <a:xfrm>
            <a:off x="6996000" y="1674000"/>
            <a:ext cx="1044000" cy="12240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C75219F-1A35-4D15-A397-6F980F4440C0}"/>
              </a:ext>
            </a:extLst>
          </p:cNvPr>
          <p:cNvSpPr txBox="1"/>
          <p:nvPr/>
        </p:nvSpPr>
        <p:spPr>
          <a:xfrm>
            <a:off x="9291001" y="3753377"/>
            <a:ext cx="2901000" cy="58477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3200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юридическая</a:t>
            </a:r>
            <a:endParaRPr lang="ru-RU" sz="2400" b="1" dirty="0">
              <a:ln/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id="{71707768-5B7D-433D-B6B3-5D4FF8850F03}"/>
              </a:ext>
            </a:extLst>
          </p:cNvPr>
          <p:cNvCxnSpPr>
            <a:cxnSpLocks/>
          </p:cNvCxnSpPr>
          <p:nvPr/>
        </p:nvCxnSpPr>
        <p:spPr>
          <a:xfrm>
            <a:off x="6276000" y="1674000"/>
            <a:ext cx="1260774" cy="33750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>
            <a:extLst>
              <a:ext uri="{FF2B5EF4-FFF2-40B4-BE49-F238E27FC236}">
                <a16:creationId xmlns:a16="http://schemas.microsoft.com/office/drawing/2014/main" id="{F9F00B3D-2CF6-4AB7-B768-5D71A3FE1A71}"/>
              </a:ext>
            </a:extLst>
          </p:cNvPr>
          <p:cNvCxnSpPr>
            <a:cxnSpLocks/>
          </p:cNvCxnSpPr>
          <p:nvPr/>
        </p:nvCxnSpPr>
        <p:spPr>
          <a:xfrm>
            <a:off x="8256000" y="1674000"/>
            <a:ext cx="3024000" cy="20520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950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0" grpId="0"/>
      <p:bldP spid="12" grpId="0"/>
      <p:bldP spid="14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49DE0BE0-A2C4-4428-86D8-D9DE377D54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1000" y="459000"/>
            <a:ext cx="8595000" cy="3105000"/>
          </a:xfrm>
        </p:spPr>
        <p:txBody>
          <a:bodyPr>
            <a:noAutofit/>
          </a:bodyPr>
          <a:lstStyle/>
          <a:p>
            <a:pPr algn="l"/>
            <a:r>
              <a:rPr lang="ru-RU" sz="5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Обзор </a:t>
            </a:r>
            <a:r>
              <a:rPr lang="ru-RU" sz="5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цифровых</a:t>
            </a:r>
            <a:r>
              <a:rPr lang="ru-RU" sz="5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ресурсов </a:t>
            </a:r>
            <a:r>
              <a:rPr lang="ru-RU" sz="5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формирования читательской </a:t>
            </a:r>
            <a:r>
              <a:rPr lang="ru-RU" sz="5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грамотности</a:t>
            </a:r>
            <a:endParaRPr lang="ru-RU" sz="54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844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3D8FF0-30C2-49C2-B43E-5FA1B956C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1000" y="189000"/>
            <a:ext cx="9525600" cy="1325563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образовательных платформ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686792"/>
              </p:ext>
            </p:extLst>
          </p:nvPr>
        </p:nvGraphicFramePr>
        <p:xfrm>
          <a:off x="786000" y="1853998"/>
          <a:ext cx="10845000" cy="4876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9270">
                  <a:extLst>
                    <a:ext uri="{9D8B030D-6E8A-4147-A177-3AD203B41FA5}">
                      <a16:colId xmlns:a16="http://schemas.microsoft.com/office/drawing/2014/main" val="1896245076"/>
                    </a:ext>
                  </a:extLst>
                </a:gridCol>
                <a:gridCol w="4538768">
                  <a:extLst>
                    <a:ext uri="{9D8B030D-6E8A-4147-A177-3AD203B41FA5}">
                      <a16:colId xmlns:a16="http://schemas.microsoft.com/office/drawing/2014/main" val="1910956317"/>
                    </a:ext>
                  </a:extLst>
                </a:gridCol>
                <a:gridCol w="5696962">
                  <a:extLst>
                    <a:ext uri="{9D8B030D-6E8A-4147-A177-3AD203B41FA5}">
                      <a16:colId xmlns:a16="http://schemas.microsoft.com/office/drawing/2014/main" val="3384010455"/>
                    </a:ext>
                  </a:extLst>
                </a:gridCol>
              </a:tblGrid>
              <a:tr h="534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ФГБНУ «Институт стратегии развития образования Российской академии образования»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extLst>
                  <a:ext uri="{0D108BD9-81ED-4DB2-BD59-A6C34878D82A}">
                    <a16:rowId xmlns:a16="http://schemas.microsoft.com/office/drawing/2014/main" val="1942452929"/>
                  </a:ext>
                </a:extLst>
              </a:tr>
              <a:tr h="712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	открытый банк заданий для формирования функциональной грамотности обучающихся 5-9 классов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u="sng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http://skiv.instrao.ru/bank-zadaniy/chitatelskaya-gramotnost/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extLst>
                  <a:ext uri="{0D108BD9-81ED-4DB2-BD59-A6C34878D82A}">
                    <a16:rowId xmlns:a16="http://schemas.microsoft.com/office/drawing/2014/main" val="2379299762"/>
                  </a:ext>
                </a:extLst>
              </a:tr>
              <a:tr h="534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	демонстрационные материалы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u="sng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3"/>
                        </a:rPr>
                        <a:t>http://skiv.instrao.ru/support/demonstratsionnye-materialya/chitatelskaya-gramotnost.php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extLst>
                  <a:ext uri="{0D108BD9-81ED-4DB2-BD59-A6C34878D82A}">
                    <a16:rowId xmlns:a16="http://schemas.microsoft.com/office/drawing/2014/main" val="1830373593"/>
                  </a:ext>
                </a:extLst>
              </a:tr>
              <a:tr h="356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ФГБНУ «Федеральный институт педагогических измерений»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extLst>
                  <a:ext uri="{0D108BD9-81ED-4DB2-BD59-A6C34878D82A}">
                    <a16:rowId xmlns:a16="http://schemas.microsoft.com/office/drawing/2014/main" val="3739525061"/>
                  </a:ext>
                </a:extLst>
              </a:tr>
              <a:tr h="534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Открытый банк заданий для оценки читательской грамотности (V-IX классы)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u="sng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4"/>
                        </a:rPr>
                        <a:t>https://fipi.ru/otkrytyy-bank-zadani-chitatelskoi-gramotnosti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extLst>
                  <a:ext uri="{0D108BD9-81ED-4DB2-BD59-A6C34878D82A}">
                    <a16:rowId xmlns:a16="http://schemas.microsoft.com/office/drawing/2014/main" val="1034926240"/>
                  </a:ext>
                </a:extLst>
              </a:tr>
              <a:tr h="178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Российская электронная школа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extLst>
                  <a:ext uri="{0D108BD9-81ED-4DB2-BD59-A6C34878D82A}">
                    <a16:rowId xmlns:a16="http://schemas.microsoft.com/office/drawing/2014/main" val="673858883"/>
                  </a:ext>
                </a:extLst>
              </a:tr>
              <a:tr h="534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	Электронный банк заданий по формированию функциональной грамотности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u="sng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5"/>
                        </a:rPr>
                        <a:t>https://fg.resh.edu.ru/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extLst>
                  <a:ext uri="{0D108BD9-81ED-4DB2-BD59-A6C34878D82A}">
                    <a16:rowId xmlns:a16="http://schemas.microsoft.com/office/drawing/2014/main" val="2680219724"/>
                  </a:ext>
                </a:extLst>
              </a:tr>
              <a:tr h="356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Веб- Грамотей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u="sng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6"/>
                        </a:rPr>
                        <a:t>https://gramotei.cerm.ru/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extLst>
                  <a:ext uri="{0D108BD9-81ED-4DB2-BD59-A6C34878D82A}">
                    <a16:rowId xmlns:a16="http://schemas.microsoft.com/office/drawing/2014/main" val="3202244109"/>
                  </a:ext>
                </a:extLst>
              </a:tr>
              <a:tr h="356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ЯКласс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u="sng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7"/>
                        </a:rPr>
                        <a:t>https://www.yaklass.ru/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extLst>
                  <a:ext uri="{0D108BD9-81ED-4DB2-BD59-A6C34878D82A}">
                    <a16:rowId xmlns:a16="http://schemas.microsoft.com/office/drawing/2014/main" val="3314075005"/>
                  </a:ext>
                </a:extLst>
              </a:tr>
              <a:tr h="356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Skysmart — онлайн-школа для детей и подростков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8"/>
                        </a:rPr>
                        <a:t>https://skysmart.ru/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454" marR="57454" marT="0" marB="0"/>
                </a:tc>
                <a:extLst>
                  <a:ext uri="{0D108BD9-81ED-4DB2-BD59-A6C34878D82A}">
                    <a16:rowId xmlns:a16="http://schemas.microsoft.com/office/drawing/2014/main" val="5413118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899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3D8FF0-30C2-49C2-B43E-5FA1B956C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1000" y="773999"/>
            <a:ext cx="9075600" cy="450001"/>
          </a:xfrm>
        </p:spPr>
        <p:txBody>
          <a:bodyPr>
            <a:noAutofit/>
          </a:bodyPr>
          <a:lstStyle/>
          <a:p>
            <a:pPr algn="ctr"/>
            <a:r>
              <a:rPr lang="ru-RU" sz="6600" dirty="0"/>
              <a:t>Последняя рубашка</a:t>
            </a:r>
            <a:br>
              <a:rPr lang="ru-RU" sz="6600" dirty="0"/>
            </a:br>
            <a:endParaRPr lang="ru-RU" sz="6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8A402B-EC8F-4913-9E37-C2F778C4F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000" y="1224000"/>
            <a:ext cx="11505600" cy="54000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Один человек слыл очень добрым. Он и сам говорил про себя: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– Я готов отдать последнюю рубаху.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И отдал бы любому, не задумываясь. Только какую рубашку считать последней? Ту, которую только что купил? Она не последняя, а новая. А может быть, ту, что купил первой? Так она не последняя, а первая. Это каждому ясно. Да и где она? Давно сносилась.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Если бы не эта путаница, тот человек и впрямь готов был отдать последнюю рубаху. Хоть сейчас! Вот только разберётся, какая из них последняя.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Нет, всё-таки недаром слыл тот человек добрым! Он и сам этого не скрывал и всегда говорил: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– Да я готов последнюю рубашку отдать!</a:t>
            </a:r>
          </a:p>
          <a:p>
            <a:pPr marL="0" indent="0" algn="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 Яхнин)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9000" y="-57150"/>
            <a:ext cx="12225600" cy="697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038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3D8FF0-30C2-49C2-B43E-5FA1B956C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1000" y="773999"/>
            <a:ext cx="9075600" cy="450001"/>
          </a:xfrm>
        </p:spPr>
        <p:txBody>
          <a:bodyPr>
            <a:noAutofit/>
          </a:bodyPr>
          <a:lstStyle/>
          <a:p>
            <a:pPr algn="ctr"/>
            <a:r>
              <a:rPr lang="ru-RU" sz="6600" dirty="0"/>
              <a:t>Последняя рубашка</a:t>
            </a:r>
            <a:br>
              <a:rPr lang="ru-RU" sz="6600" dirty="0"/>
            </a:br>
            <a:endParaRPr lang="ru-RU" sz="6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8A402B-EC8F-4913-9E37-C2F778C4F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000" y="1224000"/>
            <a:ext cx="11505600" cy="54000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Один человек слыл очень добрым. Он и сам говорил про себя: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– Я готов отдать последнюю рубаху.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И отдал бы любому, не задумываясь. Только какую рубашку считать последней? Ту, которую только что купил? Она не последняя, а новая. А может быть, ту, что купил первой? Так она не последняя, а первая. Это каждому ясно. Да и где она? Давно сносилась.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Если бы не эта путаница, тот человек и впрямь готов был отдать последнюю рубаху. Хоть сейчас! Вот только разберётся, какая из них последняя.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Нет, всё-таки недаром слыл тот человек добрым! Он и сам этого не скрывал и всегда говорил: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– Да я готов последнюю рубашку отдать!</a:t>
            </a:r>
          </a:p>
          <a:p>
            <a:pPr marL="0" indent="0" algn="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 Яхнин)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66675"/>
            <a:ext cx="13011150" cy="699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926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3D8FF0-30C2-49C2-B43E-5FA1B956C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1000" y="773999"/>
            <a:ext cx="9075600" cy="450001"/>
          </a:xfrm>
        </p:spPr>
        <p:txBody>
          <a:bodyPr>
            <a:noAutofit/>
          </a:bodyPr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Последняя рубашка</a:t>
            </a:r>
            <a:b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8A402B-EC8F-4913-9E37-C2F778C4F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000" y="1224000"/>
            <a:ext cx="11505600" cy="54000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Один человек слыл очень добрым. Он и сам говорил про себя: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– Я готов отдать последнюю рубаху.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И отдал бы любому, не задумываясь. Только какую рубашку считать последней? Ту, которую только что купил? Она не последняя, а новая. А может быть, ту, что купил первой? Так она не последняя, а первая. Это каждому ясно. Да и где она? Давно сносилась.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Если бы не эта путаница, тот человек и впрямь готов был отдать последнюю рубаху. Хоть сейчас! Вот только разберётся, какая из них последняя.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Нет, всё-таки недаром слыл тот человек добрым! Он и сам этого не скрывал и всегда говорил: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– Да я готов последнюю рубашку отдать!</a:t>
            </a:r>
          </a:p>
          <a:p>
            <a:pPr marL="0" indent="0" algn="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 Яхнин)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261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78A402B-EC8F-4913-9E37-C2F778C4F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2124000"/>
            <a:ext cx="11640600" cy="400796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соотносится предложение «И отдал бы любому, не задумываясь» с содержанием всего абзаца?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Отметьте один верный вариант ответа.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27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1310</Words>
  <Application>Microsoft Office PowerPoint</Application>
  <PresentationFormat>Широкоэкранный</PresentationFormat>
  <Paragraphs>141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Обзор цифровых ресурсов для формирования читательской  грамотности</vt:lpstr>
      <vt:lpstr>Перечень образовательных платформ</vt:lpstr>
      <vt:lpstr>Последняя рубашка </vt:lpstr>
      <vt:lpstr>Последняя рубашка </vt:lpstr>
      <vt:lpstr>Последняя рубашка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Бизнесмен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Козырев</dc:creator>
  <cp:lastModifiedBy>Учитель</cp:lastModifiedBy>
  <cp:revision>29</cp:revision>
  <dcterms:created xsi:type="dcterms:W3CDTF">2020-07-05T17:04:43Z</dcterms:created>
  <dcterms:modified xsi:type="dcterms:W3CDTF">2023-03-16T02:53:33Z</dcterms:modified>
</cp:coreProperties>
</file>