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notesSlides/notesSlide26.xml" ContentType="application/vnd.openxmlformats-officedocument.presentationml.notesSlide+xml"/>
  <Override PartName="/ppt/tags/tag30.xml" ContentType="application/vnd.openxmlformats-officedocument.presentationml.tags+xml"/>
  <Override PartName="/ppt/notesSlides/notesSlide27.xml" ContentType="application/vnd.openxmlformats-officedocument.presentationml.notesSlide+xml"/>
  <Override PartName="/ppt/tags/tag31.xml" ContentType="application/vnd.openxmlformats-officedocument.presentationml.tags+xml"/>
  <Override PartName="/ppt/notesSlides/notesSlide28.xml" ContentType="application/vnd.openxmlformats-officedocument.presentationml.notesSlide+xml"/>
  <Override PartName="/ppt/tags/tag32.xml" ContentType="application/vnd.openxmlformats-officedocument.presentationml.tags+xml"/>
  <Override PartName="/ppt/notesSlides/notesSlide29.xml" ContentType="application/vnd.openxmlformats-officedocument.presentationml.notesSlide+xml"/>
  <Override PartName="/ppt/tags/tag33.xml" ContentType="application/vnd.openxmlformats-officedocument.presentationml.tags+xml"/>
  <Override PartName="/ppt/notesSlides/notesSlide30.xml" ContentType="application/vnd.openxmlformats-officedocument.presentationml.notesSlide+xml"/>
  <Override PartName="/ppt/tags/tag34.xml" ContentType="application/vnd.openxmlformats-officedocument.presentationml.tags+xml"/>
  <Override PartName="/ppt/notesSlides/notesSlide31.xml" ContentType="application/vnd.openxmlformats-officedocument.presentationml.notesSlide+xml"/>
  <Override PartName="/ppt/tags/tag35.xml" ContentType="application/vnd.openxmlformats-officedocument.presentationml.tags+xml"/>
  <Override PartName="/ppt/notesSlides/notesSlide32.xml" ContentType="application/vnd.openxmlformats-officedocument.presentationml.notesSlide+xml"/>
  <Override PartName="/ppt/tags/tag36.xml" ContentType="application/vnd.openxmlformats-officedocument.presentationml.tags+xml"/>
  <Override PartName="/ppt/notesSlides/notesSlide33.xml" ContentType="application/vnd.openxmlformats-officedocument.presentationml.notesSlide+xml"/>
  <Override PartName="/ppt/tags/tag37.xml" ContentType="application/vnd.openxmlformats-officedocument.presentationml.tags+xml"/>
  <Override PartName="/ppt/notesSlides/notesSlide34.xml" ContentType="application/vnd.openxmlformats-officedocument.presentationml.notesSlide+xml"/>
  <Override PartName="/ppt/tags/tag38.xml" ContentType="application/vnd.openxmlformats-officedocument.presentationml.tags+xml"/>
  <Override PartName="/ppt/notesSlides/notesSlide35.xml" ContentType="application/vnd.openxmlformats-officedocument.presentationml.notesSlide+xml"/>
  <Override PartName="/ppt/tags/tag39.xml" ContentType="application/vnd.openxmlformats-officedocument.presentationml.tags+xml"/>
  <Override PartName="/ppt/notesSlides/notesSlide36.xml" ContentType="application/vnd.openxmlformats-officedocument.presentationml.notesSlide+xml"/>
  <Override PartName="/ppt/tags/tag40.xml" ContentType="application/vnd.openxmlformats-officedocument.presentationml.tags+xml"/>
  <Override PartName="/ppt/notesSlides/notesSlide37.xml" ContentType="application/vnd.openxmlformats-officedocument.presentationml.notesSlide+xml"/>
  <Override PartName="/ppt/tags/tag41.xml" ContentType="application/vnd.openxmlformats-officedocument.presentationml.tags+xml"/>
  <Override PartName="/ppt/notesSlides/notesSlide38.xml" ContentType="application/vnd.openxmlformats-officedocument.presentationml.notesSlide+xml"/>
  <Override PartName="/ppt/tags/tag42.xml" ContentType="application/vnd.openxmlformats-officedocument.presentationml.tags+xml"/>
  <Override PartName="/ppt/notesSlides/notesSlide39.xml" ContentType="application/vnd.openxmlformats-officedocument.presentationml.notesSlide+xml"/>
  <Override PartName="/ppt/tags/tag43.xml" ContentType="application/vnd.openxmlformats-officedocument.presentationml.tags+xml"/>
  <Override PartName="/ppt/notesSlides/notesSlide40.xml" ContentType="application/vnd.openxmlformats-officedocument.presentationml.notesSlide+xml"/>
  <Override PartName="/ppt/tags/tag44.xml" ContentType="application/vnd.openxmlformats-officedocument.presentationml.tags+xml"/>
  <Override PartName="/ppt/notesSlides/notesSlide41.xml" ContentType="application/vnd.openxmlformats-officedocument.presentationml.notesSlide+xml"/>
  <Override PartName="/ppt/tags/tag45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E33D"/>
    <a:srgbClr val="2617E7"/>
    <a:srgbClr val="FFFF00"/>
    <a:srgbClr val="B2B2B2"/>
    <a:srgbClr val="FFFF99"/>
    <a:srgbClr val="FF00FF"/>
    <a:srgbClr val="FF0066"/>
    <a:srgbClr val="FF66CC"/>
    <a:srgbClr val="2D5190"/>
    <a:srgbClr val="386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73" autoAdjust="0"/>
    <p:restoredTop sz="96333" autoAdjust="0"/>
  </p:normalViewPr>
  <p:slideViewPr>
    <p:cSldViewPr snapToGrid="0">
      <p:cViewPr>
        <p:scale>
          <a:sx n="81" d="100"/>
          <a:sy n="81" d="100"/>
        </p:scale>
        <p:origin x="-102" y="-6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58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92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8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5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8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1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2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0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6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2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2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6" Type="http://schemas.openxmlformats.org/officeDocument/2006/relationships/slide" Target="slide1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image" Target="../media/image4.emf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6" Type="http://schemas.openxmlformats.org/officeDocument/2006/relationships/slide" Target="slide14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6" Type="http://schemas.openxmlformats.org/officeDocument/2006/relationships/slide" Target="slide1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6" Type="http://schemas.openxmlformats.org/officeDocument/2006/relationships/slide" Target="slide18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6" Type="http://schemas.openxmlformats.org/officeDocument/2006/relationships/slide" Target="slide20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5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6" Type="http://schemas.openxmlformats.org/officeDocument/2006/relationships/slide" Target="slide2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6" Type="http://schemas.openxmlformats.org/officeDocument/2006/relationships/slide" Target="slide24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6" Type="http://schemas.openxmlformats.org/officeDocument/2006/relationships/slide" Target="slide2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6" Type="http://schemas.openxmlformats.org/officeDocument/2006/relationships/slide" Target="slide28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6" Type="http://schemas.openxmlformats.org/officeDocument/2006/relationships/slide" Target="slide30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6" Type="http://schemas.openxmlformats.org/officeDocument/2006/relationships/slide" Target="slide3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6" Type="http://schemas.openxmlformats.org/officeDocument/2006/relationships/slide" Target="slide34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6" Type="http://schemas.openxmlformats.org/officeDocument/2006/relationships/slide" Target="slide3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6" Type="http://schemas.openxmlformats.org/officeDocument/2006/relationships/slide" Target="slide38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6" Type="http://schemas.openxmlformats.org/officeDocument/2006/relationships/slide" Target="slide40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6" Type="http://schemas.openxmlformats.org/officeDocument/2006/relationships/slide" Target="slide4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6" Type="http://schemas.openxmlformats.org/officeDocument/2006/relationships/slide" Target="slide8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9" y="513098"/>
            <a:ext cx="9730153" cy="585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5030612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485" y="1954005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375138" y="1078523"/>
            <a:ext cx="11453447" cy="4230725"/>
          </a:xfrm>
        </p:spPr>
        <p:txBody>
          <a:bodyPr>
            <a:normAutofit fontScale="90000"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                                                  вопрос   за 800</a:t>
            </a:r>
            <a:br>
              <a:rPr lang="ru-RU" sz="35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ФЗ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«Об образовании в Российской Федерации» от 29.12.2012 № 273-ФЗ (с изменениями и дополнениями);</a:t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ФЗ «О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внесении изменений в Федеральный закон «Об образовании в Российской Федерации» по вопросам воспитания обучающихся» от 31.07.2020 N 304-ФЗ;</a:t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 ФЗ «О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внесении изменений в Федеральный закон «О физической культуре и спорте в Российской Федерации» и 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ФЗ «Об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образовании в Российской Федерации» от 30.04.2021 № 127-ФЗ;</a:t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Указ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Президента РФ «О национальных целях развития Российской Федерации на период до 2030 года» от 21.07.2020 № 474, определяющий одной из национальных целей развития 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РФ предоставление возможности для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самореализации и развития талантов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«Стратегия развития физической культуры и спорта в Российской Федерации на период до 2030 года» утверждена распоряжением Правительства Российской Федерации от 24 ноября 2020 года N 3081-р</a:t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 Приказ </a:t>
            </a:r>
            <a:r>
              <a:rPr lang="ru-RU" sz="2000" cap="none" dirty="0" err="1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Минпросвещения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России от 09.11.2018 № 196 «Об утверждении порядка организации и осуществления образовательной деятельности по дополнительным общеобразовательным программам»;</a:t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 Постановление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Главного государственного санитарного врача РФ от 28.09.2020 № 28 «Об утверждении санитарных правил СП 2.4. 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3648-20 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«Санитарно-эпидемиологические требования к организациям воспитания и обучения, отдыха и оздоровления детей и молодежи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»;</a:t>
            </a: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 Устав образовательной организации;</a:t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 Образовательная программа ОО</a:t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Положение о работе спортивно-игровых площадок в вечернее время на базе ОО.</a:t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др.</a:t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753227" y="844062"/>
            <a:ext cx="868679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Придумайте название и девиз спортивно-игровой площадки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344565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</a:t>
            </a:r>
            <a:r>
              <a:rPr lang="en-US" sz="28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8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323" y="1592279"/>
            <a:ext cx="5784362" cy="412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01110" y="1041602"/>
            <a:ext cx="1139103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Придумайте мероприятие спортивно-патриотической направленности, </a:t>
            </a:r>
            <a:endParaRPr lang="ru-RU" sz="48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посвященное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Дню России </a:t>
            </a:r>
          </a:p>
          <a:p>
            <a:pPr algn="ctr"/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180439"/>
            <a:ext cx="10759643" cy="1513263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dirty="0">
                <a:solidFill>
                  <a:srgbClr val="FFFF00"/>
                </a:solidFill>
              </a:rPr>
              <a:t>Фестиваль народных игр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>«Дружат дети всей страны», посвященный Дню России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Соревнования по русской лапте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14-17.06.2022 г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  <a:r>
              <a:rPr lang="ru-RU" sz="4000" dirty="0">
                <a:solidFill>
                  <a:srgbClr val="FFFF00"/>
                </a:solidFill>
              </a:rPr>
              <a:t/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401110" y="1041602"/>
            <a:ext cx="1139103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Составьте план мероприятий на неделю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условиях работы спортивно-игровой площадки в вечернее время</a:t>
            </a:r>
          </a:p>
          <a:p>
            <a:pPr algn="ctr"/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33644" y="156996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4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170139"/>
              </p:ext>
            </p:extLst>
          </p:nvPr>
        </p:nvGraphicFramePr>
        <p:xfrm>
          <a:off x="1119080" y="3160718"/>
          <a:ext cx="10416429" cy="2225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1105"/>
                <a:gridCol w="5193323"/>
                <a:gridCol w="1582616"/>
                <a:gridCol w="2989385"/>
              </a:tblGrid>
              <a:tr h="433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effectLst/>
                        </a:rPr>
                        <a:t>№п/п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effectLst/>
                        </a:rPr>
                        <a:t>Мероприятие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effectLst/>
                        </a:rPr>
                        <a:t>Сроки проведения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67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0215" algn="l"/>
                        </a:tabLs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effectLst/>
                        </a:rPr>
                        <a:t>Спортивный праздник, </a:t>
                      </a:r>
                      <a:r>
                        <a:rPr lang="ru-RU" sz="1400" dirty="0" smtClean="0">
                          <a:effectLst/>
                        </a:rPr>
                        <a:t>«Семейная школа спортивны наук»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04.07.2022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Эргардт</a:t>
                      </a:r>
                      <a:r>
                        <a:rPr lang="ru-RU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С.Н.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67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2.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>
                          <a:effectLst/>
                        </a:rPr>
                        <a:t>Весёлые </a:t>
                      </a:r>
                      <a:r>
                        <a:rPr lang="ru-RU" sz="1400" dirty="0" smtClean="0">
                          <a:effectLst/>
                        </a:rPr>
                        <a:t>старты «Папа, мама я спортивная семья»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05.07.2022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</a:tabLst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Эргардт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 С.Н.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67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3.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«Гигантский волейбол» среди семейных команд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06.07.2022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</a:tabLst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Эргардт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 С.Н.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67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4.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err="1" smtClean="0">
                          <a:effectLst/>
                        </a:rPr>
                        <a:t>Спортфест</a:t>
                      </a:r>
                      <a:r>
                        <a:rPr lang="ru-RU" sz="1400" dirty="0" smtClean="0">
                          <a:effectLst/>
                        </a:rPr>
                        <a:t> «Кузбасс за спорт! Спорт за Кузбасс!» среди семейных команд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07.07.2022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</a:tabLst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Эргардт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 С.Н.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293077" y="1554400"/>
            <a:ext cx="13614888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Примерны</a:t>
            </a:r>
            <a:r>
              <a:rPr lang="ru-RU" altLang="ru-RU" sz="4400" b="1" i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план спортивно-массовых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мероприятий на игровой площадке </a:t>
            </a: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Знамя</a:t>
            </a: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93077" y="854031"/>
            <a:ext cx="11289323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Разработайте показатели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рейтинга «Спортивный Олимп»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для детей и подростков, посещающих спортивно - игровую площадку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832937" y="297673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4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631925" y="1873943"/>
            <a:ext cx="1109132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количество призовых мест;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количество дней посещаемости площадки;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судейство и помощь в организации мероприятия;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уровень физической кондиции.</a:t>
            </a:r>
          </a:p>
          <a:p>
            <a:pPr algn="ctr"/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744399" y="836792"/>
            <a:ext cx="1070446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Материально-техническое обеспечение спортивно-игровой площадки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43" y="184643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908834"/>
              </p:ext>
            </p:extLst>
          </p:nvPr>
        </p:nvGraphicFramePr>
        <p:xfrm>
          <a:off x="2" y="0"/>
          <a:ext cx="12192001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1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Нормативно-правовая база</a:t>
                      </a:r>
                      <a:endParaRPr lang="ru-RU" sz="25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Практическая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деятельность</a:t>
                      </a:r>
                      <a:endParaRPr lang="ru-RU" sz="25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Методическое и материально-техническое обеспечение</a:t>
                      </a:r>
                      <a:endParaRPr lang="ru-RU" sz="25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СПОРТ</a:t>
                      </a:r>
                      <a:endParaRPr lang="ru-RU" sz="25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51E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51E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51E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51E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51E33D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Возникновение рисков в работе в летний период</a:t>
                      </a:r>
                      <a:endParaRPr lang="ru-RU" sz="25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577589" y="6"/>
            <a:ext cx="10759643" cy="2203939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8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2"/>
          <p:cNvSpPr/>
          <p:nvPr/>
        </p:nvSpPr>
        <p:spPr>
          <a:xfrm>
            <a:off x="549865" y="1451912"/>
            <a:ext cx="1109132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пункта проката спортивного инвентаря;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музыкального и звукового сопровождения;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информационных стендов и наглядной агитации о деятельности летней спортивно-игровой площадки;</a:t>
            </a:r>
          </a:p>
          <a:p>
            <a:pPr lvl="0" algn="just"/>
            <a:r>
              <a:rPr lang="ru-RU" sz="2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</a:t>
            </a:r>
            <a:r>
              <a:rPr lang="ru-RU" sz="2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укомплектованность мед. аптечки в местах занятий (аптечка из спортивного зала).</a:t>
            </a:r>
          </a:p>
          <a:p>
            <a:pPr marL="571500" indent="-571500">
              <a:buFontTx/>
              <a:buChar char="-"/>
            </a:pPr>
            <a:endParaRPr lang="ru-RU" sz="4000" dirty="0" smtClean="0">
              <a:solidFill>
                <a:srgbClr val="FFC000">
                  <a:lumMod val="40000"/>
                  <a:lumOff val="6000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500557" y="748524"/>
            <a:ext cx="954258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Кого необходимо привлекать к мероприятиям в летний период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426627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  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5137" y="1505140"/>
            <a:ext cx="109493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организация работы с детьми и подростками, проживающими в районе спортивно-игровой площадки;</a:t>
            </a:r>
          </a:p>
          <a:p>
            <a:pPr lvl="0"/>
            <a:r>
              <a:rPr lang="ru-RU" sz="32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организация спортивно-тренировочных занятий с юными спортсменами;</a:t>
            </a:r>
          </a:p>
          <a:p>
            <a:pPr lvl="0"/>
            <a:r>
              <a:rPr lang="ru-RU" sz="32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организация работы с детьми с ограниченными возможностями здоровья;</a:t>
            </a:r>
            <a:endParaRPr lang="ru-RU" sz="32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ru-RU" sz="32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организация работы с «трудными» подростками и подростками, состоящими на учете в подразделениях по делам несовершеннолетних. </a:t>
            </a:r>
            <a:endParaRPr lang="ru-RU" sz="32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6" y="338216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39890" y="842309"/>
            <a:ext cx="11113477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endParaRPr lang="ru-RU" sz="3500" b="1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Документация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</a:t>
            </a:r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отчетность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организации спортивно-игровых  площадок в летний период</a:t>
            </a:r>
            <a:endParaRPr lang="ru-RU" sz="44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945044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285947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465" y="1181666"/>
            <a:ext cx="1159412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Инструкции по охране труда по видам деятельности, по ПБ и по оказанию доврачебной помощи пострадавшим (разработанные в </a:t>
            </a:r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учреждении).</a:t>
            </a:r>
            <a:endParaRPr lang="ru-RU" sz="20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Журналы 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инструктажа обучающихся по технике безопасности при организации и проведении спортивно-массовых мероприятий, соревнований.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Акт – разрешение на организацию и проведение спортивных мероприятий и развлечений на спортивно-игровой площадке</a:t>
            </a:r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Положение и приказ о работе площадки</a:t>
            </a:r>
            <a:endParaRPr lang="ru-RU" sz="20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Информация о работе площадки (время работы, </a:t>
            </a:r>
            <a:r>
              <a:rPr lang="ru-RU" sz="2000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ф.и.о.</a:t>
            </a:r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руководителя, номера экстренных служб и др.).</a:t>
            </a:r>
            <a:endParaRPr lang="ru-RU" sz="20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План 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работы на месяц. </a:t>
            </a:r>
            <a:endParaRPr lang="ru-RU" sz="20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Информация об итогах проводимых мероприятий (поздравления, объявления)</a:t>
            </a:r>
            <a:endParaRPr lang="ru-RU" sz="20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Краткий цифровой и описательный отчет за неделю + 3-4 фото каждый четверг до 21.00 час. в  электронном виде по e-</a:t>
            </a:r>
            <a:r>
              <a:rPr lang="ru-RU" sz="2000" dirty="0" err="1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mail</a:t>
            </a:r>
            <a:r>
              <a:rPr lang="ru-RU" sz="20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sportschoolga@mail.ru </a:t>
            </a:r>
            <a:endParaRPr lang="ru-RU" sz="20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2400" dirty="0" smtClean="0">
                <a:solidFill>
                  <a:srgbClr val="51E3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Ссылка на документацию на </a:t>
            </a:r>
            <a:r>
              <a:rPr lang="ru-RU" sz="2400" dirty="0" err="1" smtClean="0">
                <a:solidFill>
                  <a:srgbClr val="51E3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гугл</a:t>
            </a:r>
            <a:r>
              <a:rPr lang="ru-RU" sz="2400" dirty="0" smtClean="0">
                <a:solidFill>
                  <a:srgbClr val="51E3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диске:</a:t>
            </a:r>
          </a:p>
          <a:p>
            <a:pPr algn="ctr"/>
            <a:r>
              <a:rPr lang="en-US" sz="2200" b="1" dirty="0">
                <a:solidFill>
                  <a:srgbClr val="51E33D"/>
                </a:solidFill>
              </a:rPr>
              <a:t>https://drive.google.com/drive/folders/1M4lxRESnfX7TcN9RuwcQULWxAwHDA8eu?usp=sharing</a:t>
            </a:r>
            <a:endParaRPr lang="ru-RU" sz="2200" b="1" dirty="0">
              <a:solidFill>
                <a:srgbClr val="51E33D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04092" y="432001"/>
            <a:ext cx="11301045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высшей показатель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успешной работы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вечерней спортивно-игровой площадки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по итогам лета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6119122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5" y="-234461"/>
            <a:ext cx="10759643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4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1" y="1111323"/>
            <a:ext cx="1159412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Победа в областном смотре-конкурсе «На лучшую организацию деятельности летней спортивной площадки» (организатор </a:t>
            </a:r>
            <a:r>
              <a:rPr lang="ru-RU" sz="3600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Минспорта</a:t>
            </a:r>
            <a:r>
              <a:rPr lang="ru-RU" sz="36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Кузбасса)</a:t>
            </a:r>
          </a:p>
          <a:p>
            <a:endParaRPr lang="ru-RU" sz="3600" dirty="0">
              <a:solidFill>
                <a:srgbClr val="FFFF00"/>
              </a:solidFill>
            </a:endParaRPr>
          </a:p>
          <a:p>
            <a:r>
              <a:rPr lang="ru-RU" sz="3600" dirty="0" smtClean="0">
                <a:solidFill>
                  <a:srgbClr val="FFFF00"/>
                </a:solidFill>
              </a:rPr>
              <a:t>Необходимые документы для участия: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- описательный отчет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- видеозаписи, телерепортажи, фотографии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- данные на руководителя.</a:t>
            </a:r>
          </a:p>
          <a:p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373643" y="1289054"/>
            <a:ext cx="850537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Перечислите спортивные игры, которые можно проводить в рамках работы площадки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74321" y="1594339"/>
            <a:ext cx="9260633" cy="4067908"/>
          </a:xfrm>
        </p:spPr>
        <p:txBody>
          <a:bodyPr>
            <a:normAutofit fontScale="90000"/>
          </a:bodyPr>
          <a:lstStyle/>
          <a:p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                          </a:t>
            </a:r>
            <a: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Футбол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40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Флорбол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Баскетбол (</a:t>
            </a:r>
            <a:r>
              <a:rPr lang="ru-RU" sz="40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стритбол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Волейбол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Настольный теннис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Бадминтон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53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53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53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246185" y="864835"/>
            <a:ext cx="1148861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количество игроков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площадке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игровых видах спорта: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футбол, баскетбол, </a:t>
            </a:r>
            <a:r>
              <a:rPr lang="ru-RU" sz="4800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стритбол</a:t>
            </a:r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волейбол</a:t>
            </a:r>
            <a:r>
              <a:rPr lang="ru-RU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4127" y="322975"/>
            <a:ext cx="11547231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5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документы,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регламентирующие работу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спортивно-игровых площадок 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летний период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5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551585" y="625912"/>
            <a:ext cx="10808081" cy="4848764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              </a:t>
            </a:r>
            <a:r>
              <a:rPr lang="ru-RU" sz="22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br>
              <a:rPr lang="ru-RU" sz="22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Футбол -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футбольном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матче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принимают участие две команды, каждая из которых состоит не более чем из 11 игроков, включая вратаря.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мини-футбол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играют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команды по 4 полевых игрока и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вратарь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Баскетбол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в 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баскетбол играют две команды,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пять человек.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Стритбол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в  </a:t>
            </a:r>
            <a:r>
              <a:rPr lang="ru-RU" sz="31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стритбол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играют две команды,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три человека. Играют на одно кольцо.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Волейбол –в волейбол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играют две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команды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 шесть человек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800" cap="none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800" cap="none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53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58531" y="596124"/>
            <a:ext cx="11676184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подвижные игры низкой,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средней и высокой интенсивности</a:t>
            </a:r>
          </a:p>
          <a:p>
            <a:pPr algn="ctr"/>
            <a:endParaRPr lang="ru-RU" sz="3500" dirty="0" smtClean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233992" y="2439532"/>
            <a:ext cx="11488616" cy="3736382"/>
          </a:xfrm>
        </p:spPr>
        <p:txBody>
          <a:bodyPr>
            <a:normAutofit fontScale="90000"/>
          </a:bodyPr>
          <a:lstStyle/>
          <a:p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4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</a:t>
            </a:r>
            <a: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Подвижные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игры малой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интенсивности: «Мяч соседу», «Запрещённое движение», «Зеркало», «У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кого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мяч?», «Смотри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руки», «Светофор» и др.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Подвижные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игры средней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интенсивности: «День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ночь», «Дракон», «У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ребят порядок 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строгий», «Горячая картошка», «Кто </a:t>
            </a: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внимательный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?», «Ручеек» и др.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Подвижные игры средней интенсивности</a:t>
            </a:r>
            <a:r>
              <a:rPr lang="ru-RU" sz="36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«Горелки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»,  «</a:t>
            </a:r>
            <a:r>
              <a:rPr lang="ru-RU" sz="4000" cap="none" dirty="0" err="1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Ловишки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»,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«Знамя», «Салки», 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«Мороз – красный нос» ,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«Белые медведи» 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«Краски», «Совушка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 и др.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510790" y="1036754"/>
            <a:ext cx="9171673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Методика составления положения о соревнованиях по виду </a:t>
            </a:r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спорта</a:t>
            </a:r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8" y="257908"/>
            <a:ext cx="10759643" cy="1875692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endParaRPr lang="ru-RU" sz="2000" b="1" u="sng" dirty="0">
              <a:solidFill>
                <a:schemeClr val="bg1"/>
              </a:solidFill>
              <a:latin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607" y="1021791"/>
            <a:ext cx="6271846" cy="469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335144" y="714248"/>
            <a:ext cx="994116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en-US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мероприятиях принимают  участие мало команд</a:t>
            </a:r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391458"/>
            <a:ext cx="10759643" cy="5328099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Добиться интереса к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проводимым мероприятиям можно следующими средствами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400" cap="none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проведение соревнований;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давать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индивидуальные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задания;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применять различные формы проведения спортивных мероприятий;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обращение за консультативной помощью в МБУ ДО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ДЮСШ;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реализация дополнительных общеобразовательных программ и программ внеурочной деятельности по видам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спорта;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учитывать двигательные потребности детей (нравиться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то, что делаешь);</a:t>
            </a:r>
            <a:b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поощрение участников;</a:t>
            </a:r>
            <a:b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применение разного спортивного инвентаря и оборудования;</a:t>
            </a:r>
            <a:b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организовать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информационную деятельность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(создать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экран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соревнований, </a:t>
            </a:r>
            <a:r>
              <a:rPr lang="ru-RU" sz="2400" cap="none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рекламно-пропагандистские мероприятия, пропагандировать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здоровый образ жизни, профилактику вредных привычек через связь со СМИ, выпуск буклетов, </a:t>
            </a:r>
            <a:r>
              <a:rPr lang="ru-RU" sz="2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фотогазет). Связь </a:t>
            </a:r>
            <a:r>
              <a:rPr lang="ru-RU" sz="2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 родителями.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2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2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12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656491" y="830588"/>
            <a:ext cx="1094935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улице плохая погода (дождь, ветер)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5" y="1184031"/>
            <a:ext cx="10759643" cy="4185138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организовать мероприятие онлайн (</a:t>
            </a:r>
            <a:r>
              <a:rPr lang="ru-RU" sz="40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Видеозанятие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ru-RU" sz="4000" cap="none" dirty="0" err="1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челленджы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викторины);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провести мероприятие в спортивном зале.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4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791936" y="1885665"/>
            <a:ext cx="1060938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endParaRPr lang="ru-RU" sz="3500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Травмы во время проведения мероприятий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72309" y="890954"/>
            <a:ext cx="9489360" cy="3786554"/>
          </a:xfrm>
        </p:spPr>
        <p:txBody>
          <a:bodyPr>
            <a:normAutofit fontScale="90000"/>
          </a:bodyPr>
          <a:lstStyle/>
          <a:p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4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</a:t>
            </a:r>
            <a: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</a:t>
            </a:r>
            <a:r>
              <a:rPr lang="ru-RU" sz="44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 </a:t>
            </a:r>
            <a: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200</a:t>
            </a:r>
            <a: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7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7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Положение о работе спортивно-игровых площадок в вечернее время на базе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ОО;</a:t>
            </a:r>
            <a: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1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Должностная инструкция руководителя спортивно-игровой площадки;</a:t>
            </a:r>
            <a:b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 Дополнительная общеобразовательная общеразвивающая программа физкультурно-спортивной направленности;</a:t>
            </a:r>
            <a:b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Приказы ОО</a:t>
            </a:r>
            <a:endParaRPr lang="ru-RU" sz="31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143302" y="550984"/>
            <a:ext cx="9904456" cy="4125219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проведение разминки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организация инструктаж по техники безопасности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проверка инвентаря и оборудования на исправность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соответствующей спортивной обуви и формы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наличие мед. аптечки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4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68923" y="704278"/>
            <a:ext cx="1086729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Низкая заинтересованность детей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подростков в </a:t>
            </a:r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двигательной активности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73723" y="353589"/>
            <a:ext cx="9752056" cy="4243757"/>
          </a:xfrm>
        </p:spPr>
        <p:txBody>
          <a:bodyPr>
            <a:normAutofit fontScale="90000"/>
          </a:bodyPr>
          <a:lstStyle/>
          <a:p>
            <a:r>
              <a:rPr lang="ru-RU" sz="4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</a:t>
            </a:r>
            <a:r>
              <a:rPr lang="ru-RU" sz="40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ответ                                       </a:t>
            </a: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800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привлечение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обучающихся к мероприятиям вместе с             членами семьи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награждения по итогам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-организация зрелищных мероприятий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использование разнообразного инвентаря и оборудования</a:t>
            </a:r>
            <a:b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проведение совместных мероприятий с другими площадкам</a:t>
            </a:r>
            <a:endParaRPr lang="ru-RU" sz="4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5408396" y="5690466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75387" y="1697020"/>
            <a:ext cx="108204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endParaRPr lang="ru-RU" sz="3500" b="1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цель и задачи деятельности 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спортивно-игровых площадок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1324" y="480646"/>
            <a:ext cx="11113476" cy="4771299"/>
          </a:xfrm>
        </p:spPr>
        <p:txBody>
          <a:bodyPr>
            <a:normAutofit fontScale="90000"/>
          </a:bodyPr>
          <a:lstStyle/>
          <a:p>
            <a:r>
              <a:rPr lang="ru-RU" sz="44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4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4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Вопрос за 400</a:t>
            </a:r>
            <a:br>
              <a:rPr lang="ru-RU" sz="44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Целью      деятельности     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спортивно-игровых площадок  является организация спортивно-массовой, оздоровительной и досуговой работы с  детьми и подростками в летний период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Приоритетными задачами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работы спортивно-игровых площадок являются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привлекать максимальное количество детей и подростков к регулярным занятиям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физической культурой и спортом;</a:t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способствовать активному отдыху и организации досуга подростков в летнее время;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формировать привычку здорового образа жизни, способствовать сохранению и укреплению здоровья детей и подростков;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профилактика и предотвращение правонарушений,  безнадзорности и асоциального поведения среди школьников;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реализация дополнительных и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общеобразовательных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программ физкультурно-спортивной направленности;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развитие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волонтерского движения по организации массовых мероприятий и пропаганде здорового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образа жизни.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74435" y="971590"/>
            <a:ext cx="1072661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endParaRPr lang="ru-RU" sz="35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Кадровое обеспечение на спортивно-игровых площадках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384357" y="5719551"/>
            <a:ext cx="34223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rgbClr val="2617E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rgbClr val="2617E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867507" y="844062"/>
            <a:ext cx="10574215" cy="4665790"/>
          </a:xfrm>
        </p:spPr>
        <p:txBody>
          <a:bodyPr>
            <a:normAutofit fontScale="90000"/>
          </a:bodyPr>
          <a:lstStyle/>
          <a:p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</a:t>
            </a:r>
            <a:r>
              <a:rPr lang="ru-RU" sz="4400" b="1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400" b="1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</a:t>
            </a:r>
            <a:r>
              <a:rPr lang="ru-RU" sz="49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1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r>
              <a:rPr lang="ru-RU" sz="27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7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Кадровое обеспечение осуществляется:</a:t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тренером – преподавателем, что закрепляется Профессиональным стандартом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"Тренер-преподаватель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(Приказ Минтруда России от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 декабря 2020 года N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952)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педагогом дополнительного образования, что закрепляется Профессиональным стандартом «Педагог дополнительного образования детей и взрослых (Приказ Минтруда России от 05.05.2018 № 298н).</a:t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педагогом,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закрепляется Профессиональным стандартом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«Педагог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(педагогическая деятельность в сфере дошкольного, начального общего, основного общего, среднего общего образования) (воспитатель, учитель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)» (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Приказ Минтруда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России 6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декабря 2013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года, регистрационный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30550)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другие педагогические работники ОО.</a:t>
            </a:r>
            <a:b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работе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спортивно-игровой площадке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 наличии условий и согласия руководителя 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площадки (администрации ОО)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могут 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привлекаться родители 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(законные представители</a:t>
            </a:r>
            <a:r>
              <a:rPr lang="ru-RU" sz="2200" cap="none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детей, старшеклассники-волонтёры и др.</a:t>
            </a:r>
            <a: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200" cap="none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НСТРУКТОР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5" y="304800"/>
            <a:ext cx="11054861" cy="611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5408396" y="5690461"/>
            <a:ext cx="1376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33757" y="1281362"/>
            <a:ext cx="10843847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endParaRPr lang="ru-RU" sz="3500" b="1" dirty="0" smtClean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нормативные </a:t>
            </a:r>
            <a:r>
              <a:rPr lang="ru-RU" sz="4800" dirty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правовые </a:t>
            </a:r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акты,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регламентирующие работу физкультурно-спортивного направления</a:t>
            </a:r>
            <a:endParaRPr lang="ru-RU" sz="4800" dirty="0">
              <a:solidFill>
                <a:srgbClr val="FFFF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9582</TotalTime>
  <Words>926</Words>
  <Application>Microsoft Office PowerPoint</Application>
  <PresentationFormat>Произвольный</PresentationFormat>
  <Paragraphs>302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Правильный ответ                          Вопрос за 200  1 Положение о работе спортивно-игровых площадок в вечернее время на базе ОО; 2 Должностная инструкция руководителя спортивно-игровой площадки; 3 Дополнительная общеобразовательная общеразвивающая программа физкультурно-спортивной направленности; 4 Приказы ОО</vt:lpstr>
      <vt:lpstr>Презентация PowerPoint</vt:lpstr>
      <vt:lpstr> Правильный ответ                          Вопрос за 400   Целью      деятельности      спортивно-игровых площадок  является организация спортивно-массовой, оздоровительной и досуговой работы с  детьми и подростками в летний период  Приоритетными задачами работы спортивно-игровых площадок являются: - привлекать максимальное количество детей и подростков к регулярным занятиям физической культурой и спортом; - способствовать активному отдыху и организации досуга подростков в летнее время; - формировать привычку здорового образа жизни, способствовать сохранению и укреплению здоровья детей и подростков; - профилактика и предотвращение правонарушений,  безнадзорности и асоциального поведения среди школьников; - реализация дополнительных и общеобразовательных  программ физкультурно-спортивной направленности; - развитие волонтерского движения по организации массовых мероприятий и пропаганде здорового образа жизни.  </vt:lpstr>
      <vt:lpstr>Презентация PowerPoint</vt:lpstr>
      <vt:lpstr>Правильный ответ                                       Вопрос за 600  Кадровое обеспечение осуществляется: - тренером – преподавателем, что закрепляется Профессиональным стандартом "Тренер-преподаватель" (Приказ Минтруда России от 24 декабря 2020 года N 952) -  педагогом дополнительного образования, что закрепляется Профессиональным стандартом «Педагог дополнительного образования детей и взрослых (Приказ Минтруда России от 05.05.2018 № 298н). - педагогом, что закрепляется Профессиональным стандартом «Педагог (педагогическая деятельность в сфере дошкольного, начального общего, основного общего, среднего общего образования) (воспитатель, учитель)» (Приказ Минтруда России 6 декабря 2013 года, регистрационный N 30550)  - другие педагогические работники ОО.    К работе на спортивно-игровой площадке при наличии условий и согласия руководителя  площадки (администрации ОО) могут привлекаться родители (законные представители) детей, старшеклассники-волонтёры и др. </vt:lpstr>
      <vt:lpstr>Презентация PowerPoint</vt:lpstr>
      <vt:lpstr>   Правильный ответ                                                  вопрос   за 800 1 ФЗ «Об образовании в Российской Федерации» от 29.12.2012 № 273-ФЗ (с изменениями и дополнениями); 2 ФЗ «О внесении изменений в Федеральный закон «Об образовании в Российской Федерации» по вопросам воспитания обучающихся» от 31.07.2020 N 304-ФЗ; 3 ФЗ «О внесении изменений в Федеральный закон «О физической культуре и спорте в Российской Федерации» и  ФЗ «Об образовании в Российской Федерации» от 30.04.2021 № 127-ФЗ; 4 Указ Президента РФ «О национальных целях развития Российской Федерации на период до 2030 года» от 21.07.2020 № 474, определяющий одной из национальных целей развития РФ предоставление возможности для самореализации и развития талантов;  5 «Стратегия развития физической культуры и спорта в Российской Федерации на период до 2030 года» утверждена распоряжением Правительства Российской Федерации от 24 ноября 2020 года N 3081-р 6 Приказ Минпросвещения России от 09.11.2018 № 196 «Об утверждении порядка организации и осуществления образовательной деятельности по дополнительным общеобразовательным программам»; 7 Постановление Главного государственного санитарного врача РФ от 28.09.2020 № 28 «Об утверждении санитарных правил СП 2.4. 3648-20 «Санитарно-эпидемиологические требования к организациям воспитания и обучения, отдыха и оздоровления детей и молодежи»; 8 Устав образовательной организации; 9 Образовательная программа ОО 10 Положение о работе спортивно-игровых площадок в вечернее время на базе ОО. и др.        </vt:lpstr>
      <vt:lpstr>Презентация PowerPoint</vt:lpstr>
      <vt:lpstr>Правильный ответ                                            Вопрос за 200 </vt:lpstr>
      <vt:lpstr>Презентация PowerPoint</vt:lpstr>
      <vt:lpstr>        Правильный ответ                                            Вопрос за 400   Фестиваль народных игр «Дружат дети всей страны», посвященный Дню России Соревнования по русской лапте 14-17.06.2022 г  </vt:lpstr>
      <vt:lpstr>Презентация PowerPoint</vt:lpstr>
      <vt:lpstr>Правильный ответ                                    Вопрос за 600</vt:lpstr>
      <vt:lpstr>Презентация PowerPoint</vt:lpstr>
      <vt:lpstr>Правильный ответ                                    Вопрос за 800</vt:lpstr>
      <vt:lpstr>Презентация PowerPoint</vt:lpstr>
      <vt:lpstr>Правильный ответ                        Вопрос за 200 </vt:lpstr>
      <vt:lpstr>Презентация PowerPoint</vt:lpstr>
      <vt:lpstr>Правильный ответ                                      Вопрос за 400  </vt:lpstr>
      <vt:lpstr>Презентация PowerPoint</vt:lpstr>
      <vt:lpstr>Правильный ответ                 Вопрос за 600  </vt:lpstr>
      <vt:lpstr>Презентация PowerPoint</vt:lpstr>
      <vt:lpstr>Правильный ответ                                   Вопрос за 800</vt:lpstr>
      <vt:lpstr>Презентация PowerPoint</vt:lpstr>
      <vt:lpstr>Правильный ответ                          Вопрос за 200  - Футбол - Флорбол - Баскетбол (стритбол) - Волейбол - Настольный теннис - Бадминтон  </vt:lpstr>
      <vt:lpstr>Презентация PowerPoint</vt:lpstr>
      <vt:lpstr>Правильный ответ                                                             Вопрос за 400   Футбол - в футбольном матче принимают участие две команды, каждая из которых состоит не более чем из 11 игроков, включая вратаря. (в мини-футбол играют 2 команды по 4 полевых игрока и вратарь) Баскетбол – в  баскетбол играют две команды, пять человек.  Стритбол – в  стритбол играют две команды, три человека. Играют на одно кольцо. Волейбол –в волейбол играют две команды по шесть человек.    </vt:lpstr>
      <vt:lpstr>Презентация PowerPoint</vt:lpstr>
      <vt:lpstr>  Правильный ответ                                            Вопрос за 600 - Подвижные игры малой интенсивности: «Мяч соседу», «Запрещённое движение», «Зеркало», «У кого мяч?», «Смотри на руки», «Светофор» и др. - Подвижные игры средней интенсивности: «День и ночь», «Дракон», «У ребят порядок строгий», «Горячая картошка», «Кто внимательный?», «Ручеек» и др. - Подвижные игры средней интенсивности: «Горелки»,  «Ловишки», «Знамя», «Салки», «Мороз – красный нос» , «Белые медведи»   «Краски», «Совушка» и др.        </vt:lpstr>
      <vt:lpstr>Презентация PowerPoint</vt:lpstr>
      <vt:lpstr>Правильный ответ                                         Вопрос за 800   </vt:lpstr>
      <vt:lpstr>Презентация PowerPoint</vt:lpstr>
      <vt:lpstr> Правильный ответ                                       Вопрос за 200  Добиться интереса к проводимым мероприятиям можно следующими средствами: - проведение соревнований; - давать индивидуальные задания; - применять различные формы проведения спортивных мероприятий; - обращение за консультативной помощью в МБУ ДО ДЮСШ; - реализация дополнительных общеобразовательных программ и программ внеурочной деятельности по видам спорта; - учитывать двигательные потребности детей (нравиться то, что делаешь); - поощрение участников; - применение разного спортивного инвентаря и оборудования; - организовать информационную деятельность (создать экран соревнований, рекламно-пропагандистские мероприятия, пропагандировать здоровый образ жизни, профилактику вредных привычек через связь со СМИ, выпуск буклетов, фотогазет). Связь с родителями.     </vt:lpstr>
      <vt:lpstr>Презентация PowerPoint</vt:lpstr>
      <vt:lpstr>Правильный ответ                                           Вопрос за 400  - организовать мероприятие онлайн (Видеозанятие, челленджы, викторины); - провести мероприятие в спортивном зале.    </vt:lpstr>
      <vt:lpstr>Презентация PowerPoint</vt:lpstr>
      <vt:lpstr>   Правильный ответ                                     Вопрос за 600  - проведение разминки - организация инструктаж по техники безопасности - проверка инвентаря и оборудования на исправность - наличие соответствующей спортивной обуви и формы - наличие мед. аптечки  </vt:lpstr>
      <vt:lpstr>Презентация PowerPoint</vt:lpstr>
      <vt:lpstr>  Правильный ответ                                       Вопрос за 800  - привлечение обучающихся к мероприятиям вместе с             членами семьи - награждения по итогам -организация зрелищных мероприятий - использование разнообразного инвентаря и оборудования - проведение совместных мероприятий с другими площадкам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ИНСТРУКТОР</cp:lastModifiedBy>
  <cp:revision>174</cp:revision>
  <cp:lastPrinted>2022-04-11T12:15:18Z</cp:lastPrinted>
  <dcterms:created xsi:type="dcterms:W3CDTF">2017-04-04T07:27:35Z</dcterms:created>
  <dcterms:modified xsi:type="dcterms:W3CDTF">2022-05-18T06:33:13Z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