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5" r:id="rId2"/>
    <p:sldId id="306" r:id="rId3"/>
    <p:sldId id="292" r:id="rId4"/>
    <p:sldId id="293" r:id="rId5"/>
    <p:sldId id="294" r:id="rId6"/>
    <p:sldId id="295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F37"/>
    <a:srgbClr val="D8B088"/>
    <a:srgbClr val="C58A4F"/>
    <a:srgbClr val="9966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BFA82C-36B1-449E-8E6E-419C7A52E15A}" type="datetimeFigureOut">
              <a:rPr lang="ru-RU"/>
              <a:pPr>
                <a:defRPr/>
              </a:pPr>
              <a:t>07.04.2023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90ED6F9-A57D-46A6-A08F-33FA9C59DD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30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E77DA8-D83F-4537-B5E5-431637965F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FD9327-7374-4D92-8210-578530F6D9C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C63CF-CBCC-414D-8C02-B9613847116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14A96-27C0-4D57-A090-837D8A96FBE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81019-84B5-4E82-BEE1-E74BED2E77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A1EB3C-471C-4E3A-A8DD-7541749E046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D46770-44CE-4347-8F81-C7E3D10F9C1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0949CC-EF2A-4A9C-8A61-0140151536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28809F-0DD4-4908-94B7-7C45C264283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EA2706-EC5B-420D-8BB0-D8880AC0ED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AB5A3-E9AA-41C0-973D-E2689242A2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AB3750-F606-45CF-A61D-F64C1F5AD2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6EE5B-180E-4B4C-8BC7-36D0804BA3D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82AD69F-57D9-4D46-869F-4896B21E3D8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96975"/>
            <a:ext cx="7489825" cy="3887788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latin typeface="Times New Roman" pitchFamily="18" charset="0"/>
              </a:rPr>
              <a:t>Тема урока</a:t>
            </a:r>
            <a:r>
              <a:rPr lang="en-US" altLang="ru-RU" sz="4000" b="1" dirty="0" smtClean="0">
                <a:latin typeface="Times New Roman" pitchFamily="18" charset="0"/>
              </a:rPr>
              <a:t>:</a:t>
            </a:r>
            <a:r>
              <a:rPr lang="ru-RU" altLang="ru-RU" sz="4000" b="1" dirty="0" smtClean="0">
                <a:latin typeface="Times New Roman" pitchFamily="18" charset="0"/>
              </a:rPr>
              <a:t/>
            </a:r>
            <a:br>
              <a:rPr lang="ru-RU" altLang="ru-RU" sz="4000" b="1" dirty="0" smtClean="0">
                <a:latin typeface="Times New Roman" pitchFamily="18" charset="0"/>
              </a:rPr>
            </a:br>
            <a:r>
              <a:rPr lang="ru-RU" altLang="ru-RU" sz="4000" b="1" dirty="0" smtClean="0">
                <a:latin typeface="Times New Roman" pitchFamily="18" charset="0"/>
              </a:rPr>
              <a:t/>
            </a:r>
            <a:br>
              <a:rPr lang="ru-RU" altLang="ru-RU" sz="4000" b="1" dirty="0" smtClean="0">
                <a:latin typeface="Times New Roman" pitchFamily="18" charset="0"/>
              </a:rPr>
            </a:br>
            <a:r>
              <a:rPr lang="ru-RU" altLang="ru-RU" sz="4000" b="1" dirty="0" smtClean="0">
                <a:latin typeface="Times New Roman" pitchFamily="18" charset="0"/>
              </a:rPr>
              <a:t> </a:t>
            </a:r>
            <a:r>
              <a:rPr lang="ru-RU" altLang="ru-RU" sz="4000" b="1" smtClean="0">
                <a:latin typeface="Times New Roman" pitchFamily="18" charset="0"/>
              </a:rPr>
              <a:t>Элементы математической </a:t>
            </a:r>
            <a:r>
              <a:rPr lang="ru-RU" altLang="ru-RU" sz="4000" b="1" dirty="0" smtClean="0">
                <a:latin typeface="Times New Roman" pitchFamily="18" charset="0"/>
              </a:rPr>
              <a:t>статистики </a:t>
            </a:r>
            <a:br>
              <a:rPr lang="ru-RU" altLang="ru-RU" sz="4000" b="1" dirty="0" smtClean="0">
                <a:latin typeface="Times New Roman" pitchFamily="18" charset="0"/>
              </a:rPr>
            </a:br>
            <a:endParaRPr lang="ru-RU" altLang="ru-RU" sz="4000" b="1" dirty="0" smtClean="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468313" y="5943600"/>
            <a:ext cx="217487" cy="777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143000" y="4572000"/>
            <a:ext cx="7543800" cy="15541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Проанализируйте график выживаемости вида в зависимости от температуры</a:t>
            </a: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648200"/>
            <a:ext cx="7848600" cy="1477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Проанализируйте таблицу «Продолжительность сна»</a:t>
            </a:r>
            <a:endParaRPr lang="ru-RU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3436" y="1447800"/>
            <a:ext cx="662286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пропуски в тексте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 анализе статистических данных используют следующие обобщающие показатели … </a:t>
            </a:r>
          </a:p>
          <a:p>
            <a:pPr>
              <a:buNone/>
            </a:pPr>
            <a:r>
              <a:rPr lang="ru-RU" dirty="0" smtClean="0"/>
              <a:t>Чаще всего статистическую информацию представляют в виде …</a:t>
            </a:r>
          </a:p>
          <a:p>
            <a:pPr>
              <a:buNone/>
            </a:pPr>
            <a:r>
              <a:rPr lang="ru-RU" dirty="0" smtClean="0"/>
              <a:t>Умение интерпретировать результаты статистических исследованиях мне пригодятся …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7315200" cy="4525963"/>
          </a:xfrm>
        </p:spPr>
        <p:txBody>
          <a:bodyPr/>
          <a:lstStyle/>
          <a:p>
            <a:r>
              <a:rPr lang="ru-RU" dirty="0" smtClean="0"/>
              <a:t>Записать рост обучающихся группы</a:t>
            </a:r>
          </a:p>
          <a:p>
            <a:r>
              <a:rPr lang="ru-RU" dirty="0" smtClean="0"/>
              <a:t>Определить среднего значение, размах, моду, медиану ряда чисел </a:t>
            </a:r>
          </a:p>
          <a:p>
            <a:r>
              <a:rPr lang="ru-RU" dirty="0" smtClean="0"/>
              <a:t>Построить круговую диаграмму, гистограмму, полигон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29289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dirty="0" smtClean="0"/>
              <a:t>  </a:t>
            </a:r>
            <a:r>
              <a:rPr lang="ru-RU" sz="4000" dirty="0" smtClean="0"/>
              <a:t>Статистика – это наука, занимающаяся сбором, измерением, обработкой анализов различных количественных и качественных данных.</a:t>
            </a:r>
            <a:endParaRPr lang="ru-RU" altLang="ru-RU" sz="4000" dirty="0" smtClean="0">
              <a:latin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1650"/>
            <a:ext cx="8229600" cy="915988"/>
          </a:xfrm>
        </p:spPr>
        <p:txBody>
          <a:bodyPr/>
          <a:lstStyle/>
          <a:p>
            <a:pPr eaLnBrk="1" hangingPunct="1"/>
            <a:r>
              <a:rPr lang="ru-RU" altLang="ru-RU" sz="4000" b="1" u="sng" smtClean="0">
                <a:solidFill>
                  <a:schemeClr val="tx1"/>
                </a:solidFill>
              </a:rPr>
              <a:t>Статистические характеристики: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7613" y="1608138"/>
            <a:ext cx="6937375" cy="41989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dirty="0" smtClean="0">
                <a:latin typeface="Times New Roman" pitchFamily="18" charset="0"/>
              </a:rPr>
              <a:t>    	1.Среднее значение</a:t>
            </a: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latin typeface="Times New Roman" pitchFamily="18" charset="0"/>
              </a:rPr>
              <a:t>		2.Размах </a:t>
            </a: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latin typeface="Times New Roman" pitchFamily="18" charset="0"/>
              </a:rPr>
              <a:t>		3.Мода  </a:t>
            </a: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latin typeface="Times New Roman" pitchFamily="18" charset="0"/>
              </a:rPr>
              <a:t>       4.Медиана</a:t>
            </a:r>
            <a:br>
              <a:rPr lang="ru-RU" altLang="ru-RU" sz="4000" dirty="0" smtClean="0">
                <a:latin typeface="Times New Roman" pitchFamily="18" charset="0"/>
              </a:rPr>
            </a:br>
            <a:endParaRPr lang="ru-RU" altLang="ru-RU" sz="4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u="sng" dirty="0" smtClean="0">
                <a:latin typeface="Times New Roman" pitchFamily="18" charset="0"/>
              </a:rPr>
              <a:t>   </a:t>
            </a:r>
            <a:r>
              <a:rPr lang="ru-RU" altLang="ru-RU" sz="4400" u="sng" dirty="0" smtClean="0">
                <a:solidFill>
                  <a:srgbClr val="FF0000"/>
                </a:solidFill>
                <a:latin typeface="Times New Roman" pitchFamily="18" charset="0"/>
              </a:rPr>
              <a:t>1.Среднее арифметическое</a:t>
            </a:r>
            <a:r>
              <a:rPr lang="ru-RU" altLang="ru-RU" sz="4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4400" dirty="0" smtClean="0">
                <a:latin typeface="Times New Roman" pitchFamily="18" charset="0"/>
              </a:rPr>
              <a:t>ряда чисел</a:t>
            </a:r>
            <a:r>
              <a:rPr lang="en-US" altLang="ru-RU" sz="4400" dirty="0" smtClean="0">
                <a:latin typeface="Times New Roman" pitchFamily="18" charset="0"/>
              </a:rPr>
              <a:t> – </a:t>
            </a:r>
            <a:r>
              <a:rPr lang="ru-RU" altLang="ru-RU" sz="4400" dirty="0" smtClean="0">
                <a:latin typeface="Times New Roman" pitchFamily="18" charset="0"/>
              </a:rPr>
              <a:t>это частное от деления суммы этих чисел на число слагаемых.</a:t>
            </a:r>
          </a:p>
          <a:p>
            <a:pPr eaLnBrk="1" hangingPunct="1"/>
            <a:endParaRPr lang="ru-RU" altLang="ru-RU" sz="4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3988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4400" u="sng" dirty="0" smtClean="0">
                <a:latin typeface="Times New Roman" pitchFamily="18" charset="0"/>
              </a:rPr>
              <a:t>  </a:t>
            </a:r>
            <a:r>
              <a:rPr lang="ru-RU" altLang="ru-RU" sz="4400" i="1" u="sng" dirty="0" smtClean="0">
                <a:solidFill>
                  <a:srgbClr val="FF0000"/>
                </a:solidFill>
                <a:latin typeface="Times New Roman" pitchFamily="18" charset="0"/>
              </a:rPr>
              <a:t>2.Размах ряда чисел</a:t>
            </a:r>
            <a:r>
              <a:rPr lang="ru-RU" altLang="ru-RU" sz="4400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4400" dirty="0" smtClean="0">
                <a:latin typeface="Times New Roman" pitchFamily="18" charset="0"/>
              </a:rPr>
              <a:t>-  это  разность между наибольшим и наименьшим из этих чисел.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4400" dirty="0" smtClean="0"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4400" dirty="0" smtClean="0">
                <a:latin typeface="Times New Roman" pitchFamily="18" charset="0"/>
              </a:rPr>
              <a:t>  3. </a:t>
            </a:r>
            <a:r>
              <a:rPr lang="ru-RU" altLang="ru-RU" sz="4400" i="1" u="sng" dirty="0" smtClean="0">
                <a:solidFill>
                  <a:srgbClr val="FF0000"/>
                </a:solidFill>
                <a:latin typeface="Times New Roman" pitchFamily="18" charset="0"/>
              </a:rPr>
              <a:t>Модой ряда чисел</a:t>
            </a:r>
            <a:r>
              <a:rPr lang="ru-RU" altLang="ru-RU" sz="4400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4400" dirty="0" smtClean="0">
                <a:latin typeface="Times New Roman" pitchFamily="18" charset="0"/>
              </a:rPr>
              <a:t>называется число, наиболее часто встречающееся в данном ряду.</a:t>
            </a:r>
          </a:p>
          <a:p>
            <a:pPr eaLnBrk="1" hangingPunct="1">
              <a:lnSpc>
                <a:spcPct val="90000"/>
              </a:lnSpc>
            </a:pPr>
            <a:endParaRPr lang="ru-RU" altLang="ru-RU" sz="44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4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dirty="0" smtClean="0">
                <a:latin typeface="Times New Roman" pitchFamily="18" charset="0"/>
              </a:rPr>
              <a:t>   4. </a:t>
            </a:r>
            <a:r>
              <a:rPr lang="ru-RU" altLang="ru-RU" i="1" u="sng" dirty="0" smtClean="0">
                <a:solidFill>
                  <a:srgbClr val="FF0000"/>
                </a:solidFill>
                <a:latin typeface="Times New Roman" pitchFamily="18" charset="0"/>
              </a:rPr>
              <a:t>Медианой </a:t>
            </a:r>
            <a:r>
              <a:rPr lang="ru-RU" altLang="ru-RU" i="1" dirty="0" smtClean="0">
                <a:solidFill>
                  <a:srgbClr val="FF0000"/>
                </a:solidFill>
                <a:latin typeface="Times New Roman" pitchFamily="18" charset="0"/>
              </a:rPr>
              <a:t>ряда</a:t>
            </a:r>
            <a:r>
              <a:rPr lang="ru-RU" altLang="ru-RU" dirty="0" smtClean="0">
                <a:latin typeface="Times New Roman" pitchFamily="18" charset="0"/>
              </a:rPr>
              <a:t>, состоящего из нечётного количества чисел, называется число данного ряда, которое окажется посередине, если этот ряд упорядочить.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u="sng" dirty="0" smtClean="0"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i="1" u="sng" dirty="0" smtClean="0">
                <a:solidFill>
                  <a:srgbClr val="FF0000"/>
                </a:solidFill>
                <a:latin typeface="Times New Roman" pitchFamily="18" charset="0"/>
              </a:rPr>
              <a:t>Медианой</a:t>
            </a:r>
            <a:r>
              <a:rPr lang="ru-RU" altLang="ru-RU" i="1" dirty="0" smtClean="0">
                <a:solidFill>
                  <a:srgbClr val="FF0000"/>
                </a:solidFill>
                <a:latin typeface="Times New Roman" pitchFamily="18" charset="0"/>
              </a:rPr>
              <a:t> ряда</a:t>
            </a:r>
            <a:r>
              <a:rPr lang="ru-RU" altLang="ru-RU" dirty="0" smtClean="0">
                <a:latin typeface="Times New Roman" pitchFamily="18" charset="0"/>
              </a:rPr>
              <a:t>, состоящего из чётного количества чисел, называется среднее арифметическое двух стоящих посередине чисел этого ряда</a:t>
            </a:r>
          </a:p>
          <a:p>
            <a:pPr eaLnBrk="1" hangingPunct="1">
              <a:lnSpc>
                <a:spcPct val="90000"/>
              </a:lnSpc>
            </a:pPr>
            <a:endParaRPr lang="ru-RU" altLang="ru-RU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539750" y="2997200"/>
          <a:ext cx="3810000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Диаграмма" r:id="rId3" imgW="5733926" imgH="3857625" progId="MSGraph.Chart.8">
                  <p:embed followColorScheme="full"/>
                </p:oleObj>
              </mc:Choice>
              <mc:Fallback>
                <p:oleObj name="Диаграмма" r:id="rId3" imgW="5733926" imgH="3857625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997200"/>
                        <a:ext cx="3810000" cy="2563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76825" y="1844675"/>
          <a:ext cx="3128963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Диаграмма" r:id="rId5" imgW="5743495" imgH="3857625" progId="MSGraph.Chart.8">
                  <p:embed followColorScheme="full"/>
                </p:oleObj>
              </mc:Choice>
              <mc:Fallback>
                <p:oleObj name="Диаграмма" r:id="rId5" imgW="5743495" imgH="3857625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1844675"/>
                        <a:ext cx="3128963" cy="187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932363" y="4221163"/>
          <a:ext cx="3095625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Диаграмма" r:id="rId7" imgW="5733926" imgH="3857625" progId="MSGraph.Chart.8">
                  <p:embed followColorScheme="full"/>
                </p:oleObj>
              </mc:Choice>
              <mc:Fallback>
                <p:oleObj name="Диаграмма" r:id="rId7" imgW="5733926" imgH="3857625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221163"/>
                        <a:ext cx="3095625" cy="201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292725" y="3789363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Круговая диаграмма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260475" y="5727700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Гистограмма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 rot="10800000" flipV="1">
            <a:off x="4057650" y="5942013"/>
            <a:ext cx="1030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Полигон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6192837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Наглядное представление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статистической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4343400"/>
            <a:ext cx="7772400" cy="17827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На круговой диаграмме показано распределение населения Российской Федерации по возрастному составу.</a:t>
            </a: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09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62000" y="5029200"/>
            <a:ext cx="7924800" cy="14478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На диаграмме показана среднемесячная температура воздуха в Уфе за каждый месяц 2003 года.</a:t>
            </a: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65817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218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Оформление по умолчанию</vt:lpstr>
      <vt:lpstr>Диаграмма</vt:lpstr>
      <vt:lpstr>Тема урока:   Элементы математической статистики  </vt:lpstr>
      <vt:lpstr>Презентация PowerPoint</vt:lpstr>
      <vt:lpstr>Статистические характеристики: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1</vt:lpstr>
      <vt:lpstr>Задача 2</vt:lpstr>
      <vt:lpstr>Задача 3</vt:lpstr>
      <vt:lpstr>Задача 4</vt:lpstr>
      <vt:lpstr>Заполните пропуски в тексте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статистика</dc:subject>
  <dc:creator>Натали</dc:creator>
  <cp:lastModifiedBy>Пользователь</cp:lastModifiedBy>
  <cp:revision>18</cp:revision>
  <cp:lastPrinted>1601-01-01T00:00:00Z</cp:lastPrinted>
  <dcterms:created xsi:type="dcterms:W3CDTF">1601-01-01T00:00:00Z</dcterms:created>
  <dcterms:modified xsi:type="dcterms:W3CDTF">2023-04-07T18:28:35Z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