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57" r:id="rId5"/>
    <p:sldId id="258" r:id="rId6"/>
    <p:sldId id="259" r:id="rId7"/>
    <p:sldId id="260" r:id="rId8"/>
    <p:sldId id="265" r:id="rId9"/>
    <p:sldId id="266" r:id="rId10"/>
    <p:sldId id="268" r:id="rId11"/>
    <p:sldId id="271" r:id="rId12"/>
    <p:sldId id="273" r:id="rId13"/>
    <p:sldId id="269" r:id="rId1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9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PhAnim="0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PhAnim="0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PhAnim="0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PhAnim="0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PhAnim="0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PhAnim="0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8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PhAnim="0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PhAnim="0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PhAnim="0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PhAnim="0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7C6949-67B3-418A-81CA-0B4A68A5CB7E}" type="datetimeFigureOut">
              <a:rPr lang="ru-RU"/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FC247E-78D4-4059-9B0B-795943756D48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 panose="020B0604020202020204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 panose="020B0604020202020204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 panose="020B0604020202020204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 panose="020B0604020202020204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 panose="020B0604020202020204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Улыбчивые колобки\Desktop\лего конференция\14636616242lego.jpeg"/>
          <p:cNvPicPr>
            <a:picLocks noChangeAspect="1" noChangeArrowheads="1"/>
          </p:cNvPicPr>
          <p:nvPr/>
        </p:nvPicPr>
        <p:blipFill>
          <a:blip r:embed="rId1">
            <a:lum bright="20000" contrast="-20000"/>
          </a:blip>
          <a:stretch>
            <a:fillRect/>
          </a:stretch>
        </p:blipFill>
        <p:spPr bwMode="auto">
          <a:xfrm>
            <a:off x="-36830" y="-27305"/>
            <a:ext cx="915639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 bwMode="auto">
          <a:xfrm>
            <a:off x="332105" y="836930"/>
            <a:ext cx="8621395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lang="ru-RU" sz="4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Times New Roman" panose="02020603050405020304"/>
                <a:ea typeface="Microsoft YaHei" panose="020B0503020204020204" charset="-122"/>
                <a:cs typeface="Times New Roman" panose="02020603050405020304"/>
              </a:rPr>
              <a:t>Информационная карта дополнительной общеобразовательной общеразвивающей программы</a:t>
            </a:r>
            <a:br>
              <a:rPr lang="ru-RU" sz="4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Times New Roman" panose="02020603050405020304"/>
                <a:ea typeface="Microsoft YaHei" panose="020B0503020204020204" charset="-122"/>
                <a:cs typeface="Times New Roman" panose="02020603050405020304"/>
              </a:rPr>
            </a:br>
            <a:r>
              <a:rPr lang="ru-RU" sz="4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Times New Roman" panose="02020603050405020304"/>
                <a:ea typeface="Microsoft YaHei" panose="020B0503020204020204" charset="-122"/>
                <a:cs typeface="Times New Roman" panose="02020603050405020304"/>
              </a:rPr>
              <a:t> </a:t>
            </a:r>
            <a:endParaRPr lang="ru-RU" sz="48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latin typeface="Times New Roman" panose="02020603050405020304"/>
              <a:ea typeface="Microsoft YaHei" panose="020B0503020204020204" charset="-122"/>
              <a:cs typeface="Times New Roman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572000" y="537321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endParaRPr lang="ru-RU" sz="1400">
              <a:latin typeface="+mj-lt"/>
              <a:ea typeface="Microsoft YaHei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pic>
        <p:nvPicPr>
          <p:cNvPr id="5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6" name="TextBox 3"/>
          <p:cNvSpPr txBox="1"/>
          <p:nvPr/>
        </p:nvSpPr>
        <p:spPr bwMode="auto">
          <a:xfrm>
            <a:off x="184944" y="0"/>
            <a:ext cx="8959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Предполагаемые результаты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Прямоугольник 10"/>
          <p:cNvSpPr/>
          <p:nvPr/>
        </p:nvSpPr>
        <p:spPr bwMode="auto"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11"/>
          <p:cNvSpPr/>
          <p:nvPr/>
        </p:nvSpPr>
        <p:spPr bwMode="auto">
          <a:xfrm>
            <a:off x="378138" y="1269519"/>
            <a:ext cx="8460432" cy="5354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К концу 2 года учащиеся должны: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solidFill>
                  <a:schemeClr val="accent1"/>
                </a:solidFill>
                <a:latin typeface="Times New Roman" panose="02020603050405020304" charset="0"/>
                <a:cs typeface="Times New Roman" panose="02020603050405020304" charset="0"/>
              </a:rPr>
              <a:t>Знать:</a:t>
            </a:r>
            <a:endParaRPr lang="ru-RU">
              <a:solidFill>
                <a:schemeClr val="accent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-правила безопасной работы;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-основные компоненты конструкторов ЛЕГО;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 -конструктивные особенности различных моделей, сооружений и механизмов;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-компьютерную среду, включающую в себя графический язык программирования;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-виды подвижных и неподвижных соединений в конструкторе; основные приемы конструирования роботов;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-конструктивные особенности различных роботов;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-порядок создания алгоритма программы, действия робототехнических средств;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-как использовать созданные программы;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-самостоятельно решать технические задачи в процессе конструирования роботов (планирование предстоящих действий, самоконтроль, применять полученные знания, приемы и опыт конструирования с использованием специальных элементов, и других объектов и т.д.);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-создавать реально действующие модели роботов при помощи специальных элементов по разработанной схеме, по собственному замыслу; -создавать программы на компьютере для различных роботов;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-корректировать программы при необходимости;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pic>
        <p:nvPicPr>
          <p:cNvPr id="5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6" name="TextBox 3"/>
          <p:cNvSpPr txBox="1"/>
          <p:nvPr/>
        </p:nvSpPr>
        <p:spPr bwMode="auto">
          <a:xfrm>
            <a:off x="184944" y="0"/>
            <a:ext cx="8959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Предполагаемые результаты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Прямоугольник 10"/>
          <p:cNvSpPr/>
          <p:nvPr/>
        </p:nvSpPr>
        <p:spPr bwMode="auto"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11"/>
          <p:cNvSpPr/>
          <p:nvPr/>
        </p:nvSpPr>
        <p:spPr bwMode="auto">
          <a:xfrm>
            <a:off x="434653" y="2277264"/>
            <a:ext cx="8460432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 sz="2000">
                <a:solidFill>
                  <a:schemeClr val="accent1"/>
                </a:solidFill>
                <a:latin typeface="Times New Roman" panose="02020603050405020304" charset="0"/>
                <a:cs typeface="Times New Roman" panose="02020603050405020304" charset="0"/>
              </a:rPr>
              <a:t>Уметь:</a:t>
            </a:r>
            <a:endParaRPr lang="ru-RU" sz="2000">
              <a:solidFill>
                <a:schemeClr val="accent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 sz="2000">
                <a:latin typeface="Times New Roman" panose="02020603050405020304" charset="0"/>
                <a:cs typeface="Times New Roman" panose="02020603050405020304" charset="0"/>
              </a:rPr>
              <a:t> -принимать или намечать учебную задачу, ее конечную цель. - проводить сборку робототехнических средств, с применением LEGO конструкторов; - создавать программы для робототехнических средств. -планировать ход выполнения задания. -рационально выполнять задание. -руководить работой группы или коллектива. -высказываться устно в виде сообщения или доклада. -высказываться устно в виде рецензии ответа товарища. -представлять одну и ту же информацию различными способами</a:t>
            </a:r>
            <a:endParaRPr lang="ru-RU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Улыбчивые колобки\Desktop\лего конференция\lego-birthday-party-invitations-online-throughout-lego-birthday-party-invitations-online.jp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2"/>
          <p:cNvSpPr txBox="1"/>
          <p:nvPr/>
        </p:nvSpPr>
        <p:spPr bwMode="auto">
          <a:xfrm>
            <a:off x="2282138" y="1772816"/>
            <a:ext cx="4267835" cy="3415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7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Спасибо</a:t>
            </a:r>
            <a:endParaRPr lang="ru-RU" sz="7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>
              <a:defRPr/>
            </a:pPr>
            <a:r>
              <a:rPr lang="ru-RU" sz="7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за </a:t>
            </a:r>
            <a:endParaRPr lang="ru-RU" sz="7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>
              <a:defRPr/>
            </a:pPr>
            <a:r>
              <a:rPr lang="ru-RU" sz="7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внимание!</a:t>
            </a:r>
            <a:endParaRPr lang="ru-RU" sz="7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287968" y="260767"/>
            <a:ext cx="8568953" cy="181670"/>
          </a:xfrm>
          <a:prstGeom prst="rect">
            <a:avLst/>
          </a:prstGeom>
          <a:noFill/>
        </p:spPr>
      </p:pic>
      <p:pic>
        <p:nvPicPr>
          <p:cNvPr id="6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2" name="Текстовое поле 1"/>
          <p:cNvSpPr txBox="1"/>
          <p:nvPr/>
        </p:nvSpPr>
        <p:spPr>
          <a:xfrm>
            <a:off x="395605" y="933450"/>
            <a:ext cx="8522335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1. Название программы: «Робототехника»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2. Направленность : техническое творчество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3. Автор-составитель программы: педагог дополнительного образования - Горяева Делгр Ивановна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4. Тип программы: модифицированная общеобразовательная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5. Уровень усвоения программы: базовый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6. Срок реализации программы: 2 года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7. Возраст учащихся: 11-14 лет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8. Форма организации образовательного процесса: групповая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sp>
        <p:nvSpPr>
          <p:cNvPr id="5" name="TextBox 2"/>
          <p:cNvSpPr txBox="1"/>
          <p:nvPr/>
        </p:nvSpPr>
        <p:spPr bwMode="auto">
          <a:xfrm>
            <a:off x="2339752" y="0"/>
            <a:ext cx="4900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АКТУАЛЬНОСТЬ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TextBox 3"/>
          <p:cNvSpPr txBox="1"/>
          <p:nvPr/>
        </p:nvSpPr>
        <p:spPr bwMode="auto">
          <a:xfrm>
            <a:off x="215072" y="922992"/>
            <a:ext cx="8784976" cy="5107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har char="*"/>
              <a:defRPr/>
            </a:pPr>
            <a:endParaRPr lang="ru-RU"/>
          </a:p>
          <a:p>
            <a:pPr algn="just">
              <a:buChar char="*"/>
              <a:defRPr/>
            </a:pPr>
            <a:r>
              <a:rPr lang="ru-RU" sz="2400"/>
              <a:t> </a:t>
            </a:r>
            <a:r>
              <a:rPr lang="ru-RU" sz="2800">
                <a:latin typeface="Times New Roman" panose="02020603050405020304" charset="0"/>
                <a:cs typeface="Times New Roman" panose="02020603050405020304" charset="0"/>
              </a:rPr>
              <a:t>необходимость вести работу в естественнонаучном направлении для создания базы, позволяющей повысить интерес к дисциплинам среднего звена (физике, биологии, технологии, информатике)</a:t>
            </a:r>
            <a:endParaRPr lang="ru-RU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>
              <a:buChar char="*"/>
              <a:defRPr/>
            </a:pPr>
            <a:r>
              <a:rPr lang="ru-RU" sz="2800">
                <a:latin typeface="Times New Roman" panose="02020603050405020304" charset="0"/>
                <a:cs typeface="Times New Roman" panose="02020603050405020304" charset="0"/>
              </a:rPr>
              <a:t>востребованность развития широкого кругозора школьника и формирования основ инженерного мышления;  </a:t>
            </a:r>
            <a:endParaRPr lang="ru-RU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>
              <a:buChar char="*"/>
              <a:defRPr/>
            </a:pPr>
            <a:r>
              <a:rPr lang="ru-RU" sz="2800">
                <a:latin typeface="Times New Roman" panose="02020603050405020304" charset="0"/>
                <a:cs typeface="Times New Roman" panose="02020603050405020304" charset="0"/>
              </a:rPr>
              <a:t>  отсутствие предмета в школьных программах начального образования, обеспечивающего формирование у обучающихся конструкторских навыков и опыта программирования.</a:t>
            </a:r>
            <a:endParaRPr lang="ru-RU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sp>
        <p:nvSpPr>
          <p:cNvPr id="5" name="TextBox 2"/>
          <p:cNvSpPr txBox="1"/>
          <p:nvPr/>
        </p:nvSpPr>
        <p:spPr bwMode="auto">
          <a:xfrm>
            <a:off x="3419872" y="0"/>
            <a:ext cx="1789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ЦЕЛЬ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TextBox 3"/>
          <p:cNvSpPr txBox="1"/>
          <p:nvPr/>
        </p:nvSpPr>
        <p:spPr bwMode="auto">
          <a:xfrm>
            <a:off x="971550" y="1701165"/>
            <a:ext cx="7712075" cy="344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har char="*"/>
              <a:defRPr/>
            </a:pPr>
            <a:endParaRPr lang="ru-RU"/>
          </a:p>
          <a:p>
            <a:pPr indent="0">
              <a:buNone/>
              <a:defRPr/>
            </a:pPr>
            <a:r>
              <a:rPr lang="ru-RU" sz="4000">
                <a:latin typeface="Times New Roman" panose="02020603050405020304" charset="0"/>
                <a:cs typeface="Times New Roman" panose="02020603050405020304" charset="0"/>
              </a:rPr>
              <a:t>Формирование интереса к техническим видам творчества, развитие конструктивного мышления средствами робототехники.</a:t>
            </a:r>
            <a:endParaRPr lang="ru-RU" sz="40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sp>
        <p:nvSpPr>
          <p:cNvPr id="5" name="TextBox 2"/>
          <p:cNvSpPr txBox="1"/>
          <p:nvPr/>
        </p:nvSpPr>
        <p:spPr bwMode="auto">
          <a:xfrm>
            <a:off x="3131840" y="0"/>
            <a:ext cx="2623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ЗАДАЧИ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TextBox 3"/>
          <p:cNvSpPr txBox="1"/>
          <p:nvPr/>
        </p:nvSpPr>
        <p:spPr bwMode="auto">
          <a:xfrm>
            <a:off x="179705" y="1340922"/>
            <a:ext cx="8964488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har char="*"/>
              <a:defRPr/>
            </a:pPr>
            <a:r>
              <a:rPr lang="ru-RU"/>
              <a:t> ознакомление с комплектом LEGO Mindstorms EV3;</a:t>
            </a:r>
            <a:endParaRPr lang="ru-RU"/>
          </a:p>
          <a:p>
            <a:pPr>
              <a:buChar char="*"/>
              <a:defRPr/>
            </a:pPr>
            <a:r>
              <a:rPr lang="ru-RU"/>
              <a:t> ознакомление с основами автономного программирования;</a:t>
            </a:r>
            <a:endParaRPr lang="ru-RU"/>
          </a:p>
          <a:p>
            <a:pPr>
              <a:buChar char="*"/>
              <a:defRPr/>
            </a:pPr>
            <a:r>
              <a:rPr lang="ru-RU"/>
              <a:t> ознакомление со средой программирования LEGO Mindstorms EV3;</a:t>
            </a:r>
            <a:endParaRPr lang="ru-RU"/>
          </a:p>
          <a:p>
            <a:pPr>
              <a:buChar char="*"/>
              <a:defRPr/>
            </a:pPr>
            <a:r>
              <a:rPr lang="ru-RU"/>
              <a:t> получение навыков работы с датчиками и двигателями комплекта;</a:t>
            </a:r>
            <a:endParaRPr lang="ru-RU"/>
          </a:p>
          <a:p>
            <a:pPr>
              <a:buChar char="*"/>
              <a:defRPr/>
            </a:pPr>
            <a:r>
              <a:rPr lang="ru-RU"/>
              <a:t> получение навыков программирования;</a:t>
            </a:r>
            <a:endParaRPr lang="ru-RU"/>
          </a:p>
          <a:p>
            <a:pPr>
              <a:buChar char="*"/>
              <a:defRPr/>
            </a:pPr>
            <a:r>
              <a:rPr lang="ru-RU"/>
              <a:t> развитие навыков решения базовых задач робототехники;</a:t>
            </a:r>
            <a:endParaRPr lang="ru-RU"/>
          </a:p>
          <a:p>
            <a:pPr>
              <a:buChar char="*"/>
              <a:defRPr/>
            </a:pPr>
            <a:r>
              <a:rPr lang="ru-RU"/>
              <a:t> развитие конструкторских навыков;</a:t>
            </a:r>
            <a:endParaRPr lang="ru-RU"/>
          </a:p>
          <a:p>
            <a:pPr>
              <a:buChar char="*"/>
              <a:defRPr/>
            </a:pPr>
            <a:r>
              <a:rPr lang="ru-RU"/>
              <a:t> развитие логического мышления;</a:t>
            </a:r>
            <a:endParaRPr lang="ru-RU"/>
          </a:p>
          <a:p>
            <a:pPr>
              <a:buChar char="*"/>
              <a:defRPr/>
            </a:pPr>
            <a:r>
              <a:rPr lang="ru-RU"/>
              <a:t> развитие пространственного воображения;</a:t>
            </a:r>
            <a:endParaRPr lang="ru-RU"/>
          </a:p>
          <a:p>
            <a:pPr>
              <a:buChar char="*"/>
              <a:defRPr/>
            </a:pPr>
            <a:r>
              <a:rPr lang="ru-RU"/>
              <a:t> воспитание у детей интереса к техническим видам творчества;</a:t>
            </a:r>
            <a:endParaRPr lang="ru-RU"/>
          </a:p>
          <a:p>
            <a:pPr>
              <a:buChar char="*"/>
              <a:defRPr/>
            </a:pPr>
            <a:r>
              <a:rPr lang="ru-RU"/>
              <a:t> развитие коммуникативной компетенции: навыков сотрудничества в</a:t>
            </a:r>
            <a:endParaRPr lang="ru-RU"/>
          </a:p>
          <a:p>
            <a:pPr>
              <a:buChar char="*"/>
              <a:defRPr/>
            </a:pPr>
            <a:r>
              <a:rPr lang="ru-RU"/>
              <a:t> коллективе, малой группе (в паре), участия в беседе, обсуждении; -развитие социально-трудовой компетенции: воспитание трудолюбия, </a:t>
            </a:r>
            <a:endParaRPr lang="ru-RU"/>
          </a:p>
          <a:p>
            <a:pPr>
              <a:buChar char="*"/>
              <a:defRPr/>
            </a:pPr>
            <a:r>
              <a:rPr lang="ru-RU"/>
              <a:t> самостоятельности, умения доводить начатое дело до конца;</a:t>
            </a:r>
            <a:endParaRPr lang="ru-RU"/>
          </a:p>
          <a:p>
            <a:pPr>
              <a:buChar char="*"/>
              <a:defRPr/>
            </a:pPr>
            <a:r>
              <a:rPr lang="ru-RU"/>
              <a:t> формирование и развитие информационной компетенции: навыков работы с</a:t>
            </a:r>
            <a:endParaRPr lang="ru-RU"/>
          </a:p>
          <a:p>
            <a:pPr>
              <a:buChar char="*"/>
              <a:defRPr/>
            </a:pPr>
            <a:r>
              <a:rPr lang="ru-RU"/>
              <a:t> различными источниками информации, умения самостоятельно искать, </a:t>
            </a:r>
            <a:endParaRPr lang="ru-RU"/>
          </a:p>
          <a:p>
            <a:pPr>
              <a:buChar char="*"/>
              <a:defRPr/>
            </a:pPr>
            <a:r>
              <a:rPr lang="ru-RU"/>
              <a:t> извлекать и отбирать необходимую для решения учебных задач информацию.</a:t>
            </a:r>
            <a:endParaRPr lang="ru-RU"/>
          </a:p>
        </p:txBody>
      </p:sp>
      <p:pic>
        <p:nvPicPr>
          <p:cNvPr id="7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sp>
        <p:nvSpPr>
          <p:cNvPr id="5" name="TextBox 2"/>
          <p:cNvSpPr txBox="1"/>
          <p:nvPr/>
        </p:nvSpPr>
        <p:spPr bwMode="auto">
          <a:xfrm>
            <a:off x="971570" y="17145"/>
            <a:ext cx="73069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РАЗДЕЛЫ ПРОГРАММЫ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6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11" name="Прямоугольник 9"/>
          <p:cNvSpPr/>
          <p:nvPr/>
        </p:nvSpPr>
        <p:spPr bwMode="auto">
          <a:xfrm>
            <a:off x="827212" y="5744433"/>
            <a:ext cx="2051720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630" indent="-339725">
              <a:spcBef>
                <a:spcPts val="800"/>
              </a:spcBef>
              <a:buClrTx/>
              <a:buFontTx/>
              <a:buNone/>
              <a:tabLst>
                <a:tab pos="340995" algn="l"/>
                <a:tab pos="788670" algn="l"/>
                <a:tab pos="1238250" algn="l"/>
                <a:tab pos="1687195" algn="l"/>
                <a:tab pos="2136775" algn="l"/>
                <a:tab pos="2585720" algn="l"/>
                <a:tab pos="3035300" algn="l"/>
                <a:tab pos="3484245" algn="l"/>
                <a:tab pos="3933190" algn="l"/>
                <a:tab pos="4382770" algn="l"/>
                <a:tab pos="4832350" algn="l"/>
                <a:tab pos="5281295" algn="l"/>
                <a:tab pos="5730875" algn="l"/>
                <a:tab pos="6179820" algn="l"/>
                <a:tab pos="6629400" algn="l"/>
                <a:tab pos="7078345" algn="l"/>
                <a:tab pos="7527925" algn="l"/>
                <a:tab pos="7976870" algn="l"/>
                <a:tab pos="8426450" algn="l"/>
                <a:tab pos="8875395" algn="l"/>
                <a:tab pos="9324975" algn="l"/>
              </a:tabLst>
              <a:defRPr/>
            </a:pPr>
            <a:endParaRPr lang="ru-RU" b="1">
              <a:solidFill>
                <a:srgbClr val="0000CC"/>
              </a:solidFill>
              <a:ea typeface="Microsoft YaHei" panose="020B0503020204020204" charset="-122"/>
            </a:endParaRPr>
          </a:p>
        </p:txBody>
      </p:sp>
      <p:sp>
        <p:nvSpPr>
          <p:cNvPr id="12" name="Прямоугольник 10"/>
          <p:cNvSpPr/>
          <p:nvPr/>
        </p:nvSpPr>
        <p:spPr bwMode="auto">
          <a:xfrm>
            <a:off x="2915816" y="6021288"/>
            <a:ext cx="266429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630" indent="-339725">
              <a:spcBef>
                <a:spcPts val="800"/>
              </a:spcBef>
              <a:buClrTx/>
              <a:buFontTx/>
              <a:buNone/>
              <a:tabLst>
                <a:tab pos="340995" algn="l"/>
                <a:tab pos="788670" algn="l"/>
                <a:tab pos="1238250" algn="l"/>
                <a:tab pos="1687195" algn="l"/>
                <a:tab pos="2136775" algn="l"/>
                <a:tab pos="2585720" algn="l"/>
                <a:tab pos="3035300" algn="l"/>
                <a:tab pos="3484245" algn="l"/>
                <a:tab pos="3933190" algn="l"/>
                <a:tab pos="4382770" algn="l"/>
                <a:tab pos="4832350" algn="l"/>
                <a:tab pos="5281295" algn="l"/>
                <a:tab pos="5730875" algn="l"/>
                <a:tab pos="6179820" algn="l"/>
                <a:tab pos="6629400" algn="l"/>
                <a:tab pos="7078345" algn="l"/>
                <a:tab pos="7527925" algn="l"/>
                <a:tab pos="7976870" algn="l"/>
                <a:tab pos="8426450" algn="l"/>
                <a:tab pos="8875395" algn="l"/>
                <a:tab pos="9324975" algn="l"/>
              </a:tabLst>
              <a:defRPr/>
            </a:pPr>
            <a:endParaRPr lang="ru-RU" b="1">
              <a:solidFill>
                <a:srgbClr val="0000CC"/>
              </a:solidFill>
              <a:ea typeface="Microsoft YaHei" panose="020B0503020204020204" charset="-122"/>
            </a:endParaRPr>
          </a:p>
        </p:txBody>
      </p:sp>
      <p:sp>
        <p:nvSpPr>
          <p:cNvPr id="13" name="Прямоугольник 11"/>
          <p:cNvSpPr/>
          <p:nvPr/>
        </p:nvSpPr>
        <p:spPr bwMode="auto">
          <a:xfrm>
            <a:off x="5868144" y="5805264"/>
            <a:ext cx="18478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1630" indent="-339725">
              <a:spcBef>
                <a:spcPts val="800"/>
              </a:spcBef>
              <a:buClrTx/>
              <a:buFontTx/>
              <a:buNone/>
              <a:tabLst>
                <a:tab pos="340995" algn="l"/>
                <a:tab pos="788670" algn="l"/>
                <a:tab pos="1238250" algn="l"/>
                <a:tab pos="1687195" algn="l"/>
                <a:tab pos="2136775" algn="l"/>
                <a:tab pos="2585720" algn="l"/>
                <a:tab pos="3035300" algn="l"/>
                <a:tab pos="3484245" algn="l"/>
                <a:tab pos="3933190" algn="l"/>
                <a:tab pos="4382770" algn="l"/>
                <a:tab pos="4832350" algn="l"/>
                <a:tab pos="5281295" algn="l"/>
                <a:tab pos="5730875" algn="l"/>
                <a:tab pos="6179820" algn="l"/>
                <a:tab pos="6629400" algn="l"/>
                <a:tab pos="7078345" algn="l"/>
                <a:tab pos="7527925" algn="l"/>
                <a:tab pos="7976870" algn="l"/>
                <a:tab pos="8426450" algn="l"/>
                <a:tab pos="8875395" algn="l"/>
                <a:tab pos="9324975" algn="l"/>
              </a:tabLst>
              <a:defRPr/>
            </a:pPr>
            <a:endParaRPr lang="ru-RU" b="1">
              <a:solidFill>
                <a:srgbClr val="0000CC"/>
              </a:solidFill>
              <a:ea typeface="Microsoft YaHei" panose="020B0503020204020204" charset="-122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971550" y="1141730"/>
            <a:ext cx="7456170" cy="4831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1. Мир робототехники.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2. Первые шаги в робототехнику.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3. Программно-управляемые модели.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4. Знакомство с Lego Mindstorms EV3.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5. Механизмы со смещённым центром.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6. Конструирование.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7. «Механические манипуляторы».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8. Программно управляемые многофункциональные модели роботов.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9. Дифференциальные передачи.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10. Обобщающее занятие.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pic>
        <p:nvPicPr>
          <p:cNvPr id="5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6" name="TextBox 3"/>
          <p:cNvSpPr txBox="1"/>
          <p:nvPr/>
        </p:nvSpPr>
        <p:spPr bwMode="auto">
          <a:xfrm>
            <a:off x="251520" y="0"/>
            <a:ext cx="8733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Этапы освоения программы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1267" y="1196881"/>
            <a:ext cx="3600400" cy="329161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15763" y="1196881"/>
            <a:ext cx="4082663" cy="3077521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627407" y="3933056"/>
            <a:ext cx="4038600" cy="2924944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pic>
        <p:nvPicPr>
          <p:cNvPr id="5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6" name="TextBox 3"/>
          <p:cNvSpPr txBox="1"/>
          <p:nvPr/>
        </p:nvSpPr>
        <p:spPr bwMode="auto">
          <a:xfrm>
            <a:off x="251520" y="0"/>
            <a:ext cx="8733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Этапы освоения программы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9512" y="1196751"/>
            <a:ext cx="3672408" cy="2752561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499992" y="1196752"/>
            <a:ext cx="4311650" cy="2735263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 t="17331"/>
          <a:stretch>
            <a:fillRect/>
          </a:stretch>
        </p:blipFill>
        <p:spPr bwMode="auto">
          <a:xfrm>
            <a:off x="2411730" y="3645535"/>
            <a:ext cx="3978275" cy="3022600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ego.autweb.ru/wp-content/uploads/2016/12/infantil_blocos.jpg"/>
          <p:cNvPicPr>
            <a:picLocks noChangeAspect="1" noChangeArrowheads="1"/>
          </p:cNvPicPr>
          <p:nvPr/>
        </p:nvPicPr>
        <p:blipFill>
          <a:blip r:embed="rId1"/>
          <a:srcRect b="93385"/>
          <a:stretch>
            <a:fillRect/>
          </a:stretch>
        </p:blipFill>
        <p:spPr bwMode="auto">
          <a:xfrm>
            <a:off x="323528" y="836712"/>
            <a:ext cx="8568953" cy="181670"/>
          </a:xfrm>
          <a:prstGeom prst="rect">
            <a:avLst/>
          </a:prstGeom>
          <a:noFill/>
        </p:spPr>
      </p:pic>
      <p:pic>
        <p:nvPicPr>
          <p:cNvPr id="5" name="Picture 3" descr="C:\Users\Улыбчивые колобки\Desktop\лего конференция\12715583_1467796039.0791_funddescripti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601568" y="5949280"/>
            <a:ext cx="1542432" cy="908720"/>
          </a:xfrm>
          <a:prstGeom prst="rect">
            <a:avLst/>
          </a:prstGeom>
          <a:noFill/>
        </p:spPr>
      </p:pic>
      <p:sp>
        <p:nvSpPr>
          <p:cNvPr id="6" name="TextBox 3"/>
          <p:cNvSpPr txBox="1"/>
          <p:nvPr/>
        </p:nvSpPr>
        <p:spPr bwMode="auto">
          <a:xfrm>
            <a:off x="184944" y="0"/>
            <a:ext cx="8959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Предполагаемые результаты</a:t>
            </a:r>
            <a:endParaRPr lang="ru-RU" sz="5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Прямоугольник 10"/>
          <p:cNvSpPr/>
          <p:nvPr/>
        </p:nvSpPr>
        <p:spPr bwMode="auto"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11"/>
          <p:cNvSpPr/>
          <p:nvPr/>
        </p:nvSpPr>
        <p:spPr bwMode="auto">
          <a:xfrm>
            <a:off x="395283" y="1125374"/>
            <a:ext cx="8460432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В конце 1 года обучения учащиеся должны: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solidFill>
                  <a:schemeClr val="accent1"/>
                </a:solidFill>
                <a:latin typeface="Times New Roman" panose="02020603050405020304" charset="0"/>
                <a:cs typeface="Times New Roman" panose="02020603050405020304" charset="0"/>
              </a:rPr>
              <a:t>Знать: </a:t>
            </a:r>
            <a:endParaRPr lang="ru-RU">
              <a:solidFill>
                <a:schemeClr val="accent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 правила безопасной работы, основные компоненты конструкторов ЛЕГО; - конструктивные особенности различных моделей, сооружений и механизмов;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 - виды подвижных и неподвижных соединений в конструкторе; - самостоятельно решать технические задачи в процессе конструирования роботов (планирование предстоящих действий, самоконтроль, применять полученные знания;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 -создавать модели при помощи специальных элементов по разработанной схеме, по собственному замыслу.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solidFill>
                  <a:schemeClr val="accent1"/>
                </a:solidFill>
                <a:latin typeface="Times New Roman" panose="02020603050405020304" charset="0"/>
                <a:cs typeface="Times New Roman" panose="02020603050405020304" charset="0"/>
              </a:rPr>
              <a:t>Уметь:</a:t>
            </a: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 - работать с литературой, с журналами, с каталогами, в интернете (изучать и обрабатывать информацию);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 самостоятельно решать технические задачи в процессе конструирования роботов (планирование предстоящих действий, самоконтроль, применять полученные знания); 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-уметь логически мыслить.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  <a:p>
            <a:pPr indent="0">
              <a:buNone/>
              <a:defRPr/>
            </a:pPr>
            <a:r>
              <a:rPr lang="ru-RU">
                <a:latin typeface="Times New Roman" panose="02020603050405020304" charset="0"/>
                <a:cs typeface="Times New Roman" panose="02020603050405020304" charset="0"/>
              </a:rPr>
              <a:t> Кроме того, одним из ожидаемых результатов занятий по данному курсу является участие школьников в различных в лего-конкурсах и олимпиадах по робототехнике.</a:t>
            </a:r>
            <a:endParaRPr lang="ru-RU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4887</Words>
  <Application>WPS Presentation</Application>
  <PresentationFormat>Экран (4:3)</PresentationFormat>
  <Paragraphs>102</Paragraphs>
  <Slides>12</Slides>
  <Notes>14</Notes>
  <HiddenSlides>0</HiddenSlides>
  <MMClips>2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SimSun</vt:lpstr>
      <vt:lpstr>Wingdings</vt:lpstr>
      <vt:lpstr>Arial</vt:lpstr>
      <vt:lpstr>Times New Roman</vt:lpstr>
      <vt:lpstr>Microsoft YaHei</vt:lpstr>
      <vt:lpstr>Calibri</vt:lpstr>
      <vt:lpstr>Arial Unicode MS</vt:lpstr>
      <vt:lpstr>Calibri</vt:lpstr>
      <vt:lpstr>Times New Roman</vt:lpstr>
      <vt:lpstr>Wingdings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Улыбчивые колобки</dc:creator>
  <cp:lastModifiedBy>User</cp:lastModifiedBy>
  <cp:revision>17</cp:revision>
  <dcterms:created xsi:type="dcterms:W3CDTF">2017-03-29T15:58:00Z</dcterms:created>
  <dcterms:modified xsi:type="dcterms:W3CDTF">2022-03-15T20:01:27Z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B7E09C0777D243C7AE25F2060B00E4D2</vt:lpwstr>
  </property>
  <property fmtid="{D5CDD505-2E9C-101B-9397-08002B2CF9AE}" pid="3" name="KSOProductBuildVer">
    <vt:lpwstr>1049-11.2.0.11029</vt:lpwstr>
  </property>
</Properties>
</file>