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1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79A97-3698-4EF3-8DDC-291B32257A0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6125-D0D6-43E5-B8FC-40BE25184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  <p:sndAc>
      <p:stSnd>
        <p:snd r:embed="rId13" name="click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071570"/>
          </a:xfrm>
        </p:spPr>
        <p:txBody>
          <a:bodyPr>
            <a:noAutofit/>
          </a:bodyPr>
          <a:lstStyle/>
          <a:p>
            <a:r>
              <a:rPr lang="ru-RU" sz="27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«Использование инновационных методов и технологий коррекции нарушений у детей, </a:t>
            </a:r>
            <a:br>
              <a:rPr lang="ru-RU" sz="27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как источник развития профессиональных компетенций учителя-логопеда ДОУ»</a:t>
            </a:r>
            <a:endParaRPr lang="ru-RU" sz="2700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211960" y="6381328"/>
            <a:ext cx="720080" cy="42862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2022г.</a:t>
            </a:r>
            <a:endParaRPr lang="ru-RU" sz="14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85728"/>
            <a:ext cx="63579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libri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 Детский сад «Колосок»</a:t>
            </a:r>
            <a:br>
              <a:rPr lang="ru-RU" sz="1400" dirty="0" smtClean="0">
                <a:latin typeface="Calibri" pitchFamily="34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Calibri" pitchFamily="34" charset="0"/>
                <a:cs typeface="Times New Roman" panose="02020603050405020304" pitchFamily="18" charset="0"/>
              </a:rPr>
              <a:t> Тамбовская  область, Тамбовский  район,  п. Строитель</a:t>
            </a:r>
            <a:endParaRPr lang="ru-RU" sz="1400" dirty="0">
              <a:latin typeface="Calibri" pitchFamily="34" charset="0"/>
            </a:endParaRPr>
          </a:p>
        </p:txBody>
      </p:sp>
      <p:pic>
        <p:nvPicPr>
          <p:cNvPr id="10" name="Picture 2" descr="C:\Documents and Settings\User\Рабочий стол\Инновационные технологии\с зеркалом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3357562"/>
            <a:ext cx="471490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940152" y="5888305"/>
            <a:ext cx="2592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Выполнила: учитель-логопед</a:t>
            </a:r>
          </a:p>
          <a:p>
            <a:r>
              <a:rPr lang="ru-RU" sz="1000" i="1" dirty="0"/>
              <a:t>п</a:t>
            </a:r>
            <a:r>
              <a:rPr lang="ru-RU" sz="1000" i="1" dirty="0" smtClean="0"/>
              <a:t>ервой квалификационной категории</a:t>
            </a:r>
          </a:p>
          <a:p>
            <a:r>
              <a:rPr lang="ru-RU" sz="1000" i="1" dirty="0" smtClean="0"/>
              <a:t>Биза Олеся Вячеславовна</a:t>
            </a:r>
            <a:endParaRPr lang="ru-RU" sz="1000" i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4425"/>
            <a:ext cx="4572032" cy="2897815"/>
          </a:xfrm>
        </p:spPr>
        <p:txBody>
          <a:bodyPr>
            <a:normAutofit/>
          </a:bodyPr>
          <a:lstStyle/>
          <a:p>
            <a:pPr algn="l"/>
            <a:r>
              <a:rPr lang="ru-RU" sz="2000" i="1" dirty="0" smtClean="0">
                <a:solidFill>
                  <a:srgbClr val="0070C0"/>
                </a:solidFill>
              </a:rPr>
              <a:t>	</a:t>
            </a:r>
            <a:r>
              <a:rPr lang="ru-RU" sz="2000" i="1" u="sng" dirty="0" smtClean="0">
                <a:solidFill>
                  <a:srgbClr val="0070C0"/>
                </a:solidFill>
              </a:rPr>
              <a:t>Инновационные методы </a:t>
            </a:r>
            <a:r>
              <a:rPr lang="ru-RU" sz="2000" i="1" dirty="0" smtClean="0">
                <a:solidFill>
                  <a:srgbClr val="0070C0"/>
                </a:solidFill>
              </a:rPr>
              <a:t>воздействия в деятельности логопеда становятся перспективным средством коррекционно-развивающей работы с детьми, имеющими нарушения речи. 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биоэнергопласти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2780928"/>
            <a:ext cx="257176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буря в стакан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188640"/>
            <a:ext cx="25181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067944" y="3677420"/>
            <a:ext cx="41730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	</a:t>
            </a:r>
            <a:r>
              <a:rPr lang="ru-RU" i="1" u="sng" dirty="0" smtClean="0">
                <a:solidFill>
                  <a:srgbClr val="0070C0"/>
                </a:solidFill>
              </a:rPr>
              <a:t>Инновационные технологии </a:t>
            </a:r>
            <a:r>
              <a:rPr lang="ru-RU" i="1" dirty="0" smtClean="0">
                <a:solidFill>
                  <a:srgbClr val="0070C0"/>
                </a:solidFill>
              </a:rPr>
              <a:t>– это внедренные, новые, обладающие повышенной эффективностью методы и инструменты, приемы, являющиеся конечным результатом интеллектуальной деятельности педагога (песочная терапия, су-</a:t>
            </a:r>
            <a:r>
              <a:rPr lang="ru-RU" i="1" dirty="0" err="1" smtClean="0">
                <a:solidFill>
                  <a:srgbClr val="0070C0"/>
                </a:solidFill>
              </a:rPr>
              <a:t>джок</a:t>
            </a:r>
            <a:r>
              <a:rPr lang="ru-RU" i="1" dirty="0" smtClean="0">
                <a:solidFill>
                  <a:srgbClr val="0070C0"/>
                </a:solidFill>
              </a:rPr>
              <a:t> терапия, камешки </a:t>
            </a:r>
            <a:r>
              <a:rPr lang="ru-RU" i="1" dirty="0" err="1" smtClean="0">
                <a:solidFill>
                  <a:srgbClr val="0070C0"/>
                </a:solidFill>
              </a:rPr>
              <a:t>марблс</a:t>
            </a:r>
            <a:r>
              <a:rPr lang="ru-RU" i="1" dirty="0" smtClean="0">
                <a:solidFill>
                  <a:srgbClr val="0070C0"/>
                </a:solidFill>
              </a:rPr>
              <a:t>, </a:t>
            </a:r>
            <a:r>
              <a:rPr lang="ru-RU" i="1" dirty="0" err="1" smtClean="0">
                <a:solidFill>
                  <a:srgbClr val="0070C0"/>
                </a:solidFill>
              </a:rPr>
              <a:t>нейроигры</a:t>
            </a:r>
            <a:r>
              <a:rPr lang="ru-RU" i="1" dirty="0" smtClean="0">
                <a:solidFill>
                  <a:srgbClr val="0070C0"/>
                </a:solidFill>
              </a:rPr>
              <a:t> и т.д.)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00800" cy="8640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ПЕСОЧНАЯ ТЕРАПИЯ</a:t>
            </a: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>
              <a:latin typeface="Calibri" pitchFamily="34" charset="0"/>
            </a:endParaRPr>
          </a:p>
        </p:txBody>
      </p:sp>
      <p:pic>
        <p:nvPicPr>
          <p:cNvPr id="3" name="Рисунок 2" descr="IMG_467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71538" y="1033080"/>
            <a:ext cx="3000362" cy="2538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46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083840" y="2559838"/>
            <a:ext cx="4476780" cy="3357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00100" y="4286256"/>
            <a:ext cx="36433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solidFill>
                  <a:srgbClr val="0070C0"/>
                </a:solidFill>
              </a:rPr>
              <a:t>Песочная терапия</a:t>
            </a:r>
            <a:r>
              <a:rPr lang="ru-RU" sz="1600" i="1" dirty="0" smtClean="0">
                <a:solidFill>
                  <a:srgbClr val="0070C0"/>
                </a:solidFill>
              </a:rPr>
              <a:t> - метод терапии, способствующий более качественной коррекции речи и развитию эмоционально-волевой сферы</a:t>
            </a:r>
          </a:p>
          <a:p>
            <a:endParaRPr lang="ru-RU" sz="10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СУ-ДЖОК ТЕРАПИЯ</a:t>
            </a:r>
            <a:endParaRPr lang="ru-RU" sz="2200" dirty="0">
              <a:latin typeface="+mn-lt"/>
            </a:endParaRPr>
          </a:p>
        </p:txBody>
      </p:sp>
      <p:pic>
        <p:nvPicPr>
          <p:cNvPr id="5" name="Рисунок 4" descr="IMG_46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3536158"/>
            <a:ext cx="3859932" cy="3036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14876" y="1928802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solidFill>
                  <a:schemeClr val="accent1"/>
                </a:solidFill>
              </a:rPr>
              <a:t>Су</a:t>
            </a:r>
            <a:r>
              <a:rPr lang="ru-RU" sz="1600" i="1" u="sng" dirty="0" smtClean="0">
                <a:solidFill>
                  <a:schemeClr val="accent1"/>
                </a:solidFill>
              </a:rPr>
              <a:t>-</a:t>
            </a:r>
            <a:r>
              <a:rPr lang="ru-RU" sz="1600" b="1" i="1" u="sng" dirty="0" err="1" smtClean="0">
                <a:solidFill>
                  <a:schemeClr val="accent1"/>
                </a:solidFill>
              </a:rPr>
              <a:t>Джок</a:t>
            </a:r>
            <a:r>
              <a:rPr lang="ru-RU" sz="1600" b="1" i="1" dirty="0" smtClean="0">
                <a:solidFill>
                  <a:schemeClr val="accent1"/>
                </a:solidFill>
              </a:rPr>
              <a:t> терапия </a:t>
            </a:r>
            <a:r>
              <a:rPr lang="ru-RU" sz="1600" i="1" dirty="0" smtClean="0">
                <a:solidFill>
                  <a:schemeClr val="accent1"/>
                </a:solidFill>
              </a:rPr>
              <a:t>– метод воздействия на биологически активные точки</a:t>
            </a:r>
            <a:endParaRPr lang="ru-RU" sz="1600" i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 descr="су-джок 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14414" y="1500175"/>
            <a:ext cx="2946942" cy="322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КАМЕШКИ МАРБЛС</a:t>
            </a:r>
            <a:endParaRPr 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IMG_46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4179074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46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1857364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4857760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u="sng" dirty="0" smtClean="0">
                <a:solidFill>
                  <a:schemeClr val="accent1"/>
                </a:solidFill>
              </a:rPr>
              <a:t>Камешки </a:t>
            </a:r>
            <a:r>
              <a:rPr lang="ru-RU" sz="1600" b="1" i="1" u="sng" dirty="0" err="1" smtClean="0">
                <a:solidFill>
                  <a:schemeClr val="accent1"/>
                </a:solidFill>
              </a:rPr>
              <a:t>Марблс</a:t>
            </a:r>
            <a:r>
              <a:rPr lang="ru-RU" sz="1600" i="1" u="sng" dirty="0" smtClean="0">
                <a:solidFill>
                  <a:schemeClr val="accent1"/>
                </a:solidFill>
              </a:rPr>
              <a:t> </a:t>
            </a:r>
          </a:p>
          <a:p>
            <a:pPr algn="ctr"/>
            <a:r>
              <a:rPr lang="ru-RU" sz="1600" i="1" dirty="0" smtClean="0">
                <a:solidFill>
                  <a:schemeClr val="accent1"/>
                </a:solidFill>
              </a:rPr>
              <a:t>являются замечательным средством развития мышления, речи, общения, воображения детей разного возраста</a:t>
            </a:r>
            <a:endParaRPr lang="ru-RU" sz="1600" i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 descr="марблс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285852" y="1142984"/>
            <a:ext cx="288036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31224" cy="99412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Calibri" pitchFamily="34" charset="0"/>
              </a:rPr>
              <a:t/>
            </a:r>
            <a:br>
              <a:rPr lang="ru-RU" sz="2000" dirty="0" smtClean="0">
                <a:latin typeface="Calibri" pitchFamily="34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НЕЙРОИГРЫ</a:t>
            </a:r>
            <a:r>
              <a:rPr lang="ru-RU" sz="2000" dirty="0" smtClean="0">
                <a:latin typeface="Calibri" pitchFamily="34" charset="0"/>
              </a:rPr>
              <a:t/>
            </a:r>
            <a:br>
              <a:rPr lang="ru-RU" sz="2000" dirty="0" smtClean="0">
                <a:latin typeface="Calibri" pitchFamily="34" charset="0"/>
              </a:rPr>
            </a:br>
            <a:endParaRPr lang="ru-RU" sz="2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4275426"/>
            <a:ext cx="45720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	</a:t>
            </a:r>
            <a:r>
              <a:rPr lang="ru-RU" sz="1600" b="1" i="1" u="sng" dirty="0" err="1" smtClean="0">
                <a:solidFill>
                  <a:srgbClr val="0070C0"/>
                </a:solidFill>
              </a:rPr>
              <a:t>Нейроигры</a:t>
            </a:r>
            <a:r>
              <a:rPr lang="ru-RU" sz="1600" b="1" i="1" u="sng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– </a:t>
            </a:r>
            <a:r>
              <a:rPr lang="ru-RU" sz="1600" i="1" dirty="0" smtClean="0">
                <a:solidFill>
                  <a:srgbClr val="0070C0"/>
                </a:solidFill>
              </a:rPr>
              <a:t>это специальные игровые упражнения, которые способствуют активизации речи и развитию психических процессов.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endParaRPr lang="ru-RU" sz="1600" i="1" dirty="0" smtClean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12" name="Рисунок 11" descr="IMG_41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1220" y="642918"/>
            <a:ext cx="361952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46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29256" y="3500438"/>
            <a:ext cx="2571768" cy="3150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Home\AppData\Local\Temp\Rar$DIa5212.47833\IMG_43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81266" y="631974"/>
            <a:ext cx="3476420" cy="2807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3714776" cy="1143000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accent2"/>
                </a:solidFill>
              </a:rPr>
              <a:t>Нейрокейс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endParaRPr lang="ru-RU" sz="3600" b="1" dirty="0">
              <a:solidFill>
                <a:schemeClr val="accent2"/>
              </a:solidFill>
            </a:endParaRPr>
          </a:p>
        </p:txBody>
      </p:sp>
      <p:pic>
        <p:nvPicPr>
          <p:cNvPr id="13" name="Рисунок 12" descr="попробуй повтор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1000108"/>
            <a:ext cx="235743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проведи лини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84343" y="2348880"/>
            <a:ext cx="2303857" cy="3071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с фишками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65" y="116632"/>
            <a:ext cx="2428892" cy="323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дерево фетр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715008" y="3355155"/>
            <a:ext cx="2571749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571472" y="4357694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i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Нейрокейс</a:t>
            </a:r>
            <a:r>
              <a:rPr lang="ru-RU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содержит игры на развитие межполушарного взаимодействия и каждая сторона отвечает за решение дидактической задачи.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928662" y="785794"/>
            <a:ext cx="7412607" cy="923330"/>
          </a:xfrm>
          <a:custGeom>
            <a:avLst/>
            <a:gdLst>
              <a:gd name="connsiteX0" fmla="*/ 0 w 7412607"/>
              <a:gd name="connsiteY0" fmla="*/ 0 h 923330"/>
              <a:gd name="connsiteX1" fmla="*/ 7412607 w 7412607"/>
              <a:gd name="connsiteY1" fmla="*/ 0 h 923330"/>
              <a:gd name="connsiteX2" fmla="*/ 7412607 w 7412607"/>
              <a:gd name="connsiteY2" fmla="*/ 923330 h 923330"/>
              <a:gd name="connsiteX3" fmla="*/ 0 w 7412607"/>
              <a:gd name="connsiteY3" fmla="*/ 923330 h 923330"/>
              <a:gd name="connsiteX4" fmla="*/ 0 w 7412607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2607" h="923330">
                <a:moveTo>
                  <a:pt x="0" y="0"/>
                </a:moveTo>
                <a:lnTo>
                  <a:pt x="7412607" y="0"/>
                </a:lnTo>
                <a:lnTo>
                  <a:pt x="7412607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 descr="бус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357422" y="1928802"/>
            <a:ext cx="4572014" cy="4381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74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«Использование инновационных методов и технологий коррекции нарушений у детей,  как источник развития профессиональных компетенций учителя-логопеда ДОУ»</vt:lpstr>
      <vt:lpstr> Инновационные методы воздействия в деятельности логопеда становятся перспективным средством коррекционно-развивающей работы с детьми, имеющими нарушения речи. </vt:lpstr>
      <vt:lpstr>ПЕСОЧНАЯ ТЕРАПИЯ  </vt:lpstr>
      <vt:lpstr> СУ-ДЖОК ТЕРАПИЯ</vt:lpstr>
      <vt:lpstr>КАМЕШКИ МАРБЛС</vt:lpstr>
      <vt:lpstr> НЕЙРОИГРЫ </vt:lpstr>
      <vt:lpstr>Нейрокейс  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инновационных технологий в образовательной деятельности по речевому развитию детей дошкольного возраста в контексте ФГОС ДО»</dc:title>
  <dc:creator>User</dc:creator>
  <cp:lastModifiedBy>ДОМ</cp:lastModifiedBy>
  <cp:revision>65</cp:revision>
  <dcterms:created xsi:type="dcterms:W3CDTF">2022-02-25T08:28:05Z</dcterms:created>
  <dcterms:modified xsi:type="dcterms:W3CDTF">2023-04-07T15:36:28Z</dcterms:modified>
</cp:coreProperties>
</file>