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9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пт 07.04.23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пт 07.04.23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пт 07.04.23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пт 07.04.23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пт 07.04.23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пт 07.04.23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пт 07.04.23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пт 07.04.23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пт 07.04.23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пт 07.04.23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пт 07.04.23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4C71EC6-210F-42DE-9C53-41977AD35B3D}" type="datetimeFigureOut">
              <a:rPr lang="ru-RU" smtClean="0"/>
              <a:t>пт 07.04.23</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9B0651-EE4F-4900-A07F-96A6BFA9D0F0}"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3789040"/>
            <a:ext cx="7543800" cy="1524000"/>
          </a:xfrm>
        </p:spPr>
        <p:txBody>
          <a:bodyPr/>
          <a:lstStyle/>
          <a:p>
            <a:br>
              <a:rPr lang="ru-RU" dirty="0">
                <a:solidFill>
                  <a:srgbClr val="7030A0"/>
                </a:solidFill>
              </a:rPr>
            </a:br>
            <a:r>
              <a:rPr lang="en-US" dirty="0">
                <a:solidFill>
                  <a:srgbClr val="7030A0"/>
                </a:solidFill>
              </a:rPr>
              <a:t>STATE CALIFORNIA</a:t>
            </a:r>
            <a:endParaRPr lang="ru-RU" dirty="0">
              <a:solidFill>
                <a:srgbClr val="7030A0"/>
              </a:solidFill>
            </a:endParaRPr>
          </a:p>
        </p:txBody>
      </p:sp>
      <p:sp>
        <p:nvSpPr>
          <p:cNvPr id="3" name="Подзаголовок 2"/>
          <p:cNvSpPr>
            <a:spLocks noGrp="1"/>
          </p:cNvSpPr>
          <p:nvPr>
            <p:ph type="subTitle" idx="1"/>
          </p:nvPr>
        </p:nvSpPr>
        <p:spPr>
          <a:xfrm>
            <a:off x="1115616" y="5157192"/>
            <a:ext cx="6858000" cy="990600"/>
          </a:xfrm>
        </p:spPr>
        <p:txBody>
          <a:bodyPr/>
          <a:lstStyle/>
          <a:p>
            <a:pPr algn="r"/>
            <a:r>
              <a:rPr lang="en-US" b="1" dirty="0">
                <a:solidFill>
                  <a:srgbClr val="7030A0"/>
                </a:solidFill>
              </a:rPr>
              <a:t>Done by </a:t>
            </a:r>
            <a:r>
              <a:rPr lang="en-US" b="1" dirty="0" err="1">
                <a:solidFill>
                  <a:srgbClr val="7030A0"/>
                </a:solidFill>
              </a:rPr>
              <a:t>Murad</a:t>
            </a:r>
            <a:r>
              <a:rPr lang="en-US" b="1" dirty="0">
                <a:solidFill>
                  <a:srgbClr val="7030A0"/>
                </a:solidFill>
              </a:rPr>
              <a:t> </a:t>
            </a:r>
            <a:r>
              <a:rPr lang="en-US" b="1" dirty="0" err="1">
                <a:solidFill>
                  <a:srgbClr val="7030A0"/>
                </a:solidFill>
              </a:rPr>
              <a:t>Mahmudov</a:t>
            </a:r>
            <a:endParaRPr lang="ru-RU" b="1" dirty="0">
              <a:solidFill>
                <a:srgbClr val="7030A0"/>
              </a:solidFill>
            </a:endParaRPr>
          </a:p>
        </p:txBody>
      </p:sp>
      <p:pic>
        <p:nvPicPr>
          <p:cNvPr id="2050" name="Picture 2" descr="C:\Users\User\Desktop\Калифорния_фото\герб калифрнии.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05154" y="245876"/>
            <a:ext cx="5644427" cy="3759188"/>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5536" y="264107"/>
            <a:ext cx="3372018" cy="3363588"/>
          </a:xfrm>
          <a:prstGeom prst="rect">
            <a:avLst/>
          </a:prstGeom>
        </p:spPr>
      </p:pic>
    </p:spTree>
    <p:extLst>
      <p:ext uri="{BB962C8B-B14F-4D97-AF65-F5344CB8AC3E}">
        <p14:creationId xmlns:p14="http://schemas.microsoft.com/office/powerpoint/2010/main" val="3287812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3672408" cy="3096344"/>
          </a:xfrm>
        </p:spPr>
        <p:txBody>
          <a:bodyPr>
            <a:noAutofit/>
          </a:bodyPr>
          <a:lstStyle/>
          <a:p>
            <a:pPr fontAlgn="base"/>
            <a:r>
              <a:rPr lang="en-US" sz="2800" b="1" dirty="0">
                <a:solidFill>
                  <a:schemeClr val="accent6">
                    <a:lumMod val="40000"/>
                    <a:lumOff val="60000"/>
                  </a:schemeClr>
                </a:solidFill>
              </a:rPr>
              <a:t>State</a:t>
            </a:r>
            <a:br>
              <a:rPr lang="ru-RU" sz="2800" dirty="0">
                <a:solidFill>
                  <a:srgbClr val="7030A0"/>
                </a:solidFill>
              </a:rPr>
            </a:br>
            <a:r>
              <a:rPr lang="en-US" sz="2800" dirty="0">
                <a:solidFill>
                  <a:srgbClr val="7030A0"/>
                </a:solidFill>
              </a:rPr>
              <a:t>California is the most populous state in the United States, and the third largest by land area, after Alaska and Texas.</a:t>
            </a:r>
            <a:endParaRPr lang="ru-RU" sz="2800" dirty="0">
              <a:solidFill>
                <a:srgbClr val="7030A0"/>
              </a:solidFill>
            </a:endParaRPr>
          </a:p>
        </p:txBody>
      </p:sp>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4427984" y="187742"/>
            <a:ext cx="4236572" cy="4247138"/>
          </a:xfrm>
        </p:spPr>
      </p:pic>
      <p:sp>
        <p:nvSpPr>
          <p:cNvPr id="6" name="Заголовок 1"/>
          <p:cNvSpPr txBox="1">
            <a:spLocks/>
          </p:cNvSpPr>
          <p:nvPr/>
        </p:nvSpPr>
        <p:spPr>
          <a:xfrm>
            <a:off x="822030" y="4221088"/>
            <a:ext cx="7710409" cy="2057236"/>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base"/>
            <a:r>
              <a:rPr lang="en-US" sz="3000" b="1" dirty="0">
                <a:solidFill>
                  <a:schemeClr val="accent6">
                    <a:lumMod val="40000"/>
                    <a:lumOff val="60000"/>
                  </a:schemeClr>
                </a:solidFill>
              </a:rPr>
              <a:t>Golden state</a:t>
            </a:r>
            <a:endParaRPr lang="ru-RU" sz="3000" dirty="0">
              <a:solidFill>
                <a:schemeClr val="accent6">
                  <a:lumMod val="40000"/>
                  <a:lumOff val="60000"/>
                </a:schemeClr>
              </a:solidFill>
            </a:endParaRPr>
          </a:p>
          <a:p>
            <a:pPr fontAlgn="base"/>
            <a:r>
              <a:rPr lang="en-US" sz="3000" dirty="0">
                <a:solidFill>
                  <a:srgbClr val="7030A0"/>
                </a:solidFill>
              </a:rPr>
              <a:t>Its nickname is the Golden state and its motto is “Eureka!” which means “I have found it.” Whatever it is you’re looking for, you can surely find it here.</a:t>
            </a:r>
            <a:endParaRPr lang="ru-RU" sz="3000" dirty="0">
              <a:solidFill>
                <a:srgbClr val="7030A0"/>
              </a:solidFill>
            </a:endParaRPr>
          </a:p>
        </p:txBody>
      </p:sp>
    </p:spTree>
    <p:extLst>
      <p:ext uri="{BB962C8B-B14F-4D97-AF65-F5344CB8AC3E}">
        <p14:creationId xmlns:p14="http://schemas.microsoft.com/office/powerpoint/2010/main" val="3181947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889648"/>
            <a:ext cx="8136904" cy="2968352"/>
          </a:xfrm>
        </p:spPr>
        <p:txBody>
          <a:bodyPr>
            <a:normAutofit fontScale="90000"/>
          </a:bodyPr>
          <a:lstStyle/>
          <a:p>
            <a:pPr fontAlgn="base"/>
            <a:br>
              <a:rPr lang="ru-RU" sz="2000" b="1" dirty="0">
                <a:solidFill>
                  <a:srgbClr val="7030A0"/>
                </a:solidFill>
              </a:rPr>
            </a:br>
            <a:br>
              <a:rPr lang="ru-RU" sz="2000" b="1" dirty="0">
                <a:solidFill>
                  <a:srgbClr val="7030A0"/>
                </a:solidFill>
              </a:rPr>
            </a:br>
            <a:br>
              <a:rPr lang="ru-RU" sz="2000" b="1" dirty="0">
                <a:solidFill>
                  <a:srgbClr val="7030A0"/>
                </a:solidFill>
              </a:rPr>
            </a:br>
            <a:br>
              <a:rPr lang="ru-RU" sz="2000" b="1" dirty="0">
                <a:solidFill>
                  <a:srgbClr val="7030A0"/>
                </a:solidFill>
              </a:rPr>
            </a:br>
            <a:r>
              <a:rPr lang="en-US" sz="2000" b="1" dirty="0">
                <a:solidFill>
                  <a:schemeClr val="accent6">
                    <a:lumMod val="40000"/>
                    <a:lumOff val="60000"/>
                  </a:schemeClr>
                </a:solidFill>
              </a:rPr>
              <a:t>Population</a:t>
            </a:r>
            <a:br>
              <a:rPr lang="ru-RU" sz="2000" dirty="0">
                <a:solidFill>
                  <a:srgbClr val="7030A0"/>
                </a:solidFill>
              </a:rPr>
            </a:br>
            <a:r>
              <a:rPr lang="en-US" sz="2000" dirty="0">
                <a:solidFill>
                  <a:srgbClr val="7030A0"/>
                </a:solidFill>
              </a:rPr>
              <a:t>More than 200 different languages are spoken in California. The arrival of people from every corner of the globe makes the state one of the most tolerant, cosmopolitan and open-minded societies on the planet. By welcoming people, Californians also welcome their culture, lifestyle, language and religion and all these different cultures create an undeniable variety of music, art, dance, histories and celebrations – not to mention cuisine.</a:t>
            </a:r>
            <a:br>
              <a:rPr lang="ru-RU" dirty="0"/>
            </a:br>
            <a:endParaRPr lang="ru-RU" dirty="0"/>
          </a:p>
        </p:txBody>
      </p:sp>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691680" y="188640"/>
            <a:ext cx="5826455" cy="3886200"/>
          </a:xfrm>
        </p:spPr>
      </p:pic>
    </p:spTree>
    <p:extLst>
      <p:ext uri="{BB962C8B-B14F-4D97-AF65-F5344CB8AC3E}">
        <p14:creationId xmlns:p14="http://schemas.microsoft.com/office/powerpoint/2010/main" val="2141863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287253"/>
            <a:ext cx="7848872" cy="3600400"/>
          </a:xfrm>
        </p:spPr>
        <p:txBody>
          <a:bodyPr>
            <a:normAutofit/>
          </a:bodyPr>
          <a:lstStyle/>
          <a:p>
            <a:pPr fontAlgn="base"/>
            <a:br>
              <a:rPr lang="ru-RU" sz="2700" dirty="0">
                <a:solidFill>
                  <a:srgbClr val="7030A0"/>
                </a:solidFill>
              </a:rPr>
            </a:br>
            <a:r>
              <a:rPr lang="en-US" sz="2700" dirty="0">
                <a:solidFill>
                  <a:schemeClr val="accent6">
                    <a:lumMod val="40000"/>
                    <a:lumOff val="60000"/>
                  </a:schemeClr>
                </a:solidFill>
              </a:rPr>
              <a:t>Southern California </a:t>
            </a:r>
            <a:r>
              <a:rPr lang="en-US" sz="2700" dirty="0">
                <a:solidFill>
                  <a:srgbClr val="7030A0"/>
                </a:solidFill>
              </a:rPr>
              <a:t>is a Mecca for those who enjoy travel, outdoor activities, music, art and a variety of other entertainment. In fact, most of what you can imagine can be found in Southern California.</a:t>
            </a:r>
            <a:br>
              <a:rPr lang="ru-RU" dirty="0"/>
            </a:br>
            <a:endParaRPr lang="ru-RU" dirty="0"/>
          </a:p>
        </p:txBody>
      </p:sp>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619672" y="188640"/>
            <a:ext cx="5946600" cy="4030216"/>
          </a:xfrm>
        </p:spPr>
      </p:pic>
    </p:spTree>
    <p:extLst>
      <p:ext uri="{BB962C8B-B14F-4D97-AF65-F5344CB8AC3E}">
        <p14:creationId xmlns:p14="http://schemas.microsoft.com/office/powerpoint/2010/main" val="1812096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4337720"/>
            <a:ext cx="7560840" cy="2520280"/>
          </a:xfrm>
        </p:spPr>
        <p:txBody>
          <a:bodyPr>
            <a:normAutofit fontScale="90000"/>
          </a:bodyPr>
          <a:lstStyle/>
          <a:p>
            <a:pPr fontAlgn="base"/>
            <a:br>
              <a:rPr lang="ru-RU" sz="3100" dirty="0">
                <a:solidFill>
                  <a:srgbClr val="7030A0"/>
                </a:solidFill>
              </a:rPr>
            </a:br>
            <a:r>
              <a:rPr lang="en-US" sz="3100" dirty="0">
                <a:solidFill>
                  <a:srgbClr val="7030A0"/>
                </a:solidFill>
              </a:rPr>
              <a:t>There’s a lot to see in California. The Golden Gate Bridge in San Francisco is one of the most famous bridges around the world.</a:t>
            </a:r>
            <a:br>
              <a:rPr lang="ru-RU" dirty="0"/>
            </a:br>
            <a:endParaRPr lang="ru-RU" dirty="0"/>
          </a:p>
        </p:txBody>
      </p:sp>
      <p:sp>
        <p:nvSpPr>
          <p:cNvPr id="3" name="Объект 2"/>
          <p:cNvSpPr>
            <a:spLocks noGrp="1"/>
          </p:cNvSpPr>
          <p:nvPr>
            <p:ph idx="1"/>
          </p:nvPr>
        </p:nvSpPr>
        <p:spPr>
          <a:xfrm>
            <a:off x="755576" y="116632"/>
            <a:ext cx="3665984" cy="1080120"/>
          </a:xfrm>
        </p:spPr>
        <p:txBody>
          <a:bodyPr/>
          <a:lstStyle/>
          <a:p>
            <a:r>
              <a:rPr lang="en-US" sz="4800" b="1" dirty="0" err="1">
                <a:solidFill>
                  <a:srgbClr val="7030A0"/>
                </a:solidFill>
              </a:rPr>
              <a:t>Sightseeings</a:t>
            </a:r>
            <a:endParaRPr lang="ru-RU" sz="4800" dirty="0"/>
          </a:p>
        </p:txBody>
      </p:sp>
      <p:pic>
        <p:nvPicPr>
          <p:cNvPr id="4" name="Рисунок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5576" y="1268760"/>
            <a:ext cx="5321624" cy="3348318"/>
          </a:xfrm>
          <a:prstGeom prst="rect">
            <a:avLst/>
          </a:prstGeom>
        </p:spPr>
      </p:pic>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44289">
            <a:off x="5430218" y="657372"/>
            <a:ext cx="3204051" cy="4005064"/>
          </a:xfrm>
          <a:prstGeom prst="rect">
            <a:avLst/>
          </a:prstGeom>
        </p:spPr>
      </p:pic>
    </p:spTree>
    <p:extLst>
      <p:ext uri="{BB962C8B-B14F-4D97-AF65-F5344CB8AC3E}">
        <p14:creationId xmlns:p14="http://schemas.microsoft.com/office/powerpoint/2010/main" val="406914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4077072"/>
            <a:ext cx="7560840" cy="2520280"/>
          </a:xfrm>
        </p:spPr>
        <p:txBody>
          <a:bodyPr>
            <a:normAutofit fontScale="90000"/>
          </a:bodyPr>
          <a:lstStyle/>
          <a:p>
            <a:pPr algn="ctr" fontAlgn="base"/>
            <a:br>
              <a:rPr lang="ru-RU" sz="3100" dirty="0">
                <a:solidFill>
                  <a:srgbClr val="7030A0"/>
                </a:solidFill>
              </a:rPr>
            </a:br>
            <a:r>
              <a:rPr lang="en-US" sz="3100" dirty="0">
                <a:solidFill>
                  <a:schemeClr val="accent6">
                    <a:lumMod val="40000"/>
                    <a:lumOff val="60000"/>
                  </a:schemeClr>
                </a:solidFill>
              </a:rPr>
              <a:t>California State Railroad Museum </a:t>
            </a:r>
            <a:r>
              <a:rPr lang="en-US" sz="3100" dirty="0">
                <a:solidFill>
                  <a:srgbClr val="7030A0"/>
                </a:solidFill>
              </a:rPr>
              <a:t>in Sacramento is the largest old attraction in Sacramento. It exhibits almost two dozen locomotives and railroad cars, among other attractions.</a:t>
            </a:r>
            <a:br>
              <a:rPr lang="ru-RU" sz="3100" dirty="0">
                <a:solidFill>
                  <a:srgbClr val="7030A0"/>
                </a:solidFill>
              </a:rPr>
            </a:br>
            <a:endParaRPr lang="ru-RU" sz="3100" dirty="0">
              <a:solidFill>
                <a:srgbClr val="7030A0"/>
              </a:solidFill>
            </a:endParaRPr>
          </a:p>
        </p:txBody>
      </p:sp>
      <p:sp>
        <p:nvSpPr>
          <p:cNvPr id="3" name="Объект 2"/>
          <p:cNvSpPr>
            <a:spLocks noGrp="1"/>
          </p:cNvSpPr>
          <p:nvPr>
            <p:ph idx="1"/>
          </p:nvPr>
        </p:nvSpPr>
        <p:spPr>
          <a:xfrm>
            <a:off x="748930" y="116632"/>
            <a:ext cx="3665984" cy="1080120"/>
          </a:xfrm>
        </p:spPr>
        <p:txBody>
          <a:bodyPr/>
          <a:lstStyle/>
          <a:p>
            <a:r>
              <a:rPr lang="en-US" sz="4800" b="1" dirty="0" err="1">
                <a:solidFill>
                  <a:srgbClr val="7030A0"/>
                </a:solidFill>
              </a:rPr>
              <a:t>Sightseeings</a:t>
            </a:r>
            <a:endParaRPr lang="ru-RU" sz="4800" dirty="0"/>
          </a:p>
        </p:txBody>
      </p:sp>
      <p:pic>
        <p:nvPicPr>
          <p:cNvPr id="6" name="Рисунок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60086" y="1164229"/>
            <a:ext cx="5256130" cy="3186954"/>
          </a:xfrm>
          <a:prstGeom prst="rect">
            <a:avLst/>
          </a:prstGeom>
        </p:spPr>
      </p:pic>
      <p:pic>
        <p:nvPicPr>
          <p:cNvPr id="7" name="Рисунок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17826" y="1893610"/>
            <a:ext cx="1728192" cy="864096"/>
          </a:xfrm>
          <a:prstGeom prst="rect">
            <a:avLst/>
          </a:prstGeom>
        </p:spPr>
      </p:pic>
      <p:pic>
        <p:nvPicPr>
          <p:cNvPr id="8" name="Рисунок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96970" y="699246"/>
            <a:ext cx="2926080" cy="2225697"/>
          </a:xfrm>
          <a:prstGeom prst="rect">
            <a:avLst/>
          </a:prstGeom>
        </p:spPr>
      </p:pic>
    </p:spTree>
    <p:extLst>
      <p:ext uri="{BB962C8B-B14F-4D97-AF65-F5344CB8AC3E}">
        <p14:creationId xmlns:p14="http://schemas.microsoft.com/office/powerpoint/2010/main" val="715609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4077072"/>
            <a:ext cx="7560840" cy="2520280"/>
          </a:xfrm>
        </p:spPr>
        <p:txBody>
          <a:bodyPr>
            <a:normAutofit fontScale="90000"/>
          </a:bodyPr>
          <a:lstStyle/>
          <a:p>
            <a:pPr algn="ctr" fontAlgn="base"/>
            <a:br>
              <a:rPr lang="ru-RU" sz="3100" dirty="0">
                <a:solidFill>
                  <a:srgbClr val="7030A0"/>
                </a:solidFill>
              </a:rPr>
            </a:br>
            <a:r>
              <a:rPr lang="en-US" sz="3200" dirty="0">
                <a:solidFill>
                  <a:schemeClr val="accent6">
                    <a:lumMod val="40000"/>
                    <a:lumOff val="60000"/>
                  </a:schemeClr>
                </a:solidFill>
              </a:rPr>
              <a:t>Petersen Automotive Museum </a:t>
            </a:r>
            <a:r>
              <a:rPr lang="en-US" sz="3200" dirty="0">
                <a:solidFill>
                  <a:srgbClr val="7030A0"/>
                </a:solidFill>
              </a:rPr>
              <a:t>in Los Angeles is an icon for Los Angeles, a city whose identity and history is so together with the popularity of the automobile.</a:t>
            </a:r>
            <a:br>
              <a:rPr lang="ru-RU" sz="3200" dirty="0">
                <a:solidFill>
                  <a:srgbClr val="7030A0"/>
                </a:solidFill>
              </a:rPr>
            </a:br>
            <a:endParaRPr lang="ru-RU" sz="3100" dirty="0">
              <a:solidFill>
                <a:srgbClr val="7030A0"/>
              </a:solidFill>
            </a:endParaRPr>
          </a:p>
        </p:txBody>
      </p:sp>
      <p:sp>
        <p:nvSpPr>
          <p:cNvPr id="3" name="Объект 2"/>
          <p:cNvSpPr>
            <a:spLocks noGrp="1"/>
          </p:cNvSpPr>
          <p:nvPr>
            <p:ph idx="1"/>
          </p:nvPr>
        </p:nvSpPr>
        <p:spPr>
          <a:xfrm>
            <a:off x="748930" y="116632"/>
            <a:ext cx="3665984" cy="1080120"/>
          </a:xfrm>
        </p:spPr>
        <p:txBody>
          <a:bodyPr/>
          <a:lstStyle/>
          <a:p>
            <a:r>
              <a:rPr lang="en-US" sz="4800" b="1" dirty="0" err="1">
                <a:solidFill>
                  <a:srgbClr val="7030A0"/>
                </a:solidFill>
              </a:rPr>
              <a:t>Sightseeings</a:t>
            </a:r>
            <a:endParaRPr lang="ru-RU" sz="4800" dirty="0"/>
          </a:p>
        </p:txBody>
      </p:sp>
      <p:pic>
        <p:nvPicPr>
          <p:cNvPr id="5" name="Рисунок 4"/>
          <p:cNvPicPr>
            <a:picLocks noChangeAspect="1"/>
          </p:cNvPicPr>
          <p:nvPr/>
        </p:nvPicPr>
        <p:blipFill rotWithShape="1">
          <a:blip r:embed="rId2" cstate="screen">
            <a:extLst>
              <a:ext uri="{28A0092B-C50C-407E-A947-70E740481C1C}">
                <a14:useLocalDpi xmlns:a14="http://schemas.microsoft.com/office/drawing/2010/main"/>
              </a:ext>
            </a:extLst>
          </a:blip>
          <a:srcRect l="-5037"/>
          <a:stretch/>
        </p:blipFill>
        <p:spPr>
          <a:xfrm>
            <a:off x="107504" y="1196752"/>
            <a:ext cx="5607424" cy="3012141"/>
          </a:xfrm>
          <a:prstGeom prst="rect">
            <a:avLst/>
          </a:prstGeom>
        </p:spPr>
      </p:pic>
      <p:pic>
        <p:nvPicPr>
          <p:cNvPr id="4" name="Рисунок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65032" y="476672"/>
            <a:ext cx="3384376" cy="3875443"/>
          </a:xfrm>
          <a:prstGeom prst="rect">
            <a:avLst/>
          </a:prstGeom>
        </p:spPr>
      </p:pic>
    </p:spTree>
    <p:extLst>
      <p:ext uri="{BB962C8B-B14F-4D97-AF65-F5344CB8AC3E}">
        <p14:creationId xmlns:p14="http://schemas.microsoft.com/office/powerpoint/2010/main" val="1692659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4077072"/>
            <a:ext cx="7560840" cy="2520280"/>
          </a:xfrm>
        </p:spPr>
        <p:txBody>
          <a:bodyPr>
            <a:normAutofit/>
          </a:bodyPr>
          <a:lstStyle/>
          <a:p>
            <a:pPr algn="ctr" fontAlgn="base"/>
            <a:br>
              <a:rPr lang="ru-RU" sz="3100" dirty="0">
                <a:solidFill>
                  <a:srgbClr val="7030A0"/>
                </a:solidFill>
              </a:rPr>
            </a:br>
            <a:r>
              <a:rPr lang="en-US" sz="3200" dirty="0">
                <a:solidFill>
                  <a:schemeClr val="accent6">
                    <a:lumMod val="40000"/>
                    <a:lumOff val="60000"/>
                  </a:schemeClr>
                </a:solidFill>
              </a:rPr>
              <a:t>Lake Tahoe </a:t>
            </a:r>
            <a:r>
              <a:rPr lang="en-US" sz="3200" dirty="0">
                <a:solidFill>
                  <a:srgbClr val="7030A0"/>
                </a:solidFill>
              </a:rPr>
              <a:t>is one of the world’s best magnificent bodies of fresh water.</a:t>
            </a:r>
            <a:br>
              <a:rPr lang="ru-RU" sz="3200" dirty="0">
                <a:solidFill>
                  <a:srgbClr val="7030A0"/>
                </a:solidFill>
              </a:rPr>
            </a:br>
            <a:endParaRPr lang="ru-RU" sz="3100" dirty="0">
              <a:solidFill>
                <a:srgbClr val="7030A0"/>
              </a:solidFill>
            </a:endParaRPr>
          </a:p>
        </p:txBody>
      </p:sp>
      <p:sp>
        <p:nvSpPr>
          <p:cNvPr id="3" name="Объект 2"/>
          <p:cNvSpPr>
            <a:spLocks noGrp="1"/>
          </p:cNvSpPr>
          <p:nvPr>
            <p:ph idx="1"/>
          </p:nvPr>
        </p:nvSpPr>
        <p:spPr>
          <a:xfrm>
            <a:off x="748930" y="116632"/>
            <a:ext cx="3665984" cy="1080120"/>
          </a:xfrm>
        </p:spPr>
        <p:txBody>
          <a:bodyPr/>
          <a:lstStyle/>
          <a:p>
            <a:r>
              <a:rPr lang="en-US" sz="4800" b="1" dirty="0" err="1">
                <a:solidFill>
                  <a:srgbClr val="7030A0"/>
                </a:solidFill>
              </a:rPr>
              <a:t>Sightseeings</a:t>
            </a:r>
            <a:endParaRPr lang="ru-RU" sz="4800" dirty="0"/>
          </a:p>
        </p:txBody>
      </p:sp>
      <p:pic>
        <p:nvPicPr>
          <p:cNvPr id="6" name="Рисунок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49633" y="1052736"/>
            <a:ext cx="5904656" cy="3937667"/>
          </a:xfrm>
          <a:prstGeom prst="rect">
            <a:avLst/>
          </a:prstGeom>
        </p:spPr>
      </p:pic>
    </p:spTree>
    <p:extLst>
      <p:ext uri="{BB962C8B-B14F-4D97-AF65-F5344CB8AC3E}">
        <p14:creationId xmlns:p14="http://schemas.microsoft.com/office/powerpoint/2010/main" val="1641857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4077072"/>
            <a:ext cx="7704856" cy="2520280"/>
          </a:xfrm>
        </p:spPr>
        <p:txBody>
          <a:bodyPr>
            <a:normAutofit fontScale="90000"/>
          </a:bodyPr>
          <a:lstStyle/>
          <a:p>
            <a:pPr algn="ctr" fontAlgn="base"/>
            <a:br>
              <a:rPr lang="ru-RU" sz="3100" dirty="0">
                <a:solidFill>
                  <a:srgbClr val="7030A0"/>
                </a:solidFill>
              </a:rPr>
            </a:br>
            <a:r>
              <a:rPr lang="en-US" sz="2700" dirty="0">
                <a:solidFill>
                  <a:schemeClr val="accent6">
                    <a:lumMod val="40000"/>
                    <a:lumOff val="60000"/>
                  </a:schemeClr>
                </a:solidFill>
              </a:rPr>
              <a:t>Yosemite National Park</a:t>
            </a:r>
            <a:r>
              <a:rPr lang="en-US" sz="2700" dirty="0"/>
              <a:t> </a:t>
            </a:r>
            <a:r>
              <a:rPr lang="en-US" sz="2700" dirty="0">
                <a:solidFill>
                  <a:srgbClr val="7030A0"/>
                </a:solidFill>
              </a:rPr>
              <a:t>is one of the most beautiful natural places on the planet. It has 3 of the 10 tallest waterfalls on earth, the biggest granite monolith anywhere, and some of the world’s largest trees.</a:t>
            </a:r>
            <a:br>
              <a:rPr lang="ru-RU" sz="2700" dirty="0">
                <a:solidFill>
                  <a:srgbClr val="7030A0"/>
                </a:solidFill>
              </a:rPr>
            </a:br>
            <a:endParaRPr lang="ru-RU" sz="2700" dirty="0">
              <a:solidFill>
                <a:srgbClr val="7030A0"/>
              </a:solidFill>
            </a:endParaRPr>
          </a:p>
        </p:txBody>
      </p:sp>
      <p:sp>
        <p:nvSpPr>
          <p:cNvPr id="3" name="Объект 2"/>
          <p:cNvSpPr>
            <a:spLocks noGrp="1"/>
          </p:cNvSpPr>
          <p:nvPr>
            <p:ph idx="1"/>
          </p:nvPr>
        </p:nvSpPr>
        <p:spPr>
          <a:xfrm>
            <a:off x="748930" y="116632"/>
            <a:ext cx="3665984" cy="1080120"/>
          </a:xfrm>
        </p:spPr>
        <p:txBody>
          <a:bodyPr/>
          <a:lstStyle/>
          <a:p>
            <a:r>
              <a:rPr lang="en-US" sz="4800" b="1" dirty="0" err="1">
                <a:solidFill>
                  <a:srgbClr val="7030A0"/>
                </a:solidFill>
              </a:rPr>
              <a:t>Sightseeings</a:t>
            </a:r>
            <a:endParaRPr lang="ru-RU" sz="4800" dirty="0"/>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3528" y="1052737"/>
            <a:ext cx="5662489" cy="3600400"/>
          </a:xfrm>
          <a:prstGeom prst="rect">
            <a:avLst/>
          </a:prstGeom>
        </p:spPr>
      </p:pic>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9822">
            <a:off x="5680382" y="693244"/>
            <a:ext cx="3090856" cy="3865630"/>
          </a:xfrm>
          <a:prstGeom prst="rect">
            <a:avLst/>
          </a:prstGeom>
        </p:spPr>
      </p:pic>
    </p:spTree>
    <p:extLst>
      <p:ext uri="{BB962C8B-B14F-4D97-AF65-F5344CB8AC3E}">
        <p14:creationId xmlns:p14="http://schemas.microsoft.com/office/powerpoint/2010/main" val="33098756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99</TotalTime>
  <Words>47</Words>
  <Application>Microsoft Office PowerPoint</Application>
  <PresentationFormat>Экран (4:3)</PresentationFormat>
  <Paragraphs>17</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Arial</vt:lpstr>
      <vt:lpstr>Impact</vt:lpstr>
      <vt:lpstr>Times New Roman</vt:lpstr>
      <vt:lpstr>NewsPrint</vt:lpstr>
      <vt:lpstr> STATE CALIFORNIA</vt:lpstr>
      <vt:lpstr>State California is the most populous state in the United States, and the third largest by land area, after Alaska and Texas.</vt:lpstr>
      <vt:lpstr>    Population More than 200 different languages are spoken in California. The arrival of people from every corner of the globe makes the state one of the most tolerant, cosmopolitan and open-minded societies on the planet. By welcoming people, Californians also welcome their culture, lifestyle, language and religion and all these different cultures create an undeniable variety of music, art, dance, histories and celebrations – not to mention cuisine. </vt:lpstr>
      <vt:lpstr> Southern California is a Mecca for those who enjoy travel, outdoor activities, music, art and a variety of other entertainment. In fact, most of what you can imagine can be found in Southern California. </vt:lpstr>
      <vt:lpstr> There’s a lot to see in California. The Golden Gate Bridge in San Francisco is one of the most famous bridges around the world. </vt:lpstr>
      <vt:lpstr> California State Railroad Museum in Sacramento is the largest old attraction in Sacramento. It exhibits almost two dozen locomotives and railroad cars, among other attractions. </vt:lpstr>
      <vt:lpstr> Petersen Automotive Museum in Los Angeles is an icon for Los Angeles, a city whose identity and history is so together with the popularity of the automobile. </vt:lpstr>
      <vt:lpstr> Lake Tahoe is one of the world’s best magnificent bodies of fresh water. </vt:lpstr>
      <vt:lpstr> Yosemite National Park is one of the most beautiful natural places on the planet. It has 3 of the 10 tallest waterfalls on earth, the biggest granite monolith anywhere, and some of the world’s largest trees.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CALIFORNIA</dc:title>
  <dc:creator>ОгольЛВ</dc:creator>
  <cp:lastModifiedBy>Лариса Витальевна Оголь</cp:lastModifiedBy>
  <cp:revision>10</cp:revision>
  <dcterms:created xsi:type="dcterms:W3CDTF">2023-03-10T20:34:20Z</dcterms:created>
  <dcterms:modified xsi:type="dcterms:W3CDTF">2023-04-07T18:34:48Z</dcterms:modified>
</cp:coreProperties>
</file>