
<file path=[Content_Types].xml><?xml version="1.0" encoding="utf-8"?>
<Types xmlns="http://schemas.openxmlformats.org/package/2006/content-types">
  <Default ContentType="application/xml" Extension="xml"/>
  <Default ContentType="image/jpeg" Extension="jpe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Master+xml" PartName="/ppt/slideMasters/slideMaster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2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9144000"/>
  <p:notesSz cx="6858000" cy="9144000"/>
  <p:defaultTextStyle>
    <a:defPPr lvl="0">
      <a:defRPr lang="ru-RU"/>
    </a:defPPr>
    <a:lvl1pPr defTabSz="914400" eaLnBrk="1" hangingPunct="1" latinLnBrk="0" lvl="0" marL="0" rtl="0" algn="l">
      <a:defRPr kern="1200" sz="1800">
        <a:solidFill>
          <a:schemeClr val="tx1"/>
        </a:solidFill>
        <a:latin typeface="+mn-lt"/>
        <a:ea typeface="+mn-ea"/>
        <a:cs typeface="+mn-cs"/>
      </a:defRPr>
    </a:lvl1pPr>
    <a:lvl2pPr defTabSz="914400" eaLnBrk="1" hangingPunct="1" latinLnBrk="0" lvl="1" marL="457200" rtl="0" algn="l">
      <a:defRPr kern="1200" sz="1800">
        <a:solidFill>
          <a:schemeClr val="tx1"/>
        </a:solidFill>
        <a:latin typeface="+mn-lt"/>
        <a:ea typeface="+mn-ea"/>
        <a:cs typeface="+mn-cs"/>
      </a:defRPr>
    </a:lvl2pPr>
    <a:lvl3pPr defTabSz="914400" eaLnBrk="1" hangingPunct="1" latinLnBrk="0" lvl="2" marL="914400" rtl="0" algn="l">
      <a:defRPr kern="1200" sz="1800">
        <a:solidFill>
          <a:schemeClr val="tx1"/>
        </a:solidFill>
        <a:latin typeface="+mn-lt"/>
        <a:ea typeface="+mn-ea"/>
        <a:cs typeface="+mn-cs"/>
      </a:defRPr>
    </a:lvl3pPr>
    <a:lvl4pPr defTabSz="914400" eaLnBrk="1" hangingPunct="1" latinLnBrk="0" lvl="3" marL="1371600" rtl="0" algn="l">
      <a:defRPr kern="1200" sz="1800">
        <a:solidFill>
          <a:schemeClr val="tx1"/>
        </a:solidFill>
        <a:latin typeface="+mn-lt"/>
        <a:ea typeface="+mn-ea"/>
        <a:cs typeface="+mn-cs"/>
      </a:defRPr>
    </a:lvl4pPr>
    <a:lvl5pPr defTabSz="914400" eaLnBrk="1" hangingPunct="1" latinLnBrk="0" lvl="4" marL="1828800" rtl="0" algn="l">
      <a:defRPr kern="1200" sz="1800">
        <a:solidFill>
          <a:schemeClr val="tx1"/>
        </a:solidFill>
        <a:latin typeface="+mn-lt"/>
        <a:ea typeface="+mn-ea"/>
        <a:cs typeface="+mn-cs"/>
      </a:defRPr>
    </a:lvl5pPr>
    <a:lvl6pPr defTabSz="914400" eaLnBrk="1" hangingPunct="1" latinLnBrk="0" lvl="5" marL="2286000" rtl="0" algn="l">
      <a:defRPr kern="1200" sz="1800">
        <a:solidFill>
          <a:schemeClr val="tx1"/>
        </a:solidFill>
        <a:latin typeface="+mn-lt"/>
        <a:ea typeface="+mn-ea"/>
        <a:cs typeface="+mn-cs"/>
      </a:defRPr>
    </a:lvl6pPr>
    <a:lvl7pPr defTabSz="914400" eaLnBrk="1" hangingPunct="1" latinLnBrk="0" lvl="6" marL="2743200" rtl="0" algn="l">
      <a:defRPr kern="1200" sz="1800">
        <a:solidFill>
          <a:schemeClr val="tx1"/>
        </a:solidFill>
        <a:latin typeface="+mn-lt"/>
        <a:ea typeface="+mn-ea"/>
        <a:cs typeface="+mn-cs"/>
      </a:defRPr>
    </a:lvl7pPr>
    <a:lvl8pPr defTabSz="914400" eaLnBrk="1" hangingPunct="1" latinLnBrk="0" lvl="7" marL="3200400" rtl="0" algn="l">
      <a:defRPr kern="1200" sz="1800">
        <a:solidFill>
          <a:schemeClr val="tx1"/>
        </a:solidFill>
        <a:latin typeface="+mn-lt"/>
        <a:ea typeface="+mn-ea"/>
        <a:cs typeface="+mn-cs"/>
      </a:defRPr>
    </a:lvl8pPr>
    <a:lvl9pPr defTabSz="914400" eaLnBrk="1" hangingPunct="1" latinLnBrk="0" lvl="8" marL="3657600" rtl="0" algn="l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2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2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2.xml"/><Relationship Id="rId3" Type="http://schemas.openxmlformats.org/officeDocument/2006/relationships/presProps" Target="presProps2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06817B-2256-483D-8813-71DF27796AFA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3759FF-11B2-4556-8D5A-FDF21A8376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136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Консультация для родителей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«Организация детского экспериментирования в домашних условиях»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Детское экспериментирование – это один из ведущих видов деятельности дошкольника. Очевидно, что нет более пытливого исследователя, чем ребёнок. Маленький человек охвачен жаждой познания и освоения огромного нового мира. Но среди родителей часто распространена ошибка – ограничения на пути детского познания. Вы отвечаете на все вопросы юного почемучки? С готовностью показываете предметы, притягивающие любопытный взор и рассказываете о них? Регулярно бываете с ребёнком в кукольном театре, музее, цирке? Это не праздные вопросы, от которых легко отшутиться: «много будет знать, скоро состариться». К сожалению, «мамины промахи» дадут о себе знать очень скоро – в первых же классах школы, когда ваш ребёнок окажется пассивным существом, равнодушно относящимся к любым нововведениям. Исследовательская деятельность детей может стать одними из условий развития детской любознательности, а в конечном итоге познавательных интересов ребёнка. В детском саду уделяется много внимания детскому экспериментированию. Организуется исследовательская деятельность детей, создаются специальные проблемные ситуации, проводится непосредственно-образовательная деятельность. В группах созданы условия для развития детской познавательной деятельности во всех центрах активности и уголках имеются материалы для экспериментирования: бумага разных видов, ткань, специальные приборы (весы, часы и др.), неструктурированные материалы (песок, вода), карты, схемы и т.п.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759FF-11B2-4556-8D5A-FDF21A83768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428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1" name="Shape 10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incid3nt\Desktop\5488466.jpeg" id="1042" name="Google Shape;1042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3" name="Google Shape;1043;p1"/>
          <p:cNvSpPr/>
          <p:nvPr/>
        </p:nvSpPr>
        <p:spPr>
          <a:xfrm>
            <a:off x="467544" y="1700808"/>
            <a:ext cx="8424900" cy="25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Calibri"/>
              <a:buNone/>
            </a:pPr>
            <a:r>
              <a:rPr b="1" i="0" lang="ru-RU" sz="40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    </a:t>
            </a:r>
            <a:r>
              <a:rPr b="1" i="0" lang="ru-RU" sz="4000" u="none" cap="none" strike="noStrike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Консультация для родителей</a:t>
            </a:r>
            <a:endParaRPr b="1" i="0" sz="4000" u="none" cap="none" strike="noStrike">
              <a:solidFill>
                <a:srgbClr val="98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t/>
            </a:r>
            <a:endParaRPr b="1" i="0" sz="40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Calibri"/>
              <a:buNone/>
            </a:pPr>
            <a:r>
              <a:rPr b="1" i="0" lang="ru-RU" sz="40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   “Домашнее             экспериментирование”</a:t>
            </a:r>
            <a:endParaRPr b="1" i="0" sz="40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Calibri"/>
              <a:buNone/>
            </a:pPr>
            <a:r>
              <a:rPr b="1" i="0" lang="ru-RU" sz="40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                      </a:t>
            </a:r>
            <a:endParaRPr b="1" i="0" sz="40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Calibri"/>
              <a:buNone/>
            </a:pPr>
            <a:r>
              <a:rPr b="1" i="0" lang="ru-RU" sz="40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Группа N4</a:t>
            </a:r>
            <a:endParaRPr b="1" i="0" sz="40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Calibri"/>
              <a:buNone/>
            </a:pPr>
            <a:r>
              <a:rPr b="1" i="0" lang="ru-RU" sz="40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    </a:t>
            </a:r>
            <a:endParaRPr b="1" i="0" sz="40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1" name="Shape 10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incid3nt\Desktop\5488466.jpeg" id="1032" name="Google Shape;1032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23461" y="0"/>
            <a:ext cx="9299510" cy="6974632"/>
          </a:xfrm>
          <a:prstGeom prst="rect">
            <a:avLst/>
          </a:prstGeom>
          <a:noFill/>
          <a:ln>
            <a:noFill/>
          </a:ln>
        </p:spPr>
      </p:pic>
      <p:sp>
        <p:nvSpPr>
          <p:cNvPr id="1033" name="Google Shape;1033;p2"/>
          <p:cNvSpPr/>
          <p:nvPr/>
        </p:nvSpPr>
        <p:spPr>
          <a:xfrm>
            <a:off x="-123450" y="-2728125"/>
            <a:ext cx="9159900" cy="837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Детское экспериментирование – это один из ведущих видов деятельности дошкольника. Очевидно, что нет более пытливого исследователя, чем ребёнок. Маленький человек охвачен жаждой познания и освоения огромного нового мира. Но среди родителей часто распространена ошибка – ограничения на пути детского познания. Вы отвечаете на все вопросы юного почемучки? С готовностью показываете предметы, притягивающие любопытный взор и рассказываете о них? Исследовательская деятельность детей может стать одними из условий развития детской любознательности, а в конечном итоге познавательных интересов ребёнка. В детском саду уделяется много внимания детскому экспериментированию.  В группах созданы условия для развития детской познавательной 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деятельности во всех центрах   активности.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4" name="Shape 10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incid3nt\Desktop\5488466.jpeg" id="1035" name="Google Shape;1035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36" name="Google Shape;1036;p3"/>
          <p:cNvSpPr/>
          <p:nvPr/>
        </p:nvSpPr>
        <p:spPr>
          <a:xfrm>
            <a:off x="0" y="-1741646"/>
            <a:ext cx="9036600" cy="84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Несложные опыты и эксперименты можно организовать и дома. Для этого не требуется больших усилий, только желание, немного фантазии и конечно, некоторые научные знания.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Любое место в квартире может стать местом для эксперимента. Например, ванная комната, Во время мытья ребёнок может узнать много интересного о свойствах воды, мыла, о растворимости веществ.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Например: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Что быстрее растворится: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морская соль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пена для ванны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хвойный экстракт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кусочки мыла и т.п.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Кухня – это место, где ребёнок мешает родителям, особенно маме, когда она готовит еду. Если у вас двое или трое детей, можно устроить соревнования между юными физикаии.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Поставьте на стол несколько одинаковых ёмкостей, низкую миску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с водой и поролоновые губки разного размера и цвета. В миску налейте вод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ы примерно на 1,5 см. Пусть дети положат губки в воду и угадают, какая из них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наберёт в себя больше воды. Отожмите воду в приготовленные баночки.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 кого больше? Почему? Можно ли набрать в губку столь воды, сколь хочешь?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А если предоставить губке полную свободу? Пусть дети сами ответят на эти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вопросы. Важно только, чтобы вопросы ребёнка не оставались без ответа.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Если вы не знаете точного (научного) ответа, необходимо обратится к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справочной литературе.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7" name="Shape 10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incid3nt\Desktop\5488466.jpeg" id="1038" name="Google Shape;1038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39" name="Google Shape;1039;p4"/>
          <p:cNvSpPr/>
          <p:nvPr/>
        </p:nvSpPr>
        <p:spPr>
          <a:xfrm>
            <a:off x="0" y="-79653"/>
            <a:ext cx="8964600" cy="50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Домашняя лаборатория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Экспериментирование – это, наряду с игрой – ведущая деятельность дошкольника. Цель экспериментирования – вести детей вверх ступень за ступенью в познании окружающего мира. Ребёнок научиться определять наилучший способ решения встающих перед ним задач и находить ответы на возникающие вопросы. Для этого необходимо соблюдать некоторые правила: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1.Установите цель эксперимента (для чего мы проводим опыт)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2.Подберите материалы (список всего необходимого для проведения опыта)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3.Обсудите процесс (поэтапные инструкции по проведению эксперимента)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4.Подведите итоги (точное описание ожидаемого результата)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5.Объясните почему? Доступными для ребёнка словами.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Помните!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При проведении эксперимента главное – безопасность вас и 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вашего ребёнка.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Несколько несложных опытов для детей среднего 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дошкольного возраста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ncid3nt\Desktop\548846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305342"/>
            <a:ext cx="84249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Вода не имеет формы</a:t>
            </a:r>
            <a:endParaRPr lang="ru-RU" sz="2400" dirty="0"/>
          </a:p>
          <a:p>
            <a:r>
              <a:rPr lang="ru-RU" sz="2400" dirty="0"/>
              <a:t>Предложить детям рассмотреть кубик льда (вспомнить, что лёд – это твёрдая вода). Какой формы этот кусочек льда? Изменит ли он свою форму, если опустить его в стакан, в миску, положить на стол или на ладошку? А жидкая вода?</a:t>
            </a:r>
          </a:p>
          <a:p>
            <a:r>
              <a:rPr lang="ru-RU" sz="2400" dirty="0"/>
              <a:t>Предложить детям налить воду в кувшин, тарелку, стакан (любые сосуды), на поверхность стола. Что происходит? Вода принимает форму того предмета, в котором находится, </a:t>
            </a:r>
            <a:endParaRPr lang="ru-RU" sz="2400" dirty="0" smtClean="0"/>
          </a:p>
          <a:p>
            <a:r>
              <a:rPr lang="ru-RU" sz="2400" dirty="0" smtClean="0"/>
              <a:t>а </a:t>
            </a:r>
            <a:r>
              <a:rPr lang="ru-RU" sz="2400" dirty="0"/>
              <a:t>на ровном месте расползается лужицей. Значит</a:t>
            </a:r>
            <a:r>
              <a:rPr lang="ru-RU" sz="2400" dirty="0" smtClean="0"/>
              <a:t>,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жидкая </a:t>
            </a:r>
            <a:endParaRPr lang="ru-RU" sz="2400" dirty="0" smtClean="0"/>
          </a:p>
          <a:p>
            <a:r>
              <a:rPr lang="ru-RU" sz="2400" dirty="0" smtClean="0"/>
              <a:t>вода </a:t>
            </a:r>
            <a:r>
              <a:rPr lang="ru-RU" sz="2400" dirty="0"/>
              <a:t>не имеет формы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82574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ncid3nt\Desktop\548846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692696"/>
            <a:ext cx="1196100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/>
              <a:t>    </a:t>
            </a:r>
          </a:p>
          <a:p>
            <a:r>
              <a:rPr lang="ru-RU" sz="5400" dirty="0"/>
              <a:t> </a:t>
            </a:r>
            <a:r>
              <a:rPr lang="ru-RU" sz="5400" dirty="0" smtClean="0"/>
              <a:t>    Удачи </a:t>
            </a:r>
            <a:r>
              <a:rPr lang="ru-RU" sz="5400" dirty="0"/>
              <a:t>Вам и </a:t>
            </a:r>
            <a:endParaRPr lang="ru-RU" sz="5400" dirty="0" smtClean="0"/>
          </a:p>
          <a:p>
            <a:r>
              <a:rPr lang="ru-RU" sz="5400" dirty="0"/>
              <a:t> </a:t>
            </a:r>
            <a:r>
              <a:rPr lang="ru-RU" sz="5400" dirty="0" smtClean="0"/>
              <a:t>         Вашему </a:t>
            </a:r>
            <a:r>
              <a:rPr lang="ru-RU" sz="5400" dirty="0"/>
              <a:t>ребенку!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8523659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