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323" r:id="rId2"/>
    <p:sldId id="324" r:id="rId3"/>
    <p:sldId id="325" r:id="rId4"/>
    <p:sldId id="326" r:id="rId5"/>
    <p:sldId id="327" r:id="rId6"/>
    <p:sldId id="328" r:id="rId7"/>
    <p:sldId id="329" r:id="rId8"/>
    <p:sldId id="330" r:id="rId9"/>
    <p:sldId id="331" r:id="rId10"/>
    <p:sldId id="332"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132"/>
    <a:srgbClr val="00194C"/>
    <a:srgbClr val="001B50"/>
    <a:srgbClr val="001D58"/>
    <a:srgbClr val="000042"/>
    <a:srgbClr val="00003A"/>
    <a:srgbClr val="000066"/>
    <a:srgbClr val="000818"/>
    <a:srgbClr val="4F81BD"/>
    <a:srgbClr val="DEF9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2" autoAdjust="0"/>
  </p:normalViewPr>
  <p:slideViewPr>
    <p:cSldViewPr>
      <p:cViewPr>
        <p:scale>
          <a:sx n="60" d="100"/>
          <a:sy n="60" d="100"/>
        </p:scale>
        <p:origin x="-1656" y="-2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A7F919-39AA-4D42-B9FF-4D84ADDF0150}" type="datetimeFigureOut">
              <a:rPr lang="ru-RU" smtClean="0"/>
              <a:pPr/>
              <a:t>08.04.2023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3FAF9E-8AB4-4A36-8C82-B6A59ABC46CE}" type="slidenum">
              <a:rPr lang="ru-RU" smtClean="0"/>
              <a:pPr/>
              <a:t>‹#›</a:t>
            </a:fld>
            <a:endParaRPr lang="ru-RU"/>
          </a:p>
        </p:txBody>
      </p:sp>
    </p:spTree>
    <p:extLst>
      <p:ext uri="{BB962C8B-B14F-4D97-AF65-F5344CB8AC3E}">
        <p14:creationId xmlns:p14="http://schemas.microsoft.com/office/powerpoint/2010/main" val="23044993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4AB8CB4-C6F1-481C-90F0-CF843C11E64C}" type="datetimeFigureOut">
              <a:rPr lang="ru-RU" smtClean="0"/>
              <a:pPr/>
              <a:t>08.04.2023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08AC82-61EA-4E7E-8059-DDC5CB35A376}"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4AB8CB4-C6F1-481C-90F0-CF843C11E64C}" type="datetimeFigureOut">
              <a:rPr lang="ru-RU" smtClean="0"/>
              <a:pPr/>
              <a:t>08.04.2023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08AC82-61EA-4E7E-8059-DDC5CB35A376}"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4AB8CB4-C6F1-481C-90F0-CF843C11E64C}" type="datetimeFigureOut">
              <a:rPr lang="ru-RU" smtClean="0"/>
              <a:pPr/>
              <a:t>08.04.2023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08AC82-61EA-4E7E-8059-DDC5CB35A376}"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4AB8CB4-C6F1-481C-90F0-CF843C11E64C}" type="datetimeFigureOut">
              <a:rPr lang="ru-RU" smtClean="0"/>
              <a:pPr/>
              <a:t>08.04.2023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08AC82-61EA-4E7E-8059-DDC5CB35A376}"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4AB8CB4-C6F1-481C-90F0-CF843C11E64C}" type="datetimeFigureOut">
              <a:rPr lang="ru-RU" smtClean="0"/>
              <a:pPr/>
              <a:t>08.04.2023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08AC82-61EA-4E7E-8059-DDC5CB35A376}"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4AB8CB4-C6F1-481C-90F0-CF843C11E64C}" type="datetimeFigureOut">
              <a:rPr lang="ru-RU" smtClean="0"/>
              <a:pPr/>
              <a:t>08.04.2023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B08AC82-61EA-4E7E-8059-DDC5CB35A376}"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4AB8CB4-C6F1-481C-90F0-CF843C11E64C}" type="datetimeFigureOut">
              <a:rPr lang="ru-RU" smtClean="0"/>
              <a:pPr/>
              <a:t>08.04.2023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B08AC82-61EA-4E7E-8059-DDC5CB35A376}"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4AB8CB4-C6F1-481C-90F0-CF843C11E64C}" type="datetimeFigureOut">
              <a:rPr lang="ru-RU" smtClean="0"/>
              <a:pPr/>
              <a:t>08.04.2023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B08AC82-61EA-4E7E-8059-DDC5CB35A376}"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AB8CB4-C6F1-481C-90F0-CF843C11E64C}" type="datetimeFigureOut">
              <a:rPr lang="ru-RU" smtClean="0"/>
              <a:pPr/>
              <a:t>08.04.2023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B08AC82-61EA-4E7E-8059-DDC5CB35A376}"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4AB8CB4-C6F1-481C-90F0-CF843C11E64C}" type="datetimeFigureOut">
              <a:rPr lang="ru-RU" smtClean="0"/>
              <a:pPr/>
              <a:t>08.04.2023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B08AC82-61EA-4E7E-8059-DDC5CB35A376}"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4AB8CB4-C6F1-481C-90F0-CF843C11E64C}" type="datetimeFigureOut">
              <a:rPr lang="ru-RU" smtClean="0"/>
              <a:pPr/>
              <a:t>08.04.2023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B08AC82-61EA-4E7E-8059-DDC5CB35A376}"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4AB8CB4-C6F1-481C-90F0-CF843C11E64C}" type="datetimeFigureOut">
              <a:rPr lang="ru-RU" smtClean="0"/>
              <a:pPr/>
              <a:t>08.04.2023</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B08AC82-61EA-4E7E-8059-DDC5CB35A37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496944" cy="1252728"/>
          </a:xfrm>
        </p:spPr>
        <p:txBody>
          <a:bodyPr>
            <a:normAutofit fontScale="90000"/>
          </a:bodyPr>
          <a:lstStyle/>
          <a:p>
            <a:pPr marL="0" indent="0" algn="ctr">
              <a:buNone/>
            </a:pPr>
            <a:r>
              <a:rPr lang="ru-RU" b="1" dirty="0" err="1" smtClean="0">
                <a:solidFill>
                  <a:srgbClr val="FF0000"/>
                </a:solidFill>
                <a:latin typeface="Times New Roman"/>
                <a:ea typeface="Calibri"/>
                <a:cs typeface="Times New Roman"/>
              </a:rPr>
              <a:t>Ковробук</a:t>
            </a:r>
            <a:r>
              <a:rPr lang="ru-RU" b="1" dirty="0" smtClean="0">
                <a:solidFill>
                  <a:srgbClr val="FF0000"/>
                </a:solidFill>
                <a:latin typeface="Times New Roman"/>
                <a:ea typeface="Calibri"/>
                <a:cs typeface="Times New Roman"/>
              </a:rPr>
              <a:t> - фетровая </a:t>
            </a:r>
            <a:r>
              <a:rPr lang="ru-RU" b="1" dirty="0">
                <a:solidFill>
                  <a:srgbClr val="FF0000"/>
                </a:solidFill>
                <a:latin typeface="Times New Roman"/>
                <a:ea typeface="Calibri"/>
                <a:cs typeface="Times New Roman"/>
              </a:rPr>
              <a:t>книжка «Ветеринар»</a:t>
            </a:r>
            <a:r>
              <a:rPr lang="ru-RU" sz="2800" dirty="0">
                <a:ea typeface="Calibri"/>
                <a:cs typeface="Times New Roman"/>
              </a:rPr>
              <a:t/>
            </a:r>
            <a:br>
              <a:rPr lang="ru-RU" sz="2800" dirty="0">
                <a:ea typeface="Calibri"/>
                <a:cs typeface="Times New Roman"/>
              </a:rPr>
            </a:br>
            <a:endParaRPr lang="ru-RU" dirty="0"/>
          </a:p>
        </p:txBody>
      </p:sp>
      <p:sp>
        <p:nvSpPr>
          <p:cNvPr id="3" name="Объект 2"/>
          <p:cNvSpPr>
            <a:spLocks noGrp="1"/>
          </p:cNvSpPr>
          <p:nvPr>
            <p:ph sz="quarter" idx="13"/>
          </p:nvPr>
        </p:nvSpPr>
        <p:spPr>
          <a:xfrm>
            <a:off x="755576" y="1251021"/>
            <a:ext cx="8229600" cy="5616624"/>
          </a:xfrm>
        </p:spPr>
        <p:txBody>
          <a:bodyPr>
            <a:noAutofit/>
          </a:bodyPr>
          <a:lstStyle/>
          <a:p>
            <a:pPr marL="0" indent="0">
              <a:spcAft>
                <a:spcPts val="1000"/>
              </a:spcAft>
              <a:buNone/>
            </a:pPr>
            <a:r>
              <a:rPr lang="ru-RU" sz="2200" b="1" dirty="0" smtClean="0">
                <a:latin typeface="Times New Roman"/>
                <a:ea typeface="Calibri"/>
                <a:cs typeface="Times New Roman"/>
              </a:rPr>
              <a:t>      Цель</a:t>
            </a:r>
            <a:r>
              <a:rPr lang="ru-RU" sz="2200" b="1" dirty="0">
                <a:latin typeface="Times New Roman"/>
                <a:ea typeface="Calibri"/>
                <a:cs typeface="Times New Roman"/>
              </a:rPr>
              <a:t>: </a:t>
            </a:r>
            <a:r>
              <a:rPr lang="ru-RU" sz="2200" dirty="0">
                <a:latin typeface="Times New Roman"/>
                <a:ea typeface="Calibri"/>
                <a:cs typeface="Times New Roman"/>
              </a:rPr>
              <a:t>Расширение и закрепление знаний детей старшего </a:t>
            </a:r>
            <a:r>
              <a:rPr lang="ru-RU" sz="2200" dirty="0" smtClean="0">
                <a:latin typeface="Times New Roman"/>
                <a:ea typeface="Calibri"/>
                <a:cs typeface="Times New Roman"/>
              </a:rPr>
              <a:t>    дошкольного </a:t>
            </a:r>
            <a:r>
              <a:rPr lang="ru-RU" sz="2200" dirty="0">
                <a:latin typeface="Times New Roman"/>
                <a:ea typeface="Calibri"/>
                <a:cs typeface="Times New Roman"/>
              </a:rPr>
              <a:t>возраста о профессии </a:t>
            </a:r>
            <a:r>
              <a:rPr lang="ru-RU" sz="2200" dirty="0" smtClean="0">
                <a:latin typeface="Times New Roman"/>
                <a:ea typeface="Calibri"/>
                <a:cs typeface="Times New Roman"/>
              </a:rPr>
              <a:t>ветеринар.</a:t>
            </a:r>
            <a:endParaRPr lang="ru-RU" dirty="0">
              <a:ea typeface="Calibri"/>
              <a:cs typeface="Times New Roman"/>
            </a:endParaRPr>
          </a:p>
          <a:p>
            <a:pPr marL="0" indent="0">
              <a:spcAft>
                <a:spcPts val="1000"/>
              </a:spcAft>
              <a:buNone/>
            </a:pPr>
            <a:r>
              <a:rPr lang="ru-RU" sz="2200" b="1" dirty="0" smtClean="0">
                <a:latin typeface="Times New Roman"/>
                <a:ea typeface="Calibri"/>
                <a:cs typeface="Times New Roman"/>
              </a:rPr>
              <a:t>        Задачи</a:t>
            </a:r>
            <a:r>
              <a:rPr lang="ru-RU" sz="2200" b="1" dirty="0">
                <a:latin typeface="Times New Roman"/>
                <a:ea typeface="Calibri"/>
                <a:cs typeface="Times New Roman"/>
              </a:rPr>
              <a:t>:</a:t>
            </a:r>
            <a:endParaRPr lang="ru-RU" sz="2200" dirty="0">
              <a:ea typeface="Calibri"/>
              <a:cs typeface="Times New Roman"/>
            </a:endParaRPr>
          </a:p>
          <a:p>
            <a:pPr lvl="0">
              <a:buFont typeface="Symbol"/>
              <a:buChar char=""/>
            </a:pPr>
            <a:r>
              <a:rPr lang="ru-RU" sz="2200" dirty="0">
                <a:latin typeface="Times New Roman"/>
                <a:ea typeface="Calibri"/>
                <a:cs typeface="Times New Roman"/>
              </a:rPr>
              <a:t>Познакомить со сферой деятельности врача-ветеринара и многообразием профессий «врач», трудовыми действиями, оборудованием, инструментами, результатами труда, средствами защиты и способами их использования.</a:t>
            </a:r>
            <a:endParaRPr lang="ru-RU" sz="2200" dirty="0">
              <a:ea typeface="Calibri"/>
              <a:cs typeface="Times New Roman"/>
            </a:endParaRPr>
          </a:p>
          <a:p>
            <a:pPr lvl="0">
              <a:buFont typeface="Symbol"/>
              <a:buChar char=""/>
            </a:pPr>
            <a:r>
              <a:rPr lang="ru-RU" sz="2200" dirty="0">
                <a:latin typeface="Times New Roman"/>
                <a:ea typeface="Calibri"/>
                <a:cs typeface="Times New Roman"/>
              </a:rPr>
              <a:t>Развивать ориентацию в пространстве, тактильную чувствительность, мелкую моторику, зрительное восприятие, воображение, наглядно-образное мышление, активизировать и обогащать словарный запас по теме «Профессия врач».</a:t>
            </a:r>
            <a:endParaRPr lang="ru-RU" sz="2200" dirty="0">
              <a:ea typeface="Calibri"/>
              <a:cs typeface="Times New Roman"/>
            </a:endParaRPr>
          </a:p>
          <a:p>
            <a:pPr lvl="0">
              <a:spcAft>
                <a:spcPts val="1000"/>
              </a:spcAft>
              <a:buFont typeface="Symbol"/>
              <a:buChar char=""/>
            </a:pPr>
            <a:r>
              <a:rPr lang="ru-RU" sz="2200" dirty="0">
                <a:latin typeface="Times New Roman"/>
                <a:ea typeface="Calibri"/>
                <a:cs typeface="Times New Roman"/>
              </a:rPr>
              <a:t>Способствовать формированию положительного отношения и уважения к труду взрослых, пробуждать любознательность и интерес к профессии «врач-ветеринар».</a:t>
            </a:r>
            <a:endParaRPr lang="ru-RU" sz="2200" dirty="0">
              <a:ea typeface="Calibri"/>
              <a:cs typeface="Times New Roman"/>
            </a:endParaRPr>
          </a:p>
          <a:p>
            <a:endParaRPr lang="ru-RU" sz="2200" dirty="0"/>
          </a:p>
        </p:txBody>
      </p:sp>
    </p:spTree>
    <p:extLst>
      <p:ext uri="{BB962C8B-B14F-4D97-AF65-F5344CB8AC3E}">
        <p14:creationId xmlns:p14="http://schemas.microsoft.com/office/powerpoint/2010/main" val="21162723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sz="quarter" idx="13"/>
          </p:nvPr>
        </p:nvSpPr>
        <p:spPr>
          <a:xfrm>
            <a:off x="251520" y="836712"/>
            <a:ext cx="8784976" cy="5289451"/>
          </a:xfrm>
        </p:spPr>
        <p:txBody>
          <a:bodyPr>
            <a:normAutofit/>
          </a:bodyPr>
          <a:lstStyle/>
          <a:p>
            <a:pPr marL="0" indent="0">
              <a:buNone/>
            </a:pPr>
            <a:r>
              <a:rPr lang="ru-RU" sz="2400" dirty="0" smtClean="0">
                <a:latin typeface="Times New Roman" pitchFamily="18" charset="0"/>
                <a:cs typeface="Times New Roman" pitchFamily="18" charset="0"/>
              </a:rPr>
              <a:t>Поставленные цели достигнуть легко с помощью этого </a:t>
            </a:r>
            <a:r>
              <a:rPr lang="ru-RU" sz="2400" dirty="0" err="1" smtClean="0">
                <a:latin typeface="Times New Roman" pitchFamily="18" charset="0"/>
                <a:cs typeface="Times New Roman" pitchFamily="18" charset="0"/>
              </a:rPr>
              <a:t>ковробука</a:t>
            </a:r>
            <a:r>
              <a:rPr lang="ru-RU" sz="2400" dirty="0" smtClean="0">
                <a:latin typeface="Times New Roman" pitchFamily="18" charset="0"/>
                <a:cs typeface="Times New Roman" pitchFamily="18" charset="0"/>
              </a:rPr>
              <a:t> – фетровой книжки «Ветеринар», которую можно применить в совместной деятельности педагога и детей, в индивидуальной работе </a:t>
            </a:r>
            <a:r>
              <a:rPr lang="ru-RU" sz="2400" smtClean="0">
                <a:latin typeface="Times New Roman" pitchFamily="18" charset="0"/>
                <a:cs typeface="Times New Roman" pitchFamily="18" charset="0"/>
              </a:rPr>
              <a:t>с воспитанником </a:t>
            </a:r>
            <a:r>
              <a:rPr lang="ru-RU" sz="2400" dirty="0" smtClean="0">
                <a:latin typeface="Times New Roman" pitchFamily="18" charset="0"/>
                <a:cs typeface="Times New Roman" pitchFamily="18" charset="0"/>
              </a:rPr>
              <a:t>или в самостоятельной деятельности ребенка. Детям нравится прикреплять детали липучкой, крючками, магнитными кнопками имитируя действия ветеринара, этим мы воспитываем и прививаем любовь к животным, заботе о них и бережном обращении. </a:t>
            </a:r>
          </a:p>
          <a:p>
            <a:pPr marL="0" indent="0">
              <a:buNone/>
            </a:pPr>
            <a:r>
              <a:rPr lang="ru-RU" sz="2400" dirty="0" smtClean="0">
                <a:latin typeface="Times New Roman" pitchFamily="18" charset="0"/>
                <a:cs typeface="Times New Roman" pitchFamily="18" charset="0"/>
              </a:rPr>
              <a:t>Данный дидактический материал считаю инновационным, т.к. не многие используют подобный материал в своей работе. </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10745847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787208" cy="1143000"/>
          </a:xfrm>
        </p:spPr>
        <p:txBody>
          <a:bodyPr>
            <a:normAutofit fontScale="90000"/>
          </a:bodyPr>
          <a:lstStyle/>
          <a:p>
            <a:pPr marL="0" indent="0" algn="ctr">
              <a:buNone/>
            </a:pPr>
            <a:r>
              <a:rPr lang="ru-RU" b="1" dirty="0">
                <a:solidFill>
                  <a:srgbClr val="C00000"/>
                </a:solidFill>
                <a:latin typeface="Times New Roman"/>
                <a:ea typeface="Calibri"/>
                <a:cs typeface="Times New Roman"/>
              </a:rPr>
              <a:t>Аннотация.</a:t>
            </a:r>
            <a:r>
              <a:rPr lang="ru-RU" sz="4000" dirty="0">
                <a:ea typeface="Calibri"/>
                <a:cs typeface="Times New Roman"/>
              </a:rPr>
              <a:t/>
            </a:r>
            <a:br>
              <a:rPr lang="ru-RU" sz="4000" dirty="0">
                <a:ea typeface="Calibri"/>
                <a:cs typeface="Times New Roman"/>
              </a:rPr>
            </a:br>
            <a:endParaRPr lang="ru-RU" dirty="0"/>
          </a:p>
        </p:txBody>
      </p:sp>
      <p:sp>
        <p:nvSpPr>
          <p:cNvPr id="3" name="Объект 2"/>
          <p:cNvSpPr>
            <a:spLocks noGrp="1"/>
          </p:cNvSpPr>
          <p:nvPr>
            <p:ph sz="quarter" idx="13"/>
          </p:nvPr>
        </p:nvSpPr>
        <p:spPr>
          <a:xfrm>
            <a:off x="457200" y="1268760"/>
            <a:ext cx="8229600" cy="4857403"/>
          </a:xfrm>
        </p:spPr>
        <p:txBody>
          <a:bodyPr>
            <a:normAutofit fontScale="70000" lnSpcReduction="20000"/>
          </a:bodyPr>
          <a:lstStyle/>
          <a:p>
            <a:pPr algn="just">
              <a:lnSpc>
                <a:spcPct val="115000"/>
              </a:lnSpc>
              <a:spcAft>
                <a:spcPts val="0"/>
              </a:spcAft>
            </a:pPr>
            <a:r>
              <a:rPr lang="ru-RU" sz="3400" dirty="0" smtClean="0">
                <a:latin typeface="Times New Roman"/>
                <a:ea typeface="Times New Roman"/>
              </a:rPr>
              <a:t>Данный </a:t>
            </a:r>
            <a:r>
              <a:rPr lang="ru-RU" sz="3400" dirty="0">
                <a:latin typeface="Times New Roman"/>
                <a:ea typeface="Times New Roman"/>
              </a:rPr>
              <a:t>фетровый конструктор предназначен для  педагогов и родителей (законных представителей) обучающихся,  работающих с детьми в направлении ранней профориентации дошкольников посредством современных образовательных технологий.</a:t>
            </a:r>
          </a:p>
          <a:p>
            <a:pPr algn="just">
              <a:lnSpc>
                <a:spcPct val="115000"/>
              </a:lnSpc>
              <a:spcAft>
                <a:spcPts val="1000"/>
              </a:spcAft>
            </a:pPr>
            <a:r>
              <a:rPr lang="ru-RU" sz="3400" dirty="0" smtClean="0">
                <a:latin typeface="Times New Roman"/>
                <a:ea typeface="Calibri"/>
                <a:cs typeface="Times New Roman"/>
              </a:rPr>
              <a:t>С </a:t>
            </a:r>
            <a:r>
              <a:rPr lang="ru-RU" sz="3400" dirty="0">
                <a:latin typeface="Times New Roman"/>
                <a:ea typeface="Calibri"/>
                <a:cs typeface="Times New Roman"/>
              </a:rPr>
              <a:t>разработанным нами фетровым конструктором «Ветеринар» дети могут как самостоятельно, так и под руководством взрослого вспомнить пройденный материал, закрепить и систематизировать представления о профессии ветеринар, ее узких специализациях, необходимых орудиях, предметах и материалах труда, взаимодействии представителей разных профессий.</a:t>
            </a:r>
            <a:endParaRPr lang="ru-RU" sz="3400" dirty="0">
              <a:ea typeface="Calibri"/>
              <a:cs typeface="Times New Roman"/>
            </a:endParaRPr>
          </a:p>
          <a:p>
            <a:endParaRPr lang="ru-RU" dirty="0"/>
          </a:p>
        </p:txBody>
      </p:sp>
    </p:spTree>
    <p:extLst>
      <p:ext uri="{BB962C8B-B14F-4D97-AF65-F5344CB8AC3E}">
        <p14:creationId xmlns:p14="http://schemas.microsoft.com/office/powerpoint/2010/main" val="18209221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252728"/>
          </a:xfrm>
        </p:spPr>
        <p:txBody>
          <a:bodyPr>
            <a:normAutofit fontScale="90000"/>
          </a:bodyPr>
          <a:lstStyle/>
          <a:p>
            <a:pPr marL="0" indent="0" algn="ctr">
              <a:buNone/>
            </a:pPr>
            <a:r>
              <a:rPr lang="ru-RU" b="1" dirty="0">
                <a:solidFill>
                  <a:srgbClr val="C00000"/>
                </a:solidFill>
                <a:latin typeface="Times New Roman"/>
                <a:ea typeface="Calibri"/>
                <a:cs typeface="Times New Roman"/>
              </a:rPr>
              <a:t>Описание фетровой книжки «Ветеринар».</a:t>
            </a:r>
            <a:r>
              <a:rPr lang="ru-RU" sz="4000" dirty="0">
                <a:ea typeface="Calibri"/>
                <a:cs typeface="Times New Roman"/>
              </a:rPr>
              <a:t/>
            </a:r>
            <a:br>
              <a:rPr lang="ru-RU" sz="4000" dirty="0">
                <a:ea typeface="Calibri"/>
                <a:cs typeface="Times New Roman"/>
              </a:rPr>
            </a:br>
            <a:endParaRPr lang="ru-RU" dirty="0"/>
          </a:p>
        </p:txBody>
      </p:sp>
      <p:sp>
        <p:nvSpPr>
          <p:cNvPr id="3" name="Объект 2"/>
          <p:cNvSpPr>
            <a:spLocks noGrp="1"/>
          </p:cNvSpPr>
          <p:nvPr>
            <p:ph sz="quarter" idx="13"/>
          </p:nvPr>
        </p:nvSpPr>
        <p:spPr>
          <a:xfrm>
            <a:off x="457200" y="1600201"/>
            <a:ext cx="8229600" cy="1180727"/>
          </a:xfrm>
        </p:spPr>
        <p:txBody>
          <a:bodyPr>
            <a:normAutofit fontScale="92500" lnSpcReduction="10000"/>
          </a:bodyPr>
          <a:lstStyle/>
          <a:p>
            <a:pPr marL="45720" indent="0" algn="just">
              <a:lnSpc>
                <a:spcPct val="115000"/>
              </a:lnSpc>
              <a:spcAft>
                <a:spcPts val="0"/>
              </a:spcAft>
              <a:buNone/>
            </a:pPr>
            <a:r>
              <a:rPr lang="ru-RU" sz="2400" b="1" i="1" dirty="0" smtClean="0">
                <a:latin typeface="Times New Roman"/>
                <a:ea typeface="Calibri"/>
                <a:cs typeface="Times New Roman"/>
              </a:rPr>
              <a:t>На </a:t>
            </a:r>
            <a:r>
              <a:rPr lang="ru-RU" sz="2400" b="1" i="1" dirty="0">
                <a:latin typeface="Times New Roman"/>
                <a:ea typeface="Calibri"/>
                <a:cs typeface="Times New Roman"/>
              </a:rPr>
              <a:t>главной странице книги</a:t>
            </a:r>
            <a:r>
              <a:rPr lang="ru-RU" sz="2400" dirty="0">
                <a:latin typeface="Times New Roman"/>
                <a:ea typeface="Calibri"/>
                <a:cs typeface="Times New Roman"/>
              </a:rPr>
              <a:t> в центре расположен главный герой - врач – ветеринар и домашнее животное – кошка. </a:t>
            </a:r>
            <a:r>
              <a:rPr lang="ru-RU" sz="2400" dirty="0" smtClean="0">
                <a:latin typeface="Times New Roman"/>
                <a:ea typeface="Calibri"/>
                <a:cs typeface="Times New Roman"/>
              </a:rPr>
              <a:t>Книга формата А4 закрывается на кнопки с магнитами.</a:t>
            </a:r>
            <a:endParaRPr lang="ru-RU" sz="2400" dirty="0">
              <a:ea typeface="Calibri"/>
              <a:cs typeface="Times New Roman"/>
            </a:endParaRPr>
          </a:p>
          <a:p>
            <a:endParaRPr lang="ru-RU" dirty="0"/>
          </a:p>
        </p:txBody>
      </p:sp>
      <p:pic>
        <p:nvPicPr>
          <p:cNvPr id="4" name="Рисунок 3"/>
          <p:cNvPicPr/>
          <p:nvPr/>
        </p:nvPicPr>
        <p:blipFill rotWithShape="1">
          <a:blip r:embed="rId2" cstate="print">
            <a:extLst>
              <a:ext uri="{28A0092B-C50C-407E-A947-70E740481C1C}">
                <a14:useLocalDpi xmlns:a14="http://schemas.microsoft.com/office/drawing/2010/main" val="0"/>
              </a:ext>
            </a:extLst>
          </a:blip>
          <a:srcRect l="4136" t="2069" r="3923" b="1"/>
          <a:stretch/>
        </p:blipFill>
        <p:spPr bwMode="auto">
          <a:xfrm>
            <a:off x="3059832" y="2852937"/>
            <a:ext cx="2664296" cy="3888432"/>
          </a:xfrm>
          <a:prstGeom prst="rect">
            <a:avLst/>
          </a:prstGeom>
          <a:ln>
            <a:noFill/>
          </a:ln>
          <a:effectLst>
            <a:softEdge rad="63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156551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57200" y="548680"/>
            <a:ext cx="8229600" cy="5577483"/>
          </a:xfrm>
        </p:spPr>
        <p:txBody>
          <a:bodyPr>
            <a:normAutofit fontScale="70000" lnSpcReduction="20000"/>
          </a:bodyPr>
          <a:lstStyle/>
          <a:p>
            <a:pPr marL="45720" indent="0">
              <a:lnSpc>
                <a:spcPct val="115000"/>
              </a:lnSpc>
              <a:spcAft>
                <a:spcPts val="0"/>
              </a:spcAft>
              <a:buNone/>
            </a:pPr>
            <a:r>
              <a:rPr lang="ru-RU" sz="3400" b="1" i="1" dirty="0">
                <a:latin typeface="Times New Roman"/>
                <a:ea typeface="Calibri"/>
                <a:cs typeface="Times New Roman"/>
              </a:rPr>
              <a:t>На первой странице книги</a:t>
            </a:r>
            <a:r>
              <a:rPr lang="ru-RU" sz="3400" dirty="0">
                <a:latin typeface="Times New Roman"/>
                <a:ea typeface="Calibri"/>
                <a:cs typeface="Times New Roman"/>
              </a:rPr>
              <a:t> расположен кабинет врача-ветеринара. В верхней части страницы находится медицинский шкаф с лекарствами и необходимыми предметами для лечения заболевших животных. </a:t>
            </a:r>
            <a:endParaRPr lang="ru-RU" sz="3400" dirty="0">
              <a:ea typeface="Calibri"/>
              <a:cs typeface="Times New Roman"/>
            </a:endParaRPr>
          </a:p>
          <a:p>
            <a:pPr marL="45720" indent="0" algn="just">
              <a:lnSpc>
                <a:spcPct val="115000"/>
              </a:lnSpc>
              <a:spcAft>
                <a:spcPts val="0"/>
              </a:spcAft>
              <a:buNone/>
            </a:pPr>
            <a:r>
              <a:rPr lang="ru-RU" sz="3400" dirty="0">
                <a:latin typeface="Times New Roman"/>
                <a:ea typeface="Calibri"/>
                <a:cs typeface="Times New Roman"/>
              </a:rPr>
              <a:t>На странице справа внизу находится шкаф для одежды врача-ветеринара, комод со средствами ухода за животными (шампунь, расчёски, щетки, ножницы). Слева расположен душ. Играя, ребенок может отодвинуть шторку, «открыть» горячую или холодную воду. Под струящимся потоком воды ребенок может выполнить дыхательное упражнение «Водица». Например: вдох носом «1-2», выдох длительный через рот, сложив губы «трубочкой». Поместив в ванную с пеной домашнего любимца, ребенок может его помыть шампунем, а затем тщательно расчесать. </a:t>
            </a:r>
            <a:endParaRPr lang="ru-RU" sz="3400" dirty="0" smtClean="0">
              <a:ea typeface="Calibri"/>
              <a:cs typeface="Times New Roman"/>
            </a:endParaRPr>
          </a:p>
          <a:p>
            <a:pPr marL="0" indent="0" algn="just">
              <a:lnSpc>
                <a:spcPct val="115000"/>
              </a:lnSpc>
              <a:spcAft>
                <a:spcPts val="0"/>
              </a:spcAft>
              <a:buNone/>
            </a:pPr>
            <a:endParaRPr lang="ru-RU" sz="2800" dirty="0">
              <a:ea typeface="Calibri"/>
              <a:cs typeface="Times New Roman"/>
            </a:endParaRPr>
          </a:p>
          <a:p>
            <a:endParaRPr lang="ru-RU" dirty="0"/>
          </a:p>
        </p:txBody>
      </p:sp>
    </p:spTree>
    <p:extLst>
      <p:ext uri="{BB962C8B-B14F-4D97-AF65-F5344CB8AC3E}">
        <p14:creationId xmlns:p14="http://schemas.microsoft.com/office/powerpoint/2010/main" val="35977474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a:blip r:embed="rId2" cstate="print">
            <a:extLst>
              <a:ext uri="{28A0092B-C50C-407E-A947-70E740481C1C}">
                <a14:useLocalDpi xmlns:a14="http://schemas.microsoft.com/office/drawing/2010/main" val="0"/>
              </a:ext>
            </a:extLst>
          </a:blip>
          <a:stretch>
            <a:fillRect/>
          </a:stretch>
        </p:blipFill>
        <p:spPr>
          <a:xfrm>
            <a:off x="6156176" y="437686"/>
            <a:ext cx="2164715" cy="2886710"/>
          </a:xfrm>
          <a:prstGeom prst="rect">
            <a:avLst/>
          </a:prstGeom>
          <a:effectLst>
            <a:softEdge rad="63500"/>
          </a:effectLst>
        </p:spPr>
      </p:pic>
      <p:pic>
        <p:nvPicPr>
          <p:cNvPr id="106498" name="Picture 2" descr="C:\Users\111\Downloads\кавробук\IMG_20200203_09274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437686"/>
            <a:ext cx="2266634" cy="2863065"/>
          </a:xfrm>
          <a:prstGeom prst="rect">
            <a:avLst/>
          </a:prstGeom>
          <a:noFill/>
          <a:extLst>
            <a:ext uri="{909E8E84-426E-40DD-AFC4-6F175D3DCCD1}">
              <a14:hiddenFill xmlns:a14="http://schemas.microsoft.com/office/drawing/2010/main">
                <a:solidFill>
                  <a:srgbClr val="FFFFFF"/>
                </a:solidFill>
              </a14:hiddenFill>
            </a:ext>
          </a:extLst>
        </p:spPr>
      </p:pic>
      <p:pic>
        <p:nvPicPr>
          <p:cNvPr id="7" name="Объект 3"/>
          <p:cNvPicPr>
            <a:picLocks noGrp="1" noChangeAspect="1"/>
          </p:cNvPicPr>
          <p:nvPr>
            <p:ph sz="quarter" idx="13"/>
          </p:nvPr>
        </p:nvPicPr>
        <p:blipFill>
          <a:blip r:embed="rId4" cstate="print">
            <a:extLst>
              <a:ext uri="{28A0092B-C50C-407E-A947-70E740481C1C}">
                <a14:useLocalDpi xmlns:a14="http://schemas.microsoft.com/office/drawing/2010/main" val="0"/>
              </a:ext>
            </a:extLst>
          </a:blip>
          <a:stretch>
            <a:fillRect/>
          </a:stretch>
        </p:blipFill>
        <p:spPr>
          <a:xfrm>
            <a:off x="395536" y="3471135"/>
            <a:ext cx="2238914" cy="2985219"/>
          </a:xfrm>
        </p:spPr>
      </p:pic>
      <p:pic>
        <p:nvPicPr>
          <p:cNvPr id="8" name="Объект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55833" y="3527587"/>
            <a:ext cx="2273300" cy="3031067"/>
          </a:xfrm>
          <a:prstGeom prst="rect">
            <a:avLst/>
          </a:prstGeom>
        </p:spPr>
      </p:pic>
      <p:pic>
        <p:nvPicPr>
          <p:cNvPr id="9" name="Объект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03128" y="901717"/>
            <a:ext cx="2978710" cy="2234033"/>
          </a:xfrm>
          <a:prstGeom prst="rect">
            <a:avLst/>
          </a:prstGeom>
        </p:spPr>
      </p:pic>
      <p:pic>
        <p:nvPicPr>
          <p:cNvPr id="10" name="Объект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56176" y="3527587"/>
            <a:ext cx="2216779" cy="2955706"/>
          </a:xfrm>
          <a:prstGeom prst="rect">
            <a:avLst/>
          </a:prstGeom>
        </p:spPr>
      </p:pic>
    </p:spTree>
    <p:extLst>
      <p:ext uri="{BB962C8B-B14F-4D97-AF65-F5344CB8AC3E}">
        <p14:creationId xmlns:p14="http://schemas.microsoft.com/office/powerpoint/2010/main" val="29927585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Объект 10"/>
          <p:cNvSpPr>
            <a:spLocks noGrp="1"/>
          </p:cNvSpPr>
          <p:nvPr>
            <p:ph sz="quarter" idx="13"/>
          </p:nvPr>
        </p:nvSpPr>
        <p:spPr>
          <a:xfrm>
            <a:off x="457200" y="548681"/>
            <a:ext cx="8229600" cy="2592288"/>
          </a:xfrm>
        </p:spPr>
        <p:txBody>
          <a:bodyPr>
            <a:normAutofit/>
          </a:bodyPr>
          <a:lstStyle/>
          <a:p>
            <a:pPr marL="45720" indent="0" algn="just">
              <a:lnSpc>
                <a:spcPct val="115000"/>
              </a:lnSpc>
              <a:spcAft>
                <a:spcPts val="0"/>
              </a:spcAft>
              <a:buNone/>
            </a:pPr>
            <a:r>
              <a:rPr lang="ru-RU" sz="2400" b="1" i="1" dirty="0">
                <a:latin typeface="Times New Roman"/>
                <a:ea typeface="Calibri"/>
                <a:cs typeface="Times New Roman"/>
              </a:rPr>
              <a:t>На второй странице книги</a:t>
            </a:r>
            <a:r>
              <a:rPr lang="ru-RU" sz="2400" dirty="0">
                <a:latin typeface="Times New Roman"/>
                <a:ea typeface="Calibri"/>
                <a:cs typeface="Times New Roman"/>
              </a:rPr>
              <a:t> </a:t>
            </a:r>
            <a:r>
              <a:rPr lang="ru-RU" sz="2400" b="1" i="1" dirty="0">
                <a:latin typeface="Times New Roman"/>
                <a:ea typeface="Calibri"/>
                <a:cs typeface="Times New Roman"/>
              </a:rPr>
              <a:t> </a:t>
            </a:r>
            <a:r>
              <a:rPr lang="ru-RU" sz="2400" dirty="0">
                <a:latin typeface="Times New Roman"/>
                <a:ea typeface="Calibri"/>
                <a:cs typeface="Times New Roman"/>
              </a:rPr>
              <a:t>находится смотровой кабинет врача-ветеринара, где ему необходима мощная лампа, которая освещает помещение, аппарат для измерения сердцебиения и пульса домашнего питомца. Под столом находятся весы, на которых можно взвесить животного. </a:t>
            </a:r>
            <a:endParaRPr lang="ru-RU" sz="2400" dirty="0">
              <a:ea typeface="Calibri"/>
              <a:cs typeface="Times New Roman"/>
            </a:endParaRPr>
          </a:p>
          <a:p>
            <a:endParaRPr lang="ru-RU" dirty="0"/>
          </a:p>
        </p:txBody>
      </p:sp>
      <p:pic>
        <p:nvPicPr>
          <p:cNvPr id="12" name="Рисунок 11"/>
          <p:cNvPicPr/>
          <p:nvPr/>
        </p:nvPicPr>
        <p:blipFill>
          <a:blip r:embed="rId2" cstate="print">
            <a:extLst>
              <a:ext uri="{28A0092B-C50C-407E-A947-70E740481C1C}">
                <a14:useLocalDpi xmlns:a14="http://schemas.microsoft.com/office/drawing/2010/main" val="0"/>
              </a:ext>
            </a:extLst>
          </a:blip>
          <a:stretch>
            <a:fillRect/>
          </a:stretch>
        </p:blipFill>
        <p:spPr>
          <a:xfrm rot="16200000">
            <a:off x="2303750" y="3248979"/>
            <a:ext cx="4032447" cy="2808312"/>
          </a:xfrm>
          <a:prstGeom prst="rect">
            <a:avLst/>
          </a:prstGeom>
          <a:effectLst>
            <a:softEdge rad="63500"/>
          </a:effectLst>
        </p:spPr>
      </p:pic>
    </p:spTree>
    <p:extLst>
      <p:ext uri="{BB962C8B-B14F-4D97-AF65-F5344CB8AC3E}">
        <p14:creationId xmlns:p14="http://schemas.microsoft.com/office/powerpoint/2010/main" val="4093587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57200" y="620688"/>
            <a:ext cx="8229600" cy="5505475"/>
          </a:xfrm>
        </p:spPr>
        <p:txBody>
          <a:bodyPr>
            <a:normAutofit lnSpcReduction="10000"/>
          </a:bodyPr>
          <a:lstStyle/>
          <a:p>
            <a:pPr marL="45720" indent="0" algn="just">
              <a:lnSpc>
                <a:spcPct val="115000"/>
              </a:lnSpc>
              <a:spcAft>
                <a:spcPts val="0"/>
              </a:spcAft>
              <a:buNone/>
            </a:pPr>
            <a:r>
              <a:rPr lang="ru-RU" sz="2600" b="1" i="1" dirty="0" smtClean="0">
                <a:latin typeface="Times New Roman"/>
                <a:ea typeface="Calibri"/>
                <a:cs typeface="Times New Roman"/>
              </a:rPr>
              <a:t> На </a:t>
            </a:r>
            <a:r>
              <a:rPr lang="ru-RU" sz="2600" b="1" i="1" dirty="0">
                <a:latin typeface="Times New Roman"/>
                <a:ea typeface="Calibri"/>
                <a:cs typeface="Times New Roman"/>
              </a:rPr>
              <a:t>третьей странице книги</a:t>
            </a:r>
            <a:r>
              <a:rPr lang="ru-RU" sz="2600" dirty="0">
                <a:latin typeface="Times New Roman"/>
                <a:ea typeface="Calibri"/>
                <a:cs typeface="Times New Roman"/>
              </a:rPr>
              <a:t> находится шкаф с дверцами, которые при помощи петелек и пуговиц легко превращаются в клетку для «передержки» животных или реабилитации после перенесенной операции. Внутри находятся миски с кормом, сосисками и косточкой, которыми могут полакомиться домашние любимцы. На шкафу стоит клетка с красивой домашней птичкой и аквариум с рыбками Игра называется «</a:t>
            </a:r>
            <a:r>
              <a:rPr lang="ru-RU" sz="2600" dirty="0" err="1">
                <a:latin typeface="Times New Roman"/>
                <a:ea typeface="Calibri"/>
                <a:cs typeface="Times New Roman"/>
              </a:rPr>
              <a:t>Искалочка</a:t>
            </a:r>
            <a:r>
              <a:rPr lang="ru-RU" sz="2600" dirty="0">
                <a:latin typeface="Times New Roman"/>
                <a:ea typeface="Calibri"/>
                <a:cs typeface="Times New Roman"/>
              </a:rPr>
              <a:t>», где ребенок, перебирая бисер, может найти в аквариуме понравившуюся рыбку или рыбку определенного цвета, тем самым развивая мелкую моторику пальцев рук и закрепляя цвета. </a:t>
            </a:r>
            <a:endParaRPr lang="ru-RU" sz="2600" dirty="0">
              <a:ea typeface="Calibri"/>
              <a:cs typeface="Times New Roman"/>
            </a:endParaRPr>
          </a:p>
          <a:p>
            <a:endParaRPr lang="ru-RU" dirty="0"/>
          </a:p>
        </p:txBody>
      </p:sp>
    </p:spTree>
    <p:extLst>
      <p:ext uri="{BB962C8B-B14F-4D97-AF65-F5344CB8AC3E}">
        <p14:creationId xmlns:p14="http://schemas.microsoft.com/office/powerpoint/2010/main" val="42002865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95536" y="332656"/>
            <a:ext cx="2746400" cy="3661867"/>
          </a:xfrm>
        </p:spPr>
      </p:pic>
      <p:pic>
        <p:nvPicPr>
          <p:cNvPr id="5" name="Объект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9" y="1722367"/>
            <a:ext cx="2448272" cy="2984055"/>
          </a:xfrm>
          <a:prstGeom prst="rect">
            <a:avLst/>
          </a:prstGeom>
        </p:spPr>
      </p:pic>
      <p:pic>
        <p:nvPicPr>
          <p:cNvPr id="6" name="Объект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6136" y="2996951"/>
            <a:ext cx="3194634" cy="3418941"/>
          </a:xfrm>
          <a:prstGeom prst="rect">
            <a:avLst/>
          </a:prstGeom>
        </p:spPr>
      </p:pic>
    </p:spTree>
    <p:extLst>
      <p:ext uri="{BB962C8B-B14F-4D97-AF65-F5344CB8AC3E}">
        <p14:creationId xmlns:p14="http://schemas.microsoft.com/office/powerpoint/2010/main" val="15050581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sz="quarter" idx="13"/>
          </p:nvPr>
        </p:nvSpPr>
        <p:spPr>
          <a:xfrm>
            <a:off x="457200" y="332657"/>
            <a:ext cx="8229600" cy="3024335"/>
          </a:xfrm>
        </p:spPr>
        <p:txBody>
          <a:bodyPr>
            <a:normAutofit lnSpcReduction="10000"/>
          </a:bodyPr>
          <a:lstStyle/>
          <a:p>
            <a:pPr marL="45720" indent="0" algn="just">
              <a:lnSpc>
                <a:spcPct val="115000"/>
              </a:lnSpc>
              <a:spcAft>
                <a:spcPts val="0"/>
              </a:spcAft>
              <a:buNone/>
            </a:pPr>
            <a:r>
              <a:rPr lang="ru-RU" sz="2400" b="1" i="1" dirty="0">
                <a:latin typeface="Times New Roman"/>
                <a:ea typeface="Calibri"/>
                <a:cs typeface="Times New Roman"/>
              </a:rPr>
              <a:t>На четвертой странице</a:t>
            </a:r>
            <a:r>
              <a:rPr lang="ru-RU" sz="2400" dirty="0">
                <a:latin typeface="Times New Roman"/>
                <a:ea typeface="Calibri"/>
                <a:cs typeface="Times New Roman"/>
              </a:rPr>
              <a:t> находится карман, в котором ребенок найдет любимых домашних животных, тем самым закрепит их названия. Играя, ребенок учится образовывать притяжательные прилагательные, например: кошачий хвост, собачий нос и т.д., а также с удовольствием разыгрывает придуманные им сюжеты, используя животных  пальчикового театра «Мои любимые питомцы».</a:t>
            </a:r>
            <a:endParaRPr lang="ru-RU" sz="2400" dirty="0">
              <a:ea typeface="Calibri"/>
              <a:cs typeface="Times New Roman"/>
            </a:endParaRPr>
          </a:p>
          <a:p>
            <a:pPr marL="0" indent="0" algn="just">
              <a:lnSpc>
                <a:spcPct val="115000"/>
              </a:lnSpc>
              <a:spcAft>
                <a:spcPts val="0"/>
              </a:spcAft>
              <a:buNone/>
            </a:pPr>
            <a:endParaRPr lang="ru-RU" sz="2800" dirty="0">
              <a:ea typeface="Calibri"/>
              <a:cs typeface="Times New Roman"/>
            </a:endParaRPr>
          </a:p>
          <a:p>
            <a:endParaRPr lang="ru-RU" dirty="0"/>
          </a:p>
        </p:txBody>
      </p:sp>
      <p:pic>
        <p:nvPicPr>
          <p:cNvPr id="8"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3284983"/>
            <a:ext cx="2368358" cy="3157811"/>
          </a:xfrm>
          <a:prstGeom prst="rect">
            <a:avLst/>
          </a:prstGeom>
        </p:spPr>
      </p:pic>
      <p:pic>
        <p:nvPicPr>
          <p:cNvPr id="9" name="Объект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2040" y="3288174"/>
            <a:ext cx="2346907" cy="3129210"/>
          </a:xfrm>
          <a:prstGeom prst="rect">
            <a:avLst/>
          </a:prstGeom>
        </p:spPr>
      </p:pic>
    </p:spTree>
    <p:extLst>
      <p:ext uri="{BB962C8B-B14F-4D97-AF65-F5344CB8AC3E}">
        <p14:creationId xmlns:p14="http://schemas.microsoft.com/office/powerpoint/2010/main" val="2325199687"/>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3188</TotalTime>
  <Words>598</Words>
  <Application>Microsoft Office PowerPoint</Application>
  <PresentationFormat>Экран (4:3)</PresentationFormat>
  <Paragraphs>18</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Воздушный поток</vt:lpstr>
      <vt:lpstr>Ковробук - фетровая книжка «Ветеринар» </vt:lpstr>
      <vt:lpstr>Аннотация. </vt:lpstr>
      <vt:lpstr>Описание фетровой книжки «Ветеринар».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Светлана</cp:lastModifiedBy>
  <cp:revision>365</cp:revision>
  <dcterms:created xsi:type="dcterms:W3CDTF">2014-01-16T16:59:18Z</dcterms:created>
  <dcterms:modified xsi:type="dcterms:W3CDTF">2023-04-07T17:26:46Z</dcterms:modified>
</cp:coreProperties>
</file>