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4" r:id="rId8"/>
    <p:sldId id="260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73A85-9FBA-4A4E-9A7A-CF7D09D6CC6C}" type="datetimeFigureOut">
              <a:rPr lang="ru-RU"/>
              <a:pPr>
                <a:defRPr/>
              </a:pPr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BEB00-4DFA-4B02-B31B-28C68C310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3311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09939-9C92-42B9-A74E-1539CF643D07}" type="datetimeFigureOut">
              <a:rPr lang="ru-RU"/>
              <a:pPr>
                <a:defRPr/>
              </a:pPr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6C6B8-9D2F-45EC-8EC7-A68AC1907F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1636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6CC92-6AC9-4A5F-AB52-3F0CF4899528}" type="datetimeFigureOut">
              <a:rPr lang="ru-RU"/>
              <a:pPr>
                <a:defRPr/>
              </a:pPr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B89EB-BC65-4532-9218-42875798C6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6170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1DF66-C0BB-4AC2-88A8-B817059127C6}" type="datetimeFigureOut">
              <a:rPr lang="ru-RU"/>
              <a:pPr>
                <a:defRPr/>
              </a:pPr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535C5-F7D5-4F52-B124-5B70497E3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967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BBD00-EE83-47D5-B16E-6CDB54251FBA}" type="datetimeFigureOut">
              <a:rPr lang="ru-RU"/>
              <a:pPr>
                <a:defRPr/>
              </a:pPr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6C876-A691-4462-9C4E-E9BCF55B1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1091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521FD-40B8-4BE0-837D-97A6D20AC56E}" type="datetimeFigureOut">
              <a:rPr lang="ru-RU"/>
              <a:pPr>
                <a:defRPr/>
              </a:pPr>
              <a:t>07.04.2023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F4DD1-B807-45F1-86C8-994B16D1E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4285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8AA5-642A-4272-9489-88CF39B2EA8C}" type="datetimeFigureOut">
              <a:rPr lang="ru-RU"/>
              <a:pPr>
                <a:defRPr/>
              </a:pPr>
              <a:t>07.04.2023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8665D-4DC7-471A-A037-295FBDD40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6277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B246A-42E8-4CF9-BA02-2CECCF0CC1C0}" type="datetimeFigureOut">
              <a:rPr lang="ru-RU"/>
              <a:pPr>
                <a:defRPr/>
              </a:pPr>
              <a:t>07.04.2023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02ED2-BE5D-4F90-BC3E-A3AABAC793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479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31A5-DE22-4258-85D4-D808F932E681}" type="datetimeFigureOut">
              <a:rPr lang="ru-RU"/>
              <a:pPr>
                <a:defRPr/>
              </a:pPr>
              <a:t>07.04.2023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90FD0-805F-4CD5-A4DF-075807401F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5410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9E942-52B0-4A3C-BC9A-BFB51CE3CAC8}" type="datetimeFigureOut">
              <a:rPr lang="ru-RU"/>
              <a:pPr>
                <a:defRPr/>
              </a:pPr>
              <a:t>07.04.2023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1B377-FC74-46BC-ACAC-2C611564C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7564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A412C-1137-4D7A-AD9B-E9906D2902A0}" type="datetimeFigureOut">
              <a:rPr lang="ru-RU"/>
              <a:pPr>
                <a:defRPr/>
              </a:pPr>
              <a:t>07.04.2023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08701-F224-4605-9492-D68AE756B4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4719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54FE9D4-C213-49AA-A6F6-1552E12149F9}" type="datetimeFigureOut">
              <a:rPr lang="ru-RU"/>
              <a:pPr>
                <a:defRPr/>
              </a:pPr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8B003C-B64C-4D93-834F-85E4E1B42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фон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825" y="0"/>
            <a:ext cx="8099425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5184576" cy="1470025"/>
          </a:xfrm>
          <a:extLst/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Фома Аквинский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5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6375" y="5013325"/>
            <a:ext cx="4535488" cy="1127125"/>
          </a:xfrm>
        </p:spPr>
        <p:txBody>
          <a:bodyPr/>
          <a:lstStyle/>
          <a:p>
            <a:pPr algn="l" eaLnBrk="1" hangingPunct="1"/>
            <a:r>
              <a:rPr lang="ru-RU" altLang="ru-RU" sz="1800" b="1" i="1" dirty="0" smtClean="0">
                <a:solidFill>
                  <a:srgbClr val="00B0F0"/>
                </a:solidFill>
              </a:rPr>
              <a:t>Выполнила: студент 2 курса</a:t>
            </a:r>
          </a:p>
          <a:p>
            <a:pPr algn="l" eaLnBrk="1" hangingPunct="1"/>
            <a:r>
              <a:rPr lang="ru-RU" altLang="ru-RU" sz="1800" b="1" i="1" dirty="0" smtClean="0">
                <a:solidFill>
                  <a:srgbClr val="00B0F0"/>
                </a:solidFill>
              </a:rPr>
              <a:t>учебной группы 9Ф-21</a:t>
            </a:r>
          </a:p>
          <a:p>
            <a:pPr algn="l" eaLnBrk="1" hangingPunct="1"/>
            <a:r>
              <a:rPr lang="ru-RU" altLang="ru-RU" sz="1800" b="1" i="1" dirty="0" smtClean="0">
                <a:solidFill>
                  <a:srgbClr val="00B0F0"/>
                </a:solidFill>
              </a:rPr>
              <a:t>Потапова Дарья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  <a:extLst/>
        </p:spPr>
        <p:txBody>
          <a:bodyPr rtlCol="0"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Неотомизм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1341438"/>
            <a:ext cx="8229600" cy="4525962"/>
          </a:xfrm>
        </p:spPr>
        <p:txBody>
          <a:bodyPr rtlCol="0">
            <a:noAutofit/>
          </a:bodyPr>
          <a:lstStyle/>
          <a:p>
            <a:pPr marL="0" indent="531813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dirty="0" smtClean="0"/>
              <a:t>Философская школа в католицизме, исходящая из учения Фомы Аквинского и являющаяся современным этапом в развитии томизма.</a:t>
            </a:r>
          </a:p>
          <a:p>
            <a:pPr marL="0" indent="627063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dirty="0" smtClean="0"/>
              <a:t>Неотомизм </a:t>
            </a:r>
            <a:r>
              <a:rPr lang="ru-RU" sz="2400" dirty="0"/>
              <a:t>резко противостоит как материализму, так и субъективному идеализму. Он претендует на универсализм, объединение в целостном синтезе веры и разума, умозрения и эмпирии, созерцательности и практицизма, индивидуализма и "соборности". Это объединение осуществляется в </a:t>
            </a:r>
            <a:r>
              <a:rPr lang="ru-RU" sz="2400" dirty="0" smtClean="0"/>
              <a:t>Неотомизме </a:t>
            </a:r>
            <a:r>
              <a:rPr lang="ru-RU" sz="2400" dirty="0"/>
              <a:t>на жестко фиксированной догматической основе, определяемой непререкаемостью и общеобязательностью для философии божественного откровения; </a:t>
            </a:r>
            <a:r>
              <a:rPr lang="ru-RU" sz="2400" dirty="0" err="1"/>
              <a:t>неотомистская</a:t>
            </a:r>
            <a:r>
              <a:rPr lang="ru-RU" sz="2400" dirty="0"/>
              <a:t> философия является "служанкой богословия". 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667625" y="6237288"/>
            <a:ext cx="1008063" cy="5048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59175" y="549275"/>
            <a:ext cx="5111750" cy="4456113"/>
          </a:xfrm>
        </p:spPr>
        <p:txBody>
          <a:bodyPr rtlCol="0"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0" b="1" dirty="0" smtClean="0"/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0" b="1" dirty="0"/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b="1" dirty="0" smtClean="0"/>
              <a:t>Фома́ </a:t>
            </a:r>
            <a:r>
              <a:rPr lang="ru-RU" sz="2000" b="1" dirty="0" err="1" smtClean="0"/>
              <a:t>Акви́нский</a:t>
            </a:r>
            <a:r>
              <a:rPr lang="ru-RU" sz="2000" dirty="0" smtClean="0"/>
              <a:t> (иначе </a:t>
            </a:r>
            <a:r>
              <a:rPr lang="ru-RU" sz="2000" b="1" dirty="0" smtClean="0"/>
              <a:t>Фома </a:t>
            </a:r>
            <a:r>
              <a:rPr lang="ru-RU" sz="2000" b="1" dirty="0" err="1" smtClean="0"/>
              <a:t>Аквинат</a:t>
            </a:r>
            <a:r>
              <a:rPr lang="ru-RU" sz="2000" dirty="0" smtClean="0"/>
              <a:t> или </a:t>
            </a:r>
            <a:r>
              <a:rPr lang="ru-RU" sz="2000" b="1" dirty="0" smtClean="0"/>
              <a:t>Томас </a:t>
            </a:r>
            <a:r>
              <a:rPr lang="ru-RU" sz="2000" b="1" dirty="0" err="1" smtClean="0"/>
              <a:t>Аквинат</a:t>
            </a:r>
            <a:r>
              <a:rPr lang="ru-RU" sz="2000" dirty="0" smtClean="0"/>
              <a:t>, лат. </a:t>
            </a:r>
            <a:r>
              <a:rPr lang="la-Latn" sz="2000" i="1" dirty="0" smtClean="0"/>
              <a:t>Thomas Aquinas</a:t>
            </a:r>
            <a:r>
              <a:rPr lang="ru-RU" sz="2000" i="1" dirty="0" smtClean="0"/>
              <a:t>,</a:t>
            </a:r>
            <a:r>
              <a:rPr lang="la-Latn" sz="2000" dirty="0" smtClean="0"/>
              <a:t> </a:t>
            </a:r>
            <a:r>
              <a:rPr lang="ru-RU" sz="2000" dirty="0" err="1" smtClean="0"/>
              <a:t>итал</a:t>
            </a:r>
            <a:r>
              <a:rPr lang="ru-RU" sz="2000" dirty="0" smtClean="0"/>
              <a:t>. </a:t>
            </a:r>
            <a:r>
              <a:rPr lang="it-IT" sz="2000" i="1" dirty="0" smtClean="0"/>
              <a:t>Tommaso d'Aquino</a:t>
            </a:r>
            <a:r>
              <a:rPr lang="ru-RU" sz="2000" dirty="0" smtClean="0"/>
              <a:t>)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000" dirty="0" smtClean="0"/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 smtClean="0"/>
              <a:t>Родился примерно в 1225, в замке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 err="1" smtClean="0"/>
              <a:t>Рокказекка</a:t>
            </a:r>
            <a:r>
              <a:rPr lang="ru-RU" sz="2000" dirty="0" smtClean="0"/>
              <a:t>, близ </a:t>
            </a:r>
            <a:r>
              <a:rPr lang="ru-RU" sz="2000" dirty="0" err="1" smtClean="0"/>
              <a:t>Аквино</a:t>
            </a:r>
            <a:r>
              <a:rPr lang="ru-RU" sz="2000" dirty="0" smtClean="0"/>
              <a:t> — умер 7 марта 1274</a:t>
            </a:r>
            <a:r>
              <a:rPr lang="ru-RU" sz="2000" dirty="0"/>
              <a:t>,</a:t>
            </a:r>
            <a:r>
              <a:rPr lang="ru-RU" sz="2000" dirty="0" smtClean="0"/>
              <a:t> монастырь </a:t>
            </a:r>
            <a:r>
              <a:rPr lang="ru-RU" sz="2000" dirty="0" err="1" smtClean="0"/>
              <a:t>Фоссануова</a:t>
            </a:r>
            <a:r>
              <a:rPr lang="ru-RU" sz="2000" dirty="0" smtClean="0"/>
              <a:t>, около Рима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0" dirty="0" smtClean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 smtClean="0"/>
              <a:t>Средневековый </a:t>
            </a:r>
            <a:r>
              <a:rPr lang="ru-RU" sz="2000" dirty="0"/>
              <a:t>философ и </a:t>
            </a:r>
            <a:r>
              <a:rPr lang="ru-RU" sz="2000" dirty="0" smtClean="0"/>
              <a:t>теолог, систематизатор </a:t>
            </a:r>
            <a:r>
              <a:rPr lang="ru-RU" sz="2000" dirty="0"/>
              <a:t>ортодоксальной </a:t>
            </a:r>
            <a:r>
              <a:rPr lang="ru-RU" sz="2000" u="sng" dirty="0">
                <a:hlinkClick r:id="rId2" action="ppaction://hlinksldjump"/>
              </a:rPr>
              <a:t>схоластики</a:t>
            </a:r>
            <a:r>
              <a:rPr lang="ru-RU" sz="2000" dirty="0"/>
              <a:t>, основатель </a:t>
            </a:r>
            <a:r>
              <a:rPr lang="ru-RU" sz="2000" u="sng" dirty="0">
                <a:hlinkClick r:id="rId3" action="ppaction://hlinksldjump"/>
              </a:rPr>
              <a:t>томизма</a:t>
            </a:r>
            <a:r>
              <a:rPr lang="ru-RU" sz="2000" dirty="0"/>
              <a:t>; </a:t>
            </a:r>
            <a:endParaRPr lang="ru-RU" sz="2000" dirty="0" smtClean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 smtClean="0"/>
              <a:t>монах-доминиканец </a:t>
            </a:r>
            <a:r>
              <a:rPr lang="ru-RU" sz="2000" dirty="0"/>
              <a:t>(с 1244). </a:t>
            </a:r>
          </a:p>
        </p:txBody>
      </p:sp>
      <p:pic>
        <p:nvPicPr>
          <p:cNvPr id="3075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775" y="908050"/>
            <a:ext cx="2951163" cy="409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188" y="765175"/>
            <a:ext cx="4248150" cy="4103688"/>
          </a:xfrm>
        </p:spPr>
        <p:txBody>
          <a:bodyPr rtlCol="0"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 smtClean="0"/>
              <a:t>Учился </a:t>
            </a:r>
            <a:r>
              <a:rPr lang="ru-RU" sz="2000" dirty="0"/>
              <a:t>в Неаполитанском университете (1239–44), затем у Альберта Великого в Парижском (1245–48) и Кельнском (1248–1252) университетах. С 1257 доктор Парижского университета. Читал лекции в Париже, Кельне, Риме и Неаполе. </a:t>
            </a:r>
            <a:endParaRPr lang="ru-RU" sz="2000" dirty="0" smtClean="0"/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0" dirty="0"/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 smtClean="0"/>
              <a:t>В </a:t>
            </a:r>
            <a:r>
              <a:rPr lang="ru-RU" sz="2000" dirty="0"/>
              <a:t>1323 причислен к лику святых католической церкви, в 1567 признан пятым "учителем церкви</a:t>
            </a:r>
            <a:r>
              <a:rPr lang="ru-RU" sz="2000" dirty="0" smtClean="0"/>
              <a:t>".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2000" dirty="0"/>
          </a:p>
        </p:txBody>
      </p:sp>
      <p:pic>
        <p:nvPicPr>
          <p:cNvPr id="4099" name="Рисунок 3" descr="joos-gent-portrait-of-st-thomas-aquinas-circa-147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33375"/>
            <a:ext cx="4011613" cy="533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30638" y="549275"/>
            <a:ext cx="5205412" cy="5472113"/>
          </a:xfrm>
        </p:spPr>
        <p:txBody>
          <a:bodyPr rtlCol="0">
            <a:normAutofit fontScale="62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900" b="1" dirty="0">
                <a:solidFill>
                  <a:srgbClr val="C00000"/>
                </a:solidFill>
              </a:rPr>
              <a:t>Труды Фомы Аквинского </a:t>
            </a:r>
            <a:r>
              <a:rPr lang="ru-RU" sz="2900" b="1" dirty="0" smtClean="0">
                <a:solidFill>
                  <a:srgbClr val="C00000"/>
                </a:solidFill>
              </a:rPr>
              <a:t>включают:</a:t>
            </a:r>
          </a:p>
          <a:p>
            <a:pPr algn="just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900" dirty="0" smtClean="0"/>
              <a:t>два </a:t>
            </a:r>
            <a:r>
              <a:rPr lang="ru-RU" sz="2900" dirty="0"/>
              <a:t>обширных трактата в жанре </a:t>
            </a:r>
            <a:r>
              <a:rPr lang="ru-RU" sz="2900" dirty="0" smtClean="0"/>
              <a:t>суммы, охватывающих </a:t>
            </a:r>
            <a:r>
              <a:rPr lang="ru-RU" sz="2900" dirty="0"/>
              <a:t>широкий спектр тем, — «Сумма теологии» и «Сумма против язычников» («Сумма философии</a:t>
            </a:r>
            <a:r>
              <a:rPr lang="ru-RU" sz="2900" dirty="0" smtClean="0"/>
              <a:t>»);</a:t>
            </a:r>
          </a:p>
          <a:p>
            <a:pPr algn="just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900" dirty="0" smtClean="0"/>
              <a:t>дискуссии </a:t>
            </a:r>
            <a:r>
              <a:rPr lang="ru-RU" sz="2900" dirty="0"/>
              <a:t>по теологическим и философским проблемам («Дискуссионные вопросы» и «Вопросы на различные темы</a:t>
            </a:r>
            <a:r>
              <a:rPr lang="ru-RU" sz="2900" dirty="0" smtClean="0"/>
              <a:t>»)</a:t>
            </a:r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900" dirty="0" smtClean="0"/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900" dirty="0" smtClean="0"/>
              <a:t>комментарии на:</a:t>
            </a:r>
          </a:p>
          <a:p>
            <a:pPr algn="just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900" dirty="0" smtClean="0"/>
              <a:t>несколько книг Библии;</a:t>
            </a:r>
          </a:p>
          <a:p>
            <a:pPr algn="just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900" dirty="0" smtClean="0"/>
              <a:t>12 </a:t>
            </a:r>
            <a:r>
              <a:rPr lang="ru-RU" sz="2900" dirty="0"/>
              <a:t>трактатов </a:t>
            </a:r>
            <a:r>
              <a:rPr lang="ru-RU" sz="2900" dirty="0" smtClean="0"/>
              <a:t>Аристотеля;</a:t>
            </a:r>
          </a:p>
          <a:p>
            <a:pPr algn="just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900" dirty="0" smtClean="0"/>
              <a:t>«</a:t>
            </a:r>
            <a:r>
              <a:rPr lang="ru-RU" sz="2900" dirty="0"/>
              <a:t>Сентенции» Петра </a:t>
            </a:r>
            <a:r>
              <a:rPr lang="ru-RU" sz="2900" dirty="0" smtClean="0"/>
              <a:t>Ломбардского;</a:t>
            </a:r>
          </a:p>
          <a:p>
            <a:pPr algn="just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900" dirty="0" smtClean="0"/>
              <a:t>трактаты Боэция;</a:t>
            </a:r>
          </a:p>
          <a:p>
            <a:pPr algn="just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900" dirty="0" smtClean="0"/>
              <a:t>трактаты Псевдо-</a:t>
            </a:r>
            <a:r>
              <a:rPr lang="ru-RU" sz="2900" dirty="0" err="1" smtClean="0"/>
              <a:t>Диониси</a:t>
            </a:r>
            <a:r>
              <a:rPr lang="ru-RU" sz="2900" dirty="0" smtClean="0"/>
              <a:t>;</a:t>
            </a:r>
          </a:p>
          <a:p>
            <a:pPr algn="just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900" dirty="0" smtClean="0"/>
              <a:t>анонимную </a:t>
            </a:r>
            <a:r>
              <a:rPr lang="ru-RU" sz="2900" dirty="0"/>
              <a:t>«Книгу о </a:t>
            </a:r>
            <a:r>
              <a:rPr lang="ru-RU" sz="2900" dirty="0" smtClean="0"/>
              <a:t>причинах» ряд </a:t>
            </a:r>
            <a:r>
              <a:rPr lang="ru-RU" sz="2900" dirty="0"/>
              <a:t>небольших сочинений на философские и религиозные </a:t>
            </a:r>
            <a:r>
              <a:rPr lang="ru-RU" sz="2900" dirty="0" smtClean="0"/>
              <a:t>темы;</a:t>
            </a:r>
          </a:p>
          <a:p>
            <a:pPr algn="just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900" dirty="0" smtClean="0"/>
              <a:t>несколько </a:t>
            </a:r>
            <a:r>
              <a:rPr lang="ru-RU" sz="2900" dirty="0"/>
              <a:t>трактатов об </a:t>
            </a:r>
            <a:r>
              <a:rPr lang="ru-RU" sz="2900" dirty="0" smtClean="0"/>
              <a:t>алхимии</a:t>
            </a:r>
          </a:p>
          <a:p>
            <a:pPr algn="just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900" dirty="0" smtClean="0"/>
              <a:t>стихотворные </a:t>
            </a:r>
            <a:r>
              <a:rPr lang="ru-RU" sz="2900" dirty="0"/>
              <a:t>тексты для богослужения, например работа «Этика»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2000" dirty="0"/>
          </a:p>
        </p:txBody>
      </p:sp>
      <p:pic>
        <p:nvPicPr>
          <p:cNvPr id="5123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908050"/>
            <a:ext cx="3194050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981075"/>
            <a:ext cx="4464050" cy="4968875"/>
          </a:xfrm>
        </p:spPr>
        <p:txBody>
          <a:bodyPr rtlCol="0">
            <a:normAutofit fontScale="92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900" b="1" dirty="0">
                <a:solidFill>
                  <a:srgbClr val="C00000"/>
                </a:solidFill>
              </a:rPr>
              <a:t>Сформулировал пять доказательств бытия Бога:</a:t>
            </a:r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900" dirty="0" smtClean="0"/>
              <a:t>1. Доказательство </a:t>
            </a:r>
            <a:r>
              <a:rPr lang="ru-RU" sz="2900" dirty="0"/>
              <a:t>через движение</a:t>
            </a:r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900" dirty="0"/>
              <a:t>2. Доказательство через производящую причину</a:t>
            </a:r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900" dirty="0"/>
              <a:t>3. Доказательство через необходимость</a:t>
            </a:r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900" dirty="0"/>
              <a:t>4. Доказательство от степеней бытия</a:t>
            </a:r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900" dirty="0"/>
              <a:t>5. Доказательство через целевую причину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2000" dirty="0"/>
          </a:p>
        </p:txBody>
      </p:sp>
      <p:pic>
        <p:nvPicPr>
          <p:cNvPr id="6147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063" y="981075"/>
            <a:ext cx="2952750" cy="484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113" y="115888"/>
            <a:ext cx="5761037" cy="6553200"/>
          </a:xfrm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b="1" dirty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человеке и его душе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1800" i="1" dirty="0">
                <a:solidFill>
                  <a:prstClr val="black"/>
                </a:solidFill>
              </a:rPr>
              <a:t>Индивидуальность человека — личностное единство души и тела.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1800" i="1" dirty="0" smtClean="0">
                <a:solidFill>
                  <a:prstClr val="black"/>
                </a:solidFill>
              </a:rPr>
              <a:t>Душа </a:t>
            </a:r>
            <a:r>
              <a:rPr lang="ru-RU" sz="1800" i="1" dirty="0">
                <a:solidFill>
                  <a:prstClr val="black"/>
                </a:solidFill>
              </a:rPr>
              <a:t>— животворящая сила человеческого организма; она нематериальна и </a:t>
            </a:r>
            <a:r>
              <a:rPr lang="ru-RU" sz="1800" i="1" dirty="0" err="1">
                <a:solidFill>
                  <a:prstClr val="black"/>
                </a:solidFill>
              </a:rPr>
              <a:t>самосущна</a:t>
            </a:r>
            <a:r>
              <a:rPr lang="ru-RU" sz="1800" i="1" dirty="0">
                <a:solidFill>
                  <a:prstClr val="black"/>
                </a:solidFill>
              </a:rPr>
              <a:t>; она — субстанция, обретающая свою полноту лишь в единстве с телом, благодаря ей телесность обретает значимость — становясь человеком. В единстве души и тела рождаются мысли, чувства и целеполагания. Душа человека бессмертна.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1800" dirty="0" smtClean="0">
                <a:solidFill>
                  <a:prstClr val="black"/>
                </a:solidFill>
              </a:rPr>
              <a:t>Фома </a:t>
            </a:r>
            <a:r>
              <a:rPr lang="ru-RU" sz="1800" dirty="0">
                <a:solidFill>
                  <a:prstClr val="black"/>
                </a:solidFill>
              </a:rPr>
              <a:t>Аквинский считал, что </a:t>
            </a:r>
            <a:r>
              <a:rPr lang="ru-RU" sz="1800" i="1" dirty="0">
                <a:solidFill>
                  <a:prstClr val="black"/>
                </a:solidFill>
              </a:rPr>
              <a:t>сила разумения души (то есть степень познания ею Бога) определяет красоту человеческого тела.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1800" i="1" dirty="0" smtClean="0">
                <a:solidFill>
                  <a:prstClr val="black"/>
                </a:solidFill>
              </a:rPr>
              <a:t>Конечная </a:t>
            </a:r>
            <a:r>
              <a:rPr lang="ru-RU" sz="1800" i="1" dirty="0">
                <a:solidFill>
                  <a:prstClr val="black"/>
                </a:solidFill>
              </a:rPr>
              <a:t>цель жизни человека — достижение блаженства, обретаемого в созерцании Бога в загробном мире.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1800" i="1" dirty="0" smtClean="0">
                <a:solidFill>
                  <a:prstClr val="black"/>
                </a:solidFill>
              </a:rPr>
              <a:t>По </a:t>
            </a:r>
            <a:r>
              <a:rPr lang="ru-RU" sz="1800" i="1" dirty="0">
                <a:solidFill>
                  <a:prstClr val="black"/>
                </a:solidFill>
              </a:rPr>
              <a:t>своему положению человек — промежуточное существо между тварями (животными) и ангелами. В ряду телесных созданий — он высшее существо, его отличает разумная душа и свободная воля. В силу последней человек ответственен за свои поступки. А корень его свободы — разум.</a:t>
            </a:r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7171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225" y="0"/>
            <a:ext cx="28162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149725"/>
            <a:ext cx="2859088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755650" y="620713"/>
            <a:ext cx="518477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5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ru-RU" altLang="ru-RU"/>
              <a:t>В течение ряда веков философия Фомы не играла заметной роли в философском диалоге, развиваясь в узко-конфессиональных рамках, однако с конца XIX века учение Фомы снова начинает вызывать широкий интерес и стимулировать актуальные философские исследования; возникает ряд философских направлений, активно использующих философию Фомы, известных по общим наименованием «неотомизм».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  <a:extLst/>
        </p:spPr>
        <p:txBody>
          <a:bodyPr rtlCol="0">
            <a:normAutofit fontScale="90000"/>
          </a:bodyPr>
          <a:lstStyle/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Томизм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457200" y="1279525"/>
            <a:ext cx="8229600" cy="4525963"/>
          </a:xfrm>
        </p:spPr>
        <p:txBody>
          <a:bodyPr/>
          <a:lstStyle/>
          <a:p>
            <a:pPr marL="0" indent="355600" algn="just" eaLnBrk="1" hangingPunct="1">
              <a:buFont typeface="Arial" panose="020B0604020202020204" pitchFamily="34" charset="0"/>
              <a:buNone/>
            </a:pPr>
            <a:r>
              <a:rPr lang="ru-RU" altLang="ru-RU" sz="2200" smtClean="0"/>
              <a:t>Учение Фомы Аквинского и основанное им направление католической философии, характеризующееся приспособлением аристотелевской философии к требованиям христианского вероучения. </a:t>
            </a:r>
          </a:p>
          <a:p>
            <a:pPr marL="0" indent="355600" algn="just" eaLnBrk="1" hangingPunct="1">
              <a:buFont typeface="Arial" panose="020B0604020202020204" pitchFamily="34" charset="0"/>
              <a:buNone/>
            </a:pPr>
            <a:r>
              <a:rPr lang="ru-RU" altLang="ru-RU" sz="2200" smtClean="0"/>
              <a:t>В 13 в. занял господствующее положение в схоластике, оттеснив августиновский платонизм и аверроизм; в 14 в. соперником Томизма стало учение У. Оккама; новое усиление Томизма относится к периоду так называемой второй схоластики в 16 в.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667625" y="6237288"/>
            <a:ext cx="1008063" cy="5048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90662"/>
            <a:ext cx="8229600" cy="1066130"/>
          </a:xfrm>
          <a:extLst/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Схоластика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dirty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81325"/>
          </a:xfrm>
        </p:spPr>
        <p:txBody>
          <a:bodyPr/>
          <a:lstStyle/>
          <a:p>
            <a:pPr marL="0" indent="450850"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2200" b="1" dirty="0" smtClean="0"/>
              <a:t>Схоластика</a:t>
            </a:r>
            <a:r>
              <a:rPr lang="ru-RU" altLang="ru-RU" sz="2200" dirty="0" smtClean="0"/>
              <a:t> (лат. </a:t>
            </a:r>
            <a:r>
              <a:rPr lang="ru-RU" altLang="ru-RU" sz="2200" dirty="0" err="1" smtClean="0"/>
              <a:t>scholastica</a:t>
            </a:r>
            <a:r>
              <a:rPr lang="ru-RU" altLang="ru-RU" sz="2200" dirty="0" smtClean="0"/>
              <a:t>, от греч. </a:t>
            </a:r>
            <a:r>
              <a:rPr lang="ru-RU" altLang="ru-RU" sz="2200" dirty="0" err="1" smtClean="0"/>
              <a:t>scholastikós</a:t>
            </a:r>
            <a:r>
              <a:rPr lang="ru-RU" altLang="ru-RU" sz="2200" dirty="0" smtClean="0"/>
              <a:t> — школьный, учёный, </a:t>
            </a:r>
            <a:r>
              <a:rPr lang="ru-RU" altLang="ru-RU" sz="2200" dirty="0" err="1" smtClean="0"/>
              <a:t>schol</a:t>
            </a:r>
            <a:r>
              <a:rPr lang="ru-RU" altLang="ru-RU" sz="2200" dirty="0" smtClean="0"/>
              <a:t> — учёная беседа, школа), тип религиозной философии, характеризующийся принципиальным подчинением примату теологии, соединением догматических предпосылок с рационалистической методикой и особым интересом к формально-логической проблематике; получил наиболее полное развитие и господство в Западной Европе в средние века.</a:t>
            </a:r>
          </a:p>
          <a:p>
            <a:pPr eaLnBrk="1" hangingPunct="1">
              <a:defRPr/>
            </a:pPr>
            <a:endParaRPr lang="ru-RU" altLang="ru-RU" dirty="0" smtClean="0"/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7667625" y="6237288"/>
            <a:ext cx="1008063" cy="5048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624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Фома Аквинский</vt:lpstr>
      <vt:lpstr>Слайд 2</vt:lpstr>
      <vt:lpstr>Слайд 3</vt:lpstr>
      <vt:lpstr>Слайд 4</vt:lpstr>
      <vt:lpstr>Слайд 5</vt:lpstr>
      <vt:lpstr>Слайд 6</vt:lpstr>
      <vt:lpstr>Слайд 7</vt:lpstr>
      <vt:lpstr>Томизм </vt:lpstr>
      <vt:lpstr>Схоластика </vt:lpstr>
      <vt:lpstr>Неотомизм </vt:lpstr>
    </vt:vector>
  </TitlesOfParts>
  <Company>Макрософак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Фома Аквинский</dc:title>
  <dc:creator>Админ</dc:creator>
  <cp:lastModifiedBy>User</cp:lastModifiedBy>
  <cp:revision>13</cp:revision>
  <dcterms:created xsi:type="dcterms:W3CDTF">2011-04-20T17:28:09Z</dcterms:created>
  <dcterms:modified xsi:type="dcterms:W3CDTF">2023-04-07T08:20:46Z</dcterms:modified>
</cp:coreProperties>
</file>