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3" r:id="rId3"/>
    <p:sldId id="272" r:id="rId4"/>
    <p:sldId id="271" r:id="rId5"/>
    <p:sldId id="265" r:id="rId6"/>
    <p:sldId id="266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3B03-8E0E-42F1-990B-AC0646A4871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56F7-1069-4200-AD11-F82C5381EA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49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3B03-8E0E-42F1-990B-AC0646A4871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56F7-1069-4200-AD11-F82C5381EA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472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3B03-8E0E-42F1-990B-AC0646A4871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56F7-1069-4200-AD11-F82C5381EA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604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3B03-8E0E-42F1-990B-AC0646A4871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56F7-1069-4200-AD11-F82C5381EA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247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3B03-8E0E-42F1-990B-AC0646A4871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56F7-1069-4200-AD11-F82C5381EA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556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3B03-8E0E-42F1-990B-AC0646A4871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56F7-1069-4200-AD11-F82C5381EA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864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3B03-8E0E-42F1-990B-AC0646A4871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56F7-1069-4200-AD11-F82C5381EA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680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3B03-8E0E-42F1-990B-AC0646A4871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56F7-1069-4200-AD11-F82C5381EA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053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3B03-8E0E-42F1-990B-AC0646A4871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56F7-1069-4200-AD11-F82C5381EA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84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3B03-8E0E-42F1-990B-AC0646A4871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56F7-1069-4200-AD11-F82C5381EA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90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3B03-8E0E-42F1-990B-AC0646A4871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56F7-1069-4200-AD11-F82C5381EA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540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E3B03-8E0E-42F1-990B-AC0646A4871C}" type="datetimeFigureOut">
              <a:rPr lang="ru-RU" smtClean="0"/>
              <a:pPr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856F7-1069-4200-AD11-F82C5381EA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00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7762056" cy="2664295"/>
          </a:xfrm>
        </p:spPr>
        <p:txBody>
          <a:bodyPr/>
          <a:lstStyle/>
          <a:p>
            <a:r>
              <a:rPr lang="ru-RU" dirty="0" smtClean="0"/>
              <a:t>Герои штурма Кенигсберга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148064" y="4869160"/>
            <a:ext cx="308584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Работу  выполнила:</a:t>
            </a:r>
          </a:p>
          <a:p>
            <a:r>
              <a:rPr lang="ru-RU" dirty="0"/>
              <a:t>Юсупова </a:t>
            </a:r>
            <a:r>
              <a:rPr lang="ru-RU" dirty="0" smtClean="0"/>
              <a:t>В.М.</a:t>
            </a:r>
            <a:endParaRPr lang="ru-RU" dirty="0"/>
          </a:p>
          <a:p>
            <a:r>
              <a:rPr lang="ru-RU" dirty="0"/>
              <a:t>Воспитатель старшей группы </a:t>
            </a:r>
          </a:p>
          <a:p>
            <a:r>
              <a:rPr lang="ru-RU" dirty="0"/>
              <a:t>МАДОУ  ЦРР д/с №87</a:t>
            </a:r>
          </a:p>
          <a:p>
            <a:r>
              <a:rPr lang="ru-RU" dirty="0"/>
              <a:t>Г. Калининград</a:t>
            </a:r>
          </a:p>
          <a:p>
            <a:r>
              <a:rPr lang="ru-RU" dirty="0"/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536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331236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Цель: увековечивание памяти о героических подвигах участников штурма Кенигсберга</a:t>
            </a:r>
          </a:p>
          <a:p>
            <a:r>
              <a:rPr lang="ru-RU" dirty="0" smtClean="0"/>
              <a:t>Задачи:</a:t>
            </a:r>
          </a:p>
          <a:p>
            <a:r>
              <a:rPr lang="ru-RU" dirty="0" smtClean="0"/>
              <a:t>- расширить  познания об истории Великой Отечественной войны </a:t>
            </a:r>
          </a:p>
          <a:p>
            <a:pPr marL="114300" indent="0">
              <a:buNone/>
            </a:pPr>
            <a:r>
              <a:rPr lang="ru-RU" dirty="0" smtClean="0"/>
              <a:t>на примере героических подвигов участников штурма Кенигсберга</a:t>
            </a:r>
          </a:p>
          <a:p>
            <a:r>
              <a:rPr lang="ru-RU" dirty="0" smtClean="0"/>
              <a:t>- развивать патриотические чувства</a:t>
            </a:r>
          </a:p>
          <a:p>
            <a:r>
              <a:rPr lang="ru-RU" dirty="0" smtClean="0"/>
              <a:t>- лучше узнать свой родной город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6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50201" y="1600200"/>
            <a:ext cx="604359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2726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50201" y="1600200"/>
            <a:ext cx="604359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8720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50201" y="1600200"/>
            <a:ext cx="604359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3017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223838"/>
            <a:ext cx="9753600" cy="730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6870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15616" y="764704"/>
            <a:ext cx="7581528" cy="583264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                         </a:t>
            </a:r>
            <a:r>
              <a:rPr lang="ru-RU" dirty="0" err="1" smtClean="0"/>
              <a:t>Соммер</a:t>
            </a:r>
            <a:r>
              <a:rPr lang="ru-RU" dirty="0" smtClean="0"/>
              <a:t> Андрей Иосифович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4.05.1897-17.09.1966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Генерал-майор танковых войск,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Герой Советского Союза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</a:t>
            </a:r>
            <a:r>
              <a:rPr lang="ru-RU" sz="1400" dirty="0"/>
              <a:t>У</a:t>
            </a:r>
            <a:r>
              <a:rPr lang="ru-RU" sz="1400" dirty="0" smtClean="0"/>
              <a:t>частник гражданской войны. Во время ВОВ </a:t>
            </a:r>
            <a:r>
              <a:rPr lang="ru-RU" sz="1400" dirty="0"/>
              <a:t>В августе 1943 </a:t>
            </a:r>
            <a:r>
              <a:rPr lang="ru-RU" sz="1400" dirty="0" smtClean="0"/>
              <a:t>года    направлен                     </a:t>
            </a:r>
            <a:r>
              <a:rPr lang="ru-RU" sz="1400" dirty="0" err="1" smtClean="0"/>
              <a:t>направлен</a:t>
            </a:r>
            <a:r>
              <a:rPr lang="ru-RU" sz="1400" dirty="0" smtClean="0"/>
              <a:t> на Воронежский фронт в статусе </a:t>
            </a:r>
            <a:r>
              <a:rPr lang="ru-RU" sz="1400" dirty="0"/>
              <a:t>начальника оперативного </a:t>
            </a:r>
            <a:r>
              <a:rPr lang="ru-RU" sz="1400" dirty="0" smtClean="0"/>
              <a:t>отдела                             </a:t>
            </a:r>
            <a:r>
              <a:rPr lang="ru-RU" sz="1400" dirty="0" err="1" smtClean="0"/>
              <a:t>отдела</a:t>
            </a:r>
            <a:r>
              <a:rPr lang="ru-RU" sz="1400" dirty="0" smtClean="0"/>
              <a:t> 9-го механизированного корпуса. Затем служил в </a:t>
            </a:r>
            <a:r>
              <a:rPr lang="ru-RU" sz="1400" dirty="0"/>
              <a:t>должностях начальника штаба бригады, начальника штаба бронетанковых войск 40-й </a:t>
            </a:r>
            <a:r>
              <a:rPr lang="ru-RU" sz="1400" dirty="0" smtClean="0"/>
              <a:t>армии, </a:t>
            </a:r>
            <a:r>
              <a:rPr lang="ru-RU" sz="1400" dirty="0"/>
              <a:t>начальника штаба 7-го механизированного корпуса, командира 89-й танковой бригады на Воронежском, всех трёх Украинских и на 3-м Белорусском фронтах</a:t>
            </a:r>
            <a:r>
              <a:rPr lang="ru-RU" sz="1400" dirty="0" smtClean="0"/>
              <a:t>.</a:t>
            </a:r>
          </a:p>
          <a:p>
            <a:pPr marL="0" indent="0">
              <a:buNone/>
            </a:pPr>
            <a:r>
              <a:rPr lang="ru-RU" sz="1400" dirty="0" smtClean="0"/>
              <a:t>      В </a:t>
            </a:r>
            <a:r>
              <a:rPr lang="ru-RU" sz="1400" dirty="0"/>
              <a:t>1943 году принимал участие в форсировании Днепра и освобождении Киева. В 1944 </a:t>
            </a:r>
            <a:r>
              <a:rPr lang="ru-RU" sz="1400" dirty="0" smtClean="0"/>
              <a:t>  году</a:t>
            </a:r>
            <a:r>
              <a:rPr lang="ru-RU" sz="1400" dirty="0"/>
              <a:t> форсировал реки Прут и Дунай, принимал участие в Корсунь-Шевченковской и </a:t>
            </a:r>
            <a:r>
              <a:rPr lang="ru-RU" sz="1400" dirty="0" err="1"/>
              <a:t>Яссо</a:t>
            </a:r>
            <a:r>
              <a:rPr lang="ru-RU" sz="1400" dirty="0"/>
              <a:t>-Кишинёвской операциях. Звание полковника присвоено в августе 1944 года.</a:t>
            </a:r>
          </a:p>
          <a:p>
            <a:pPr marL="0" indent="0">
              <a:buNone/>
            </a:pPr>
            <a:r>
              <a:rPr lang="ru-RU" sz="1400" dirty="0"/>
              <a:t>89-я танковая бригада полковника А. </a:t>
            </a:r>
            <a:r>
              <a:rPr lang="ru-RU" sz="1400" dirty="0" err="1"/>
              <a:t>Соммера</a:t>
            </a:r>
            <a:r>
              <a:rPr lang="ru-RU" sz="1400" dirty="0"/>
              <a:t> особенно отличилась во время Восточно-Прусской операции. Бригада участвовала в 1945 </a:t>
            </a:r>
            <a:r>
              <a:rPr lang="ru-RU" sz="1400" dirty="0" smtClean="0"/>
              <a:t>году</a:t>
            </a:r>
            <a:r>
              <a:rPr lang="ru-RU" sz="1400" dirty="0"/>
              <a:t> </a:t>
            </a:r>
            <a:r>
              <a:rPr lang="ru-RU" sz="1400" dirty="0" smtClean="0"/>
              <a:t>в </a:t>
            </a:r>
            <a:r>
              <a:rPr lang="ru-RU" sz="1400" dirty="0"/>
              <a:t>захвате городов </a:t>
            </a:r>
            <a:r>
              <a:rPr lang="ru-RU" sz="1400" dirty="0" err="1"/>
              <a:t>Инстербург</a:t>
            </a:r>
            <a:r>
              <a:rPr lang="ru-RU" sz="1400" dirty="0"/>
              <a:t>, </a:t>
            </a:r>
            <a:r>
              <a:rPr lang="ru-RU" sz="1400" dirty="0" err="1"/>
              <a:t>Кройцинген</a:t>
            </a:r>
            <a:r>
              <a:rPr lang="ru-RU" sz="1400" dirty="0"/>
              <a:t>, </a:t>
            </a:r>
            <a:r>
              <a:rPr lang="ru-RU" sz="1400" dirty="0" err="1" smtClean="0"/>
              <a:t>Прейсиш-Эйлау</a:t>
            </a:r>
            <a:r>
              <a:rPr lang="ru-RU" sz="1400" dirty="0"/>
              <a:t>, </a:t>
            </a:r>
            <a:r>
              <a:rPr lang="ru-RU" sz="1400" dirty="0" err="1"/>
              <a:t>Тапиау</a:t>
            </a:r>
            <a:r>
              <a:rPr lang="ru-RU" sz="1400" dirty="0"/>
              <a:t>, а в апреле 1945 года штурмовала Кёнигсберг и затем освобождала от немецких войск </a:t>
            </a:r>
            <a:r>
              <a:rPr lang="ru-RU" sz="1400" dirty="0" err="1"/>
              <a:t>Земланский</a:t>
            </a:r>
            <a:r>
              <a:rPr lang="ru-RU" sz="1400" dirty="0"/>
              <a:t> </a:t>
            </a:r>
            <a:r>
              <a:rPr lang="ru-RU" sz="1400" dirty="0" smtClean="0"/>
              <a:t>полуостров</a:t>
            </a:r>
            <a:r>
              <a:rPr lang="ru-RU" sz="1400" dirty="0"/>
              <a:t>, завершив Вторую мировую войну в </a:t>
            </a:r>
            <a:r>
              <a:rPr lang="ru-RU" sz="1400" dirty="0" err="1"/>
              <a:t>Фишхаузене</a:t>
            </a:r>
            <a:r>
              <a:rPr lang="ru-RU" sz="1400" dirty="0"/>
              <a:t>.</a:t>
            </a:r>
          </a:p>
          <a:p>
            <a:pPr marL="0" indent="0">
              <a:buNone/>
            </a:pPr>
            <a:r>
              <a:rPr lang="ru-RU" sz="1400" dirty="0"/>
              <a:t>В январе 1945 года полковник </a:t>
            </a:r>
            <a:r>
              <a:rPr lang="ru-RU" sz="1400" dirty="0" err="1"/>
              <a:t>А.Соммер</a:t>
            </a:r>
            <a:r>
              <a:rPr lang="ru-RU" sz="1400" dirty="0"/>
              <a:t>, проявив смекалку, обманул немецкую охрану у моста в </a:t>
            </a:r>
            <a:r>
              <a:rPr lang="ru-RU" sz="1400" dirty="0" err="1"/>
              <a:t>Талпакен</a:t>
            </a:r>
            <a:r>
              <a:rPr lang="ru-RU" sz="1400" dirty="0"/>
              <a:t> (заговорил с ней по-немецки, представившись генералом танковых войск </a:t>
            </a:r>
            <a:r>
              <a:rPr lang="ru-RU" sz="1400" dirty="0" err="1"/>
              <a:t>Соммером</a:t>
            </a:r>
            <a:r>
              <a:rPr lang="ru-RU" sz="1400" dirty="0"/>
              <a:t>), что позволило в короткий срок сломить сопротивление и перерезать железнодорожную линию и шоссе Тильзит — Кёнигсберг.</a:t>
            </a:r>
          </a:p>
          <a:p>
            <a:pPr marL="0" indent="0">
              <a:buNone/>
            </a:pPr>
            <a:r>
              <a:rPr lang="ru-RU" sz="1400" dirty="0"/>
              <a:t>За мужество и героизм полковнику А. </a:t>
            </a:r>
            <a:r>
              <a:rPr lang="ru-RU" sz="1400" dirty="0" err="1"/>
              <a:t>Соммеру</a:t>
            </a:r>
            <a:r>
              <a:rPr lang="ru-RU" sz="1400" dirty="0"/>
              <a:t> 19 апреля 1945 года присвоено звание Героя Советского Союза</a:t>
            </a:r>
            <a:r>
              <a:rPr lang="ru-RU" sz="1400" dirty="0" smtClean="0"/>
              <a:t>.</a:t>
            </a:r>
          </a:p>
          <a:p>
            <a:pPr marL="0" indent="0">
              <a:buNone/>
            </a:pPr>
            <a:endParaRPr lang="ru-RU" sz="1400" dirty="0"/>
          </a:p>
          <a:p>
            <a:endParaRPr lang="ru-RU" sz="1400" dirty="0"/>
          </a:p>
        </p:txBody>
      </p:sp>
      <p:pic>
        <p:nvPicPr>
          <p:cNvPr id="5122" name="Picture 2" descr="C:\Users\CQ56\Pictures\SommerA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03329"/>
            <a:ext cx="1713849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79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449</TotalTime>
  <Words>86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Герои штурма Кенигсберга</vt:lpstr>
      <vt:lpstr>Цель и 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штурма Кенигсберга</dc:title>
  <dc:creator>CQ56</dc:creator>
  <cp:lastModifiedBy>Venera</cp:lastModifiedBy>
  <cp:revision>36</cp:revision>
  <dcterms:created xsi:type="dcterms:W3CDTF">2017-05-09T10:28:58Z</dcterms:created>
  <dcterms:modified xsi:type="dcterms:W3CDTF">2023-04-07T08:23:02Z</dcterms:modified>
</cp:coreProperties>
</file>