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6" r:id="rId5"/>
    <p:sldId id="278" r:id="rId6"/>
    <p:sldId id="261" r:id="rId7"/>
    <p:sldId id="260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5" r:id="rId16"/>
    <p:sldId id="280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00" autoAdjust="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300" b="1" i="0" u="none" strike="noStrike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ли у вас проблемы со зрением?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8837921912580283"/>
          <c:y val="1.1502345150055791E-2"/>
        </c:manualLayout>
      </c:layout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EFD-4693-878F-12949436036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EFD-4693-878F-12949436036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EFD-4693-878F-12949436036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EFD-4693-878F-129494360367}"/>
              </c:ext>
            </c:extLst>
          </c:dPt>
          <c:dLbls>
            <c:dLbl>
              <c:idx val="0"/>
              <c:layout>
                <c:manualLayout>
                  <c:x val="-4.0329177602799653E-3"/>
                  <c:y val="-4.7640711577719447E-3"/>
                </c:manualLayout>
              </c:layout>
              <c:tx>
                <c:rich>
                  <a:bodyPr/>
                  <a:lstStyle/>
                  <a:p>
                    <a:r>
                      <a:rPr lang="en-US" sz="2000" baseline="0" dirty="0" smtClean="0"/>
                      <a:t> </a:t>
                    </a:r>
                    <a:fld id="{4D6D8262-1F12-4945-8F66-467BC7D776E7}" type="VALUE">
                      <a:rPr lang="en-US" sz="2000" baseline="0"/>
                      <a:pPr/>
                      <a:t>[ЗНАЧЕНИЕ]</a:t>
                    </a:fld>
                    <a:endParaRPr lang="en-US" sz="2000" baseline="0" dirty="0" smtClean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EFD-4693-878F-129494360367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BA6E427C-823D-4BFF-BB71-2F07C8E677CE}" type="VALUE">
                      <a:rPr lang="en-US" sz="2000" baseline="0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EFD-4693-878F-12949436036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FD-4693-878F-12949436036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FD-4693-878F-1294943603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Имеются</c:v>
                </c:pt>
                <c:pt idx="1">
                  <c:v>Не имеются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0.65000000000000024</c:v>
                </c:pt>
                <c:pt idx="1">
                  <c:v>0.35000000000000009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FD-4693-878F-1294943603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440303825261948"/>
          <c:y val="0.34396017512982491"/>
          <c:w val="0.24459095345439516"/>
          <c:h val="0.206224250880845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3300" baseline="0" dirty="0" smtClean="0">
                <a:effectLst/>
              </a:rPr>
              <a:t>Сколько времени в день вы проводите за гаджетами?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C66-4CF0-8181-0B9B4FE7C21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C66-4CF0-8181-0B9B4FE7C21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C66-4CF0-8181-0B9B4FE7C21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C66-4CF0-8181-0B9B4FE7C21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Не более 2 часов в день</c:v>
                </c:pt>
                <c:pt idx="1">
                  <c:v>Более 2 часов в день</c:v>
                </c:pt>
                <c:pt idx="2">
                  <c:v>Не более 5 часов в день </c:v>
                </c:pt>
                <c:pt idx="3">
                  <c:v>Более 5 часов в день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0.4</c:v>
                </c:pt>
                <c:pt idx="3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C66-4CF0-8181-0B9B4FE7C2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3300" dirty="0" smtClean="0">
                <a:effectLst/>
              </a:rPr>
              <a:t>Делаете ли вы упражнения для расслабления глаз?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8778926637124574E-2"/>
          <c:y val="0.25757588725322378"/>
          <c:w val="0.76299464597944489"/>
          <c:h val="0.628438818565401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F35-4CA7-958C-1F2C4C5EEFE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F35-4CA7-958C-1F2C4C5EEFE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F35-4CA7-958C-1F2C4C5EEFE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EF35-4CA7-958C-1F2C4C5EEFEC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35-4CA7-958C-1F2C4C5EEFE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F35-4CA7-958C-1F2C4C5EEF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aseline="0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F35-4CA7-958C-1F2C4C5EEF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300" b="1" i="0" u="none" strike="noStrike" baseline="0" dirty="0" smtClean="0">
                <a:effectLst/>
              </a:rPr>
              <a:t>Знаете ли вы упражнения и методики позволяющие снять усталость </a:t>
            </a:r>
            <a:r>
              <a:rPr lang="ru-RU" sz="3300" b="1" i="0" u="none" strike="noStrike" baseline="0" dirty="0" smtClean="0">
                <a:effectLst/>
              </a:rPr>
              <a:t>глаз?</a:t>
            </a:r>
            <a:endParaRPr lang="ru-RU" sz="3300" dirty="0"/>
          </a:p>
        </c:rich>
      </c:tx>
      <c:layout/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8FB5-45A8-B7BE-D565D9DC022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8FB5-45A8-B7BE-D565D9DC022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8FB5-45A8-B7BE-D565D9DC022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8FB5-45A8-B7BE-D565D9DC022D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B5-45A8-B7BE-D565D9DC022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B5-45A8-B7BE-D565D9DC02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0.35000000000000009</c:v>
                </c:pt>
                <c:pt idx="1">
                  <c:v>0.65000000000000024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B5-45A8-B7BE-D565D9DC022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300" b="1" i="0" u="none" strike="noStrike" baseline="0" dirty="0" smtClean="0">
                <a:effectLst/>
              </a:rPr>
              <a:t>Чувствуете ли вы повышенную усталость глаз в конце рабочего дня?</a:t>
            </a:r>
            <a:endParaRPr lang="ru-RU" sz="3300" dirty="0"/>
          </a:p>
        </c:rich>
      </c:tx>
      <c:layout/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1B9-47AD-AE74-2E7CDB7811C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1B9-47AD-AE74-2E7CDB7811C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1B9-47AD-AE74-2E7CDB7811C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1B9-47AD-AE74-2E7CDB7811C1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B9-47AD-AE74-2E7CDB7811C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B9-47AD-AE74-2E7CDB7811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0.6000000000000002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B9-47AD-AE74-2E7CDB7811C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300" b="1" i="0" u="none" strike="noStrike" baseline="0" dirty="0" smtClean="0">
                <a:effectLst/>
              </a:rPr>
              <a:t>Обращались ли вы к врачу-офтальмологу?</a:t>
            </a:r>
            <a:endParaRPr lang="ru-RU" sz="3300" dirty="0"/>
          </a:p>
        </c:rich>
      </c:tx>
      <c:layout>
        <c:manualLayout>
          <c:xMode val="edge"/>
          <c:yMode val="edge"/>
          <c:x val="0.16518973737217604"/>
          <c:y val="1.2597806592918247E-2"/>
        </c:manualLayout>
      </c:layout>
      <c:overlay val="0"/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892-449E-B9B4-222808433F9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892-449E-B9B4-222808433F9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892-449E-B9B4-222808433F9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892-449E-B9B4-222808433F98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892-449E-B9B4-222808433F9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892-449E-B9B4-222808433F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0.35000000000000009</c:v>
                </c:pt>
                <c:pt idx="1">
                  <c:v>0.65000000000000024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892-449E-B9B4-222808433F9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447916666666664E-2"/>
          <c:y val="0.1016213947741985"/>
          <c:w val="0.91801041666666672"/>
          <c:h val="0.89837860522580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Зрение в диоптриях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1 Сентября 2022</c:v>
                </c:pt>
                <c:pt idx="1">
                  <c:v>1 Октября 2022</c:v>
                </c:pt>
                <c:pt idx="2">
                  <c:v>1 Ноября 2022</c:v>
                </c:pt>
                <c:pt idx="3">
                  <c:v>1 Декабря 2022</c:v>
                </c:pt>
                <c:pt idx="4">
                  <c:v>1 Января 2023</c:v>
                </c:pt>
                <c:pt idx="5">
                  <c:v>1 Февраля 2023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-4.5</c:v>
                </c:pt>
                <c:pt idx="1">
                  <c:v>-4.5</c:v>
                </c:pt>
                <c:pt idx="2">
                  <c:v>-4.25</c:v>
                </c:pt>
                <c:pt idx="3">
                  <c:v>-4.25</c:v>
                </c:pt>
                <c:pt idx="4">
                  <c:v>-4</c:v>
                </c:pt>
                <c:pt idx="5">
                  <c:v>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CD-48F1-AD1D-18975B401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5707936"/>
        <c:axId val="665708352"/>
      </c:barChart>
      <c:catAx>
        <c:axId val="66570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65708352"/>
        <c:crosses val="autoZero"/>
        <c:auto val="1"/>
        <c:lblAlgn val="ctr"/>
        <c:lblOffset val="100"/>
        <c:noMultiLvlLbl val="0"/>
      </c:catAx>
      <c:valAx>
        <c:axId val="6657083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6570793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4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0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6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0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39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5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5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1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7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9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3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fif"/><Relationship Id="rId4" Type="http://schemas.openxmlformats.org/officeDocument/2006/relationships/image" Target="../media/image3.jf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fi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496944" cy="1470025"/>
          </a:xfrm>
        </p:spPr>
        <p:txBody>
          <a:bodyPr>
            <a:normAutofit/>
          </a:bodyPr>
          <a:lstStyle/>
          <a:p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Как поддерживать зрение школьника в норме?</a:t>
            </a:r>
            <a:endParaRPr lang="ru-RU" sz="3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5064"/>
            <a:ext cx="9138452" cy="2088232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 проекта: Шульга Степан Юрьевич, 11 класс</a:t>
            </a:r>
          </a:p>
          <a:p>
            <a:pPr algn="r"/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en-GB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Христюк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Татьяна Семёновна, учитель-биолог</a:t>
            </a:r>
            <a:r>
              <a:rPr lang="en-GB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2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356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81280"/>
            <a:ext cx="2448272" cy="15190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758" y="5037417"/>
            <a:ext cx="2191204" cy="154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081280"/>
            <a:ext cx="2497311" cy="151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2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41899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210669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6084168" y="0"/>
            <a:ext cx="43924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269420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848291"/>
              </p:ext>
            </p:extLst>
          </p:nvPr>
        </p:nvGraphicFramePr>
        <p:xfrm>
          <a:off x="7353" y="0"/>
          <a:ext cx="914450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 flipH="1">
            <a:off x="7092278" y="0"/>
            <a:ext cx="2376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10" y="246221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07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5253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332656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7164287" y="0"/>
            <a:ext cx="2304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205193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14536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 flipH="1">
            <a:off x="7236296" y="0"/>
            <a:ext cx="1728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246221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1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4810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092280" y="0"/>
            <a:ext cx="2376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217" y="246221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по восстановлению   зрения </a:t>
            </a: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полугода я ежедневно применял способы восстановления зрения по методикам</a:t>
            </a:r>
            <a:r>
              <a:rPr lang="en-GB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семирно признанных ученых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Периодически я чередовал упражнения, но обязательно включал в план самые, на мой взгляд, продуктивные упражнения, такие как</a:t>
            </a:r>
            <a:r>
              <a:rPr lang="en-GB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«Стойка на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плечах». Автор – Джон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Солби</a:t>
            </a:r>
            <a:endParaRPr lang="ru-RU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«Зажмуривание глаза»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Автор – Джон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Солби</a:t>
            </a:r>
            <a:endPara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Пальминг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Автор – Уильям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Бейтс</a:t>
            </a:r>
            <a:endParaRPr lang="ru-RU" sz="2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Температурная (водяная) стимуляция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глаз. Автор – Патриция Брэгг</a:t>
            </a: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013176"/>
            <a:ext cx="4968552" cy="17281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0312" y="-21913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7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588" y="224308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81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эксперимента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253482"/>
              </p:ext>
            </p:extLst>
          </p:nvPr>
        </p:nvGraphicFramePr>
        <p:xfrm>
          <a:off x="-180528" y="1340768"/>
          <a:ext cx="9144000" cy="5445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686" y="255448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32164" y="22523"/>
            <a:ext cx="1895480" cy="246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291161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Заключение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работы над проектом мне удалось определить  возможности восстановления зрения, тем самым я достиг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цель,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поставил перед собой в начале создания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проектно-исследовательской работы. Все задачи проекта – выполнены в полном объеме.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моего проекта о том, что если проводить регулярные и систематические занятия на применение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тренажёров,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пальминга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упражнений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расслабление, позволяет улучшить зрение – подтвердилась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271837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948264" y="86057"/>
            <a:ext cx="27659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9144000" cy="316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sz="4800" b="1" dirty="0" smtClean="0">
                <a:latin typeface="+mn-lt"/>
              </a:rPr>
              <a:t>СПАСИБО ЗА ВНИМАНИЕ!</a:t>
            </a:r>
            <a:endParaRPr lang="ru-RU" sz="48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-4206"/>
            <a:ext cx="56462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242015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9144000" cy="5032375"/>
          </a:xfrm>
        </p:spPr>
      </p:pic>
    </p:spTree>
    <p:extLst>
      <p:ext uri="{BB962C8B-B14F-4D97-AF65-F5344CB8AC3E}">
        <p14:creationId xmlns:p14="http://schemas.microsoft.com/office/powerpoint/2010/main" val="309861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06" y="1412776"/>
            <a:ext cx="910459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заботясь о своем зрении, много времени проводят за компьютером, сотовым телефоном, во Всемирной сети интернет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школе я все чаще вижу учеников, которые носят очки или линзы, в том числе и я. Поэтому проблему сохранения зрения в норме считаю актуальной темой.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649" y="25395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05064"/>
            <a:ext cx="3655318" cy="2703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42" y="4005064"/>
            <a:ext cx="3367286" cy="270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4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/>
          <a:lstStyle/>
          <a:p>
            <a:r>
              <a:rPr lang="ru-RU" b="1" dirty="0" smtClean="0"/>
              <a:t>                          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77514"/>
            <a:ext cx="9144000" cy="8123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допустить ухудшения зрения и найти способы его улучшения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156" y="238980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97178"/>
            <a:ext cx="4593774" cy="2254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52100"/>
            <a:ext cx="4320480" cy="2605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259423"/>
            <a:ext cx="4593774" cy="24819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2533"/>
            <a:ext cx="4320480" cy="226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87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/>
          <a:lstStyle/>
          <a:p>
            <a:r>
              <a:rPr lang="ru-RU" b="1" dirty="0" smtClean="0"/>
              <a:t>                          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05854"/>
            <a:ext cx="91440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анализ литературы о причинах ухудшения зрения и возможностях его восстановления.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 исследования, проведение исследования через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анализ и эксперимент.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вывод и создать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памятки, позволяющие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зрение школьников в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норме</a:t>
            </a:r>
            <a:endParaRPr lang="ru-RU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356" y="221508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0312" y="13412"/>
            <a:ext cx="1763688" cy="247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77072"/>
            <a:ext cx="3312368" cy="26078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265" y="4077072"/>
            <a:ext cx="3819352" cy="260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5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8641"/>
            <a:ext cx="7886700" cy="59883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работы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/>
              <a:t>–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 9-11 классов МБОУ «Партизанская СОШ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работы -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зрение учащихся МБОУ «Партизанская СОШ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применять упражнения для снятия напряжения глаз, использовать зрительные тренажёры для профилактики и снижения близорукости, то это приведет к улучшению зрения.</a:t>
            </a:r>
          </a:p>
          <a:p>
            <a:pPr marL="0" indent="0"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9144000" cy="41741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flipH="1">
            <a:off x="7164288" y="0"/>
            <a:ext cx="23042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368" y="256074"/>
            <a:ext cx="864096" cy="86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03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1162869"/>
            <a:ext cx="9144000" cy="569513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В ходе написания теоретической части моего проекта я изучил и проанализировал</a:t>
            </a:r>
            <a:r>
              <a:rPr lang="en-GB" sz="32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</a:rPr>
              <a:t>Строение глаза и его </a:t>
            </a:r>
            <a:r>
              <a:rPr lang="ru-RU" sz="2200" b="1" dirty="0" smtClean="0">
                <a:solidFill>
                  <a:srgbClr val="C00000"/>
                </a:solidFill>
              </a:rPr>
              <a:t>функции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</a:rPr>
              <a:t>Дефекты зрения</a:t>
            </a:r>
            <a:endParaRPr lang="en-GB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</a:rPr>
              <a:t>Основные причины снижения </a:t>
            </a:r>
            <a:r>
              <a:rPr lang="ru-RU" sz="2200" b="1" dirty="0" smtClean="0">
                <a:solidFill>
                  <a:srgbClr val="C00000"/>
                </a:solidFill>
              </a:rPr>
              <a:t>зрения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</a:rPr>
              <a:t>Влияние гаджетов на зрение </a:t>
            </a:r>
            <a:r>
              <a:rPr lang="ru-RU" sz="2200" b="1" dirty="0" smtClean="0">
                <a:solidFill>
                  <a:srgbClr val="C00000"/>
                </a:solidFill>
              </a:rPr>
              <a:t>школьников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2000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9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120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509120"/>
            <a:ext cx="3384376" cy="216024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09119"/>
            <a:ext cx="3358627" cy="215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9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904" y="259633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247793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Анкетирование учащихся 9-11 классов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полученных данных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ксперимент по восстановлению зрения на собственном примере</a:t>
            </a:r>
            <a:endParaRPr lang="ru-RU" sz="2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704" y="3382735"/>
            <a:ext cx="3278296" cy="34752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77843"/>
            <a:ext cx="3528392" cy="184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7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1326148"/>
            <a:ext cx="9252520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 чтобы выяснить актуальна ли на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самом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деле проблема моего проекта я провел анкетирование среди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  учащихся 9-11 классов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«Партизанская СОШ». Анкетирование  включало в себя 6 вопросов.</a:t>
            </a:r>
            <a:endParaRPr lang="en-GB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80312" y="13412"/>
            <a:ext cx="1763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</a:rPr>
              <a:t>МБОУ «Партизанская СОШ»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9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752" y="224361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7204"/>
            <a:ext cx="9144000" cy="420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3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10222948"/>
              </p:ext>
            </p:extLst>
          </p:nvPr>
        </p:nvGraphicFramePr>
        <p:xfrm>
          <a:off x="-11375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 flipH="1">
            <a:off x="7164287" y="0"/>
            <a:ext cx="2232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C00000"/>
                </a:solidFill>
              </a:rPr>
              <a:t>МБОУ «Партизанская СОШ»</a:t>
            </a:r>
          </a:p>
        </p:txBody>
      </p:sp>
      <p:pic>
        <p:nvPicPr>
          <p:cNvPr id="6" name="Picture 4" descr="http://xn----7sbaab2bgsckrqdptl4itf.xn--80ac2bcgcl.xn--p1ai/wp-content/uploads/2021/03/petrov-28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529" y="214715"/>
            <a:ext cx="864096" cy="90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28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</TotalTime>
  <Words>385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Как поддерживать зрение школьника в норме?</vt:lpstr>
      <vt:lpstr>                   Актуальность</vt:lpstr>
      <vt:lpstr>                             </vt:lpstr>
      <vt:lpstr>                             </vt:lpstr>
      <vt:lpstr>Презентация PowerPoint</vt:lpstr>
      <vt:lpstr>Презентация PowerPoint</vt:lpstr>
      <vt:lpstr>         Методы исследования</vt:lpstr>
      <vt:lpstr>             Практическая часть</vt:lpstr>
      <vt:lpstr>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Результаты эксперимента</vt:lpstr>
      <vt:lpstr>                      Заключение </vt:lpstr>
      <vt:lpstr>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Тьютор</dc:creator>
  <cp:lastModifiedBy>Степан Шульга</cp:lastModifiedBy>
  <cp:revision>57</cp:revision>
  <dcterms:created xsi:type="dcterms:W3CDTF">2022-01-24T07:04:18Z</dcterms:created>
  <dcterms:modified xsi:type="dcterms:W3CDTF">2023-02-28T17:36:29Z</dcterms:modified>
</cp:coreProperties>
</file>