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6" r:id="rId2"/>
    <p:sldId id="257" r:id="rId3"/>
    <p:sldId id="261" r:id="rId4"/>
    <p:sldId id="262" r:id="rId5"/>
    <p:sldId id="264" r:id="rId6"/>
    <p:sldId id="266" r:id="rId7"/>
    <p:sldId id="267" r:id="rId8"/>
    <p:sldId id="268" r:id="rId9"/>
    <p:sldId id="270" r:id="rId10"/>
    <p:sldId id="271" r:id="rId11"/>
    <p:sldId id="296" r:id="rId12"/>
    <p:sldId id="272" r:id="rId13"/>
    <p:sldId id="273" r:id="rId14"/>
    <p:sldId id="274" r:id="rId15"/>
    <p:sldId id="275" r:id="rId16"/>
    <p:sldId id="276" r:id="rId17"/>
    <p:sldId id="29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0000"/>
    <a:srgbClr val="7A3024"/>
    <a:srgbClr val="2404E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54" autoAdjust="0"/>
  </p:normalViewPr>
  <p:slideViewPr>
    <p:cSldViewPr>
      <p:cViewPr varScale="1">
        <p:scale>
          <a:sx n="51" d="100"/>
          <a:sy n="51" d="100"/>
        </p:scale>
        <p:origin x="-123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C994E-4AFF-4E97-92EC-6F8D18F1F4C5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0F2B4-9940-4540-BF6F-2823A00B73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974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F2B4-9940-4540-BF6F-2823A00B73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9417A3-ED27-40A0-A5ED-D9E24CC281BF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4ED3D5-01E9-48EE-968B-6B4B0AA2E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92895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+mj-lt"/>
              </a:rPr>
              <a:t>Дети и безопасность</a:t>
            </a:r>
            <a:r>
              <a:rPr lang="ru-RU" sz="55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5500" dirty="0" smtClean="0">
                <a:solidFill>
                  <a:schemeClr val="bg1"/>
                </a:solidFill>
                <a:latin typeface="+mj-lt"/>
              </a:rPr>
            </a:br>
            <a:r>
              <a:rPr lang="ru-RU" sz="3100" dirty="0" smtClean="0">
                <a:solidFill>
                  <a:srgbClr val="002060"/>
                </a:solidFill>
                <a:latin typeface="+mj-lt"/>
              </a:rPr>
              <a:t>ПРОФИЛАКТИКА ДЕТСКОГО ТРАВМАТИЗМА  НА ЖЕЛЕЗНОЙ ДОРОГЕ</a:t>
            </a:r>
            <a:endParaRPr lang="ru-RU" sz="31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Рисунок 3" descr="59_mai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357562"/>
            <a:ext cx="2714644" cy="1785950"/>
          </a:xfrm>
          <a:prstGeom prst="rect">
            <a:avLst/>
          </a:prstGeom>
        </p:spPr>
      </p:pic>
      <p:pic>
        <p:nvPicPr>
          <p:cNvPr id="6" name="Рисунок 5" descr="233316_s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57562"/>
            <a:ext cx="2858609" cy="1785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ЗАПРЕЩАЕТСЯ: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7829576" cy="140017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Переходить железнодорожные переезды при закрытом шлагбауме или показании красного сигнала светофора переездной сигнализации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 descr="it3HSX40dJDYtNdMHfbYSQ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496"/>
            <a:ext cx="3884228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semafor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215256"/>
            <a:ext cx="3273466" cy="1999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10855796_na-pereezd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32" y="476671"/>
            <a:ext cx="3503211" cy="2259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00329440_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58751"/>
            <a:ext cx="3024336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557" y="3140968"/>
            <a:ext cx="4035425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565" y="3471168"/>
            <a:ext cx="4054475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286676" cy="101122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ЗАПРЕЩАЕТСЯ: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111442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На станциях и перегонах подлезать под вагоны, перелезать через автосцепки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170453"/>
            <a:ext cx="2928958" cy="43647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3659j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2260" y="3266987"/>
            <a:ext cx="2922445" cy="1962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6643734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ЗАПРЕЩАЕТСЯ: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104298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Проходить вдоль железнодорожного пути ближе </a:t>
            </a:r>
          </a:p>
          <a:p>
            <a:pPr algn="ctr">
              <a:buNone/>
            </a:pPr>
            <a:r>
              <a:rPr lang="ru-RU" dirty="0" smtClean="0">
                <a:latin typeface="+mj-lt"/>
              </a:rPr>
              <a:t>5 метров от крайнего рельса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 descr="5832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814" y="2996952"/>
            <a:ext cx="2559319" cy="2160240"/>
          </a:xfrm>
          <a:prstGeom prst="rect">
            <a:avLst/>
          </a:prstGeom>
        </p:spPr>
      </p:pic>
      <p:pic>
        <p:nvPicPr>
          <p:cNvPr id="9" name="Рисунок 8" descr="cd32634e63170381f962d55967aa9d3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285992"/>
            <a:ext cx="4862427" cy="32147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6929486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ЗАПРЕЩАЕТСЯ: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18288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Переходить через путь сразу же после прохода поезда одного направления, не убедившись в отсутствии следования поезда             встречного направления.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496"/>
            <a:ext cx="2500330" cy="3730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96_mai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955" y="3891842"/>
            <a:ext cx="3127306" cy="2057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000924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ЗАПРЕЩАЕТСЯ: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86874" cy="104298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+mj-lt"/>
              </a:rPr>
              <a:t>Использовать наушники и мобильные телефоны при переходе через железнодорожные пути</a:t>
            </a:r>
            <a:endParaRPr lang="ru-RU" b="1" dirty="0">
              <a:latin typeface="+mj-lt"/>
            </a:endParaRPr>
          </a:p>
        </p:txBody>
      </p:sp>
      <p:pic>
        <p:nvPicPr>
          <p:cNvPr id="4" name="Рисунок 3" descr="31_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2143116"/>
            <a:ext cx="418173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2152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429000"/>
            <a:ext cx="2047890" cy="3071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8029" y="4628116"/>
            <a:ext cx="257683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215074" y="4857760"/>
            <a:ext cx="2714644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Лучше на одну минуту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расстаться с музыкой,</a:t>
            </a:r>
          </a:p>
          <a:p>
            <a:r>
              <a:rPr lang="ru-RU" b="1" dirty="0">
                <a:solidFill>
                  <a:srgbClr val="C00000"/>
                </a:solidFill>
              </a:rPr>
              <a:t>ч</a:t>
            </a:r>
            <a:r>
              <a:rPr lang="ru-RU" b="1" dirty="0" smtClean="0">
                <a:solidFill>
                  <a:srgbClr val="C00000"/>
                </a:solidFill>
              </a:rPr>
              <a:t>ем навсегда –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+mj-lt"/>
              </a:rPr>
              <a:t>с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 ЖИЗНЬЮ.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b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4000504"/>
            <a:ext cx="3524264" cy="2361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0"/>
            <a:ext cx="8858312" cy="428628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ПРАВИЛА ЗАПОМНИЛ –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В ТАЙНЕ НЕ ДЕРЖИ: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ВСЕМ ДРУЗЬЯМ, ЗНАКОМЫМ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ЗНАЕШЬ – РАССКАЖИ!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a5b0bcab4925341634b7a5c3f4b7ee8_X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165821"/>
            <a:ext cx="4572032" cy="2292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378621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+mj-lt"/>
              </a:rPr>
              <a:t>Нет ничего важнее человеческой жизни, </a:t>
            </a:r>
            <a:br>
              <a:rPr lang="ru-RU" sz="5400" dirty="0" smtClean="0">
                <a:solidFill>
                  <a:srgbClr val="C00000"/>
                </a:solidFill>
                <a:latin typeface="+mj-lt"/>
              </a:rPr>
            </a:br>
            <a:r>
              <a:rPr lang="ru-RU" sz="5400" dirty="0" smtClean="0">
                <a:solidFill>
                  <a:srgbClr val="C00000"/>
                </a:solidFill>
                <a:latin typeface="+mj-lt"/>
              </a:rPr>
              <a:t>а детские жизни – </a:t>
            </a:r>
            <a:br>
              <a:rPr lang="ru-RU" sz="5400" dirty="0" smtClean="0">
                <a:solidFill>
                  <a:srgbClr val="C00000"/>
                </a:solidFill>
                <a:latin typeface="+mj-lt"/>
              </a:rPr>
            </a:br>
            <a:r>
              <a:rPr lang="ru-RU" sz="5400" dirty="0" smtClean="0">
                <a:solidFill>
                  <a:srgbClr val="C00000"/>
                </a:solidFill>
                <a:latin typeface="+mj-lt"/>
              </a:rPr>
              <a:t>это самое ценное. </a:t>
            </a:r>
            <a:br>
              <a:rPr lang="ru-RU" sz="5400" dirty="0" smtClean="0">
                <a:solidFill>
                  <a:srgbClr val="C00000"/>
                </a:solidFill>
                <a:latin typeface="+mj-lt"/>
              </a:rPr>
            </a:br>
            <a:endParaRPr lang="ru-RU" sz="54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Рисунок 3" descr="bezumnyjshljapnik5-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0232" y="3560082"/>
            <a:ext cx="4905386" cy="329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214290"/>
            <a:ext cx="4474034" cy="234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SC0009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149080"/>
            <a:ext cx="3000396" cy="2250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4757742" cy="41434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Нам открывается страна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С вокзального порога.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Откроешь дверь,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И вот она – железная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                                 дорога.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Зеленый, красный свет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                                 горит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И каждый миг сигналом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Вокзал с вокзалом говорит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</a:rPr>
              <a:t>И поезда с вокзалом.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0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32271" y="1556792"/>
            <a:ext cx="5835184" cy="4408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ИСТОРИИ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15370" cy="171451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C00000"/>
                </a:solidFill>
                <a:latin typeface="+mj-lt"/>
              </a:rPr>
              <a:t>Давайте вернемся в прошлое и посмотрим, как выглядели первые паровозы. Паровозы были изобретены в Англии. А первый в России паровоз построили талантливые изобретатели отец и сын Черепановы. Посмотрите, какой необычный был первый  паровоз. Двигался он со скоростью велосипеда.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5" name="Рисунок 4" descr="ph078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284984"/>
            <a:ext cx="5976664" cy="2558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86874" cy="228601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Со временем паровозы усовершенствовались, стали более сложными, и люди могли ездить на них в любое время года. В качестве топлива у этих паровозов использовался пар от горячей воды (такой же пар бывает у кипящего чайника). Вот почему появилось название ПАРОВОЗ. Топливом для него служил уголь. Позднее появился тепловоз.</a:t>
            </a: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896" y="3429000"/>
            <a:ext cx="2378893" cy="2283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3fc4f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3" y="2786058"/>
            <a:ext cx="4670281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20240b4c191c9955d8f912380000c220b6b0ef3_8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899" y="3501008"/>
            <a:ext cx="5214974" cy="3474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702" y="1412776"/>
            <a:ext cx="8715436" cy="194421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Железнодорожный транспорт – удобное, быстрое средство передвижения, но нельзя забывать о том, что это зона повышенной опасности, потому что локомотив и вагоны поезда больше и тяжелее многих машин, движущихся по асфальту. Современные поезда движутся с большой скоростью, а тормозной путь исчисляется сотнями метров.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54" y="0"/>
            <a:ext cx="86391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МГНОВЕННО ОСТАНОВИТЬ ПОЕЗД НЕЛЬЗЯ.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post-315502-124955876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17496" y="2492896"/>
            <a:ext cx="5012060" cy="2652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82866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+mj-lt"/>
              </a:rPr>
              <a:t>Даже заместив на путях человека, машинист практически ничего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+mj-lt"/>
              </a:rPr>
              <a:t>не сможет сделать, чтобы предотвратить его гибель.</a:t>
            </a:r>
            <a:endParaRPr lang="ru-RU" sz="20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86874" cy="214314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ПРАВИЛА ЭТИ ЖЕЛЕЗНОДОРОЖНЫЕ –</a:t>
            </a:r>
            <a:br>
              <a:rPr lang="ru-RU" sz="2800" dirty="0" smtClean="0">
                <a:solidFill>
                  <a:srgbClr val="C00000"/>
                </a:solidFill>
                <a:latin typeface="+mj-lt"/>
              </a:rPr>
            </a:b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СТРОГИЕ ОЧЕНЬ, НО ВОВСЕ НЕ СЛОЖНЫЕ.</a:t>
            </a:r>
            <a:br>
              <a:rPr lang="ru-RU" sz="2800" dirty="0" smtClean="0">
                <a:solidFill>
                  <a:srgbClr val="C00000"/>
                </a:solidFill>
                <a:latin typeface="+mj-lt"/>
              </a:rPr>
            </a:b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ТЫ ИХ ЗАПОМНИ, СЛУШАЙ ВНИМАТЕЛЬНО.</a:t>
            </a:r>
            <a:br>
              <a:rPr lang="ru-RU" sz="2800" dirty="0" smtClean="0">
                <a:solidFill>
                  <a:srgbClr val="C00000"/>
                </a:solidFill>
                <a:latin typeface="+mj-lt"/>
              </a:rPr>
            </a:b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В ЖИЗНИ ПОМОГУТ ОНИ ОБЯЗАТЕЛЬНО.</a:t>
            </a:r>
            <a:endParaRPr lang="ru-RU" sz="28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5" name="Рисунок 4" descr="DSC001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7664" y="2921518"/>
            <a:ext cx="6236196" cy="3507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ЗАПРЕЩАЕТСЯ: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7858180" cy="150019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Переходить через железнодорожные пути                           в местах, не оборудованных                       пешеходными настилами.</a:t>
            </a:r>
            <a:endParaRPr lang="ru-RU" dirty="0">
              <a:latin typeface="+mj-lt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321" y="2710365"/>
            <a:ext cx="2643206" cy="3973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7_bi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24411" y="4469291"/>
            <a:ext cx="344487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7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344729"/>
            <a:ext cx="3488825" cy="2330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1688</TotalTime>
  <Words>333</Words>
  <Application>Microsoft Office PowerPoint</Application>
  <PresentationFormat>Экран (4:3)</PresentationFormat>
  <Paragraphs>39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Дети и безопасность ПРОФИЛАКТИКА ДЕТСКОГО ТРАВМАТИЗМА  НА ЖЕЛЕЗНОЙ ДОРОГЕ</vt:lpstr>
      <vt:lpstr>Презентация PowerPoint</vt:lpstr>
      <vt:lpstr>ИЗ ИСТОРИИ</vt:lpstr>
      <vt:lpstr>Презентация PowerPoint</vt:lpstr>
      <vt:lpstr>Презентация PowerPoint</vt:lpstr>
      <vt:lpstr>Презентация PowerPoint</vt:lpstr>
      <vt:lpstr>МГНОВЕННО ОСТАНОВИТЬ ПОЕЗД НЕЛЬЗЯ.</vt:lpstr>
      <vt:lpstr>ПРАВИЛА ЭТИ ЖЕЛЕЗНОДОРОЖНЫЕ – СТРОГИЕ ОЧЕНЬ, НО ВОВСЕ НЕ СЛОЖНЫЕ. ТЫ ИХ ЗАПОМНИ, СЛУШАЙ ВНИМАТЕЛЬНО. В ЖИЗНИ ПОМОГУТ ОНИ ОБЯЗАТЕЛЬНО.</vt:lpstr>
      <vt:lpstr>ЗАПРЕЩАЕТСЯ:</vt:lpstr>
      <vt:lpstr>ЗАПРЕЩАЕТСЯ:</vt:lpstr>
      <vt:lpstr>Презентация PowerPoint</vt:lpstr>
      <vt:lpstr>ЗАПРЕЩАЕТСЯ:</vt:lpstr>
      <vt:lpstr>ЗАПРЕЩАЕТСЯ:</vt:lpstr>
      <vt:lpstr>ЗАПРЕЩАЕТСЯ:</vt:lpstr>
      <vt:lpstr>ЗАПРЕЩАЕТСЯ:</vt:lpstr>
      <vt:lpstr>ПРАВИЛА ЗАПОМНИЛ – В ТАЙНЕ НЕ ДЕРЖИ: ВСЕМ ДРУЗЬЯМ, ЗНАКОМЫМ ЗНАЕШЬ – РАССКАЖИ!</vt:lpstr>
      <vt:lpstr>Нет ничего важнее человеческой жизни,  а детские жизни –  это самое ценное.  </vt:lpstr>
    </vt:vector>
  </TitlesOfParts>
  <Company>[64360086]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и безопасность</dc:title>
  <dc:creator>nodis1</dc:creator>
  <cp:lastModifiedBy>Venera</cp:lastModifiedBy>
  <cp:revision>131</cp:revision>
  <dcterms:created xsi:type="dcterms:W3CDTF">2014-08-22T05:59:03Z</dcterms:created>
  <dcterms:modified xsi:type="dcterms:W3CDTF">2023-04-07T20:40:39Z</dcterms:modified>
</cp:coreProperties>
</file>