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8" r:id="rId12"/>
    <p:sldId id="269" r:id="rId13"/>
    <p:sldId id="272" r:id="rId14"/>
    <p:sldId id="271" r:id="rId15"/>
    <p:sldId id="273" r:id="rId16"/>
    <p:sldId id="266" r:id="rId17"/>
    <p:sldId id="274" r:id="rId18"/>
    <p:sldId id="275" r:id="rId19"/>
    <p:sldId id="277" r:id="rId20"/>
    <p:sldId id="278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E52BA-168E-4E23-A9E6-0C902E77E59D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2BD59-3303-4297-B25A-D4BB6E9D53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2004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E52BA-168E-4E23-A9E6-0C902E77E59D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2BD59-3303-4297-B25A-D4BB6E9D53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6021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E52BA-168E-4E23-A9E6-0C902E77E59D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2BD59-3303-4297-B25A-D4BB6E9D53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0293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E52BA-168E-4E23-A9E6-0C902E77E59D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2BD59-3303-4297-B25A-D4BB6E9D53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831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E52BA-168E-4E23-A9E6-0C902E77E59D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2BD59-3303-4297-B25A-D4BB6E9D53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7269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E52BA-168E-4E23-A9E6-0C902E77E59D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2BD59-3303-4297-B25A-D4BB6E9D53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212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E52BA-168E-4E23-A9E6-0C902E77E59D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2BD59-3303-4297-B25A-D4BB6E9D53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3833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E52BA-168E-4E23-A9E6-0C902E77E59D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2BD59-3303-4297-B25A-D4BB6E9D53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167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E52BA-168E-4E23-A9E6-0C902E77E59D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2BD59-3303-4297-B25A-D4BB6E9D53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2616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E52BA-168E-4E23-A9E6-0C902E77E59D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2BD59-3303-4297-B25A-D4BB6E9D53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3069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E52BA-168E-4E23-A9E6-0C902E77E59D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2BD59-3303-4297-B25A-D4BB6E9D53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8335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EE52BA-168E-4E23-A9E6-0C902E77E59D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42BD59-3303-4297-B25A-D4BB6E9D53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8223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7" Type="http://schemas.openxmlformats.org/officeDocument/2006/relationships/image" Target="../media/image5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37624" y="0"/>
            <a:ext cx="126438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308295" y="633045"/>
            <a:ext cx="9256541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dirty="0" smtClean="0"/>
              <a:t>Муниципальное казенное дошкольное образовательное учреждение «Детский сад №8»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sz="2000" b="1" dirty="0" smtClean="0"/>
              <a:t>Проект 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b="1" dirty="0" smtClean="0"/>
              <a:t>Современные методы организации партнёрских отношений ДОУ и семьи по вопросам физического воспитания и оздоровления детей.</a:t>
            </a:r>
            <a:r>
              <a:rPr lang="ru-RU" dirty="0" smtClean="0">
                <a:latin typeface="Comic Sans MS" panose="030F0702030302020204" pitchFamily="66" charset="0"/>
              </a:rPr>
              <a:t/>
            </a:r>
            <a:br>
              <a:rPr lang="ru-RU" dirty="0" smtClean="0">
                <a:latin typeface="Comic Sans MS" panose="030F0702030302020204" pitchFamily="66" charset="0"/>
              </a:rPr>
            </a:b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                                                        </a:t>
            </a:r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                                                  Воспитатели: </a:t>
            </a:r>
            <a:r>
              <a:rPr lang="ru-RU" dirty="0" err="1" smtClean="0"/>
              <a:t>Н.В.Магизова</a:t>
            </a:r>
            <a:r>
              <a:rPr lang="ru-RU" smtClean="0"/>
              <a:t/>
            </a:r>
            <a:br>
              <a:rPr lang="ru-RU" smtClean="0"/>
            </a:br>
            <a:endParaRPr lang="ru-RU" dirty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2023г.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18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ÐÐ°ÑÑÐ¸Ð½ÐºÐ¸ Ð¿Ð¾ Ð·Ð°Ð¿ÑÐ¾ÑÑ ÑÐ¾Ð½ Ð´Ð»Ñ Ð¿ÑÐµÐ·ÐµÐ½ÑÐ°ÑÐ¸Ð¸ Ð½Ð° ÑÐµÐ¼Ñ ÐÐµÐ½Ñ Ð½Ð°ÑÐ¾Ð´Ð½Ð¾Ð³Ð¾ ÐµÐ´Ð¸Ð½ÑÑÐ²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999" y="158765"/>
            <a:ext cx="11534503" cy="6544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302" y="197191"/>
            <a:ext cx="10861431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Совместные поездки воспитателя и родителей в парк «</a:t>
            </a:r>
            <a:r>
              <a:rPr lang="ru-RU" sz="3600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Гайдерика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6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2944" y="1330057"/>
            <a:ext cx="3710597" cy="278294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93115" y="3854397"/>
            <a:ext cx="2087211" cy="278294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80326" y="1330057"/>
            <a:ext cx="2087211" cy="27829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298" y="1138271"/>
            <a:ext cx="1968650" cy="43823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1829" y="3854397"/>
            <a:ext cx="2087212" cy="2782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71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ÐÐ°ÑÑÐ¸Ð½ÐºÐ¸ Ð¿Ð¾ Ð·Ð°Ð¿ÑÐ¾ÑÑ ÑÐ¾Ð½ Ð´Ð»Ñ Ð¿ÑÐµÐ·ÐµÐ½ÑÐ°ÑÐ¸Ð¸ Ð½Ð° ÑÐµÐ¼Ñ ÐÐµÐ½Ñ Ð½Ð°ÑÐ¾Ð´Ð½Ð¾Ð³Ð¾ ÐµÐ´Ð¸Ð½ÑÑÐ²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999" y="158765"/>
            <a:ext cx="11534503" cy="6544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1450" y="226776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Посещение спортивных секций детьми с родителями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78827">
            <a:off x="984003" y="1199194"/>
            <a:ext cx="3857220" cy="514296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95791">
            <a:off x="7552252" y="1052314"/>
            <a:ext cx="2643478" cy="5240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090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ÐÐ°ÑÑÐ¸Ð½ÐºÐ¸ Ð¿Ð¾ Ð·Ð°Ð¿ÑÐ¾ÑÑ ÑÐ¾Ð½ Ð´Ð»Ñ Ð¿ÑÐµÐ·ÐµÐ½ÑÐ°ÑÐ¸Ð¸ Ð½Ð° ÑÐµÐ¼Ñ ÐÐµÐ½Ñ Ð½Ð°ÑÐ¾Ð´Ð½Ð¾Ð³Ð¾ ÐµÐ´Ð¸Ð½ÑÑÐ²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999" y="158765"/>
            <a:ext cx="11534503" cy="6544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519870"/>
            <a:ext cx="10809849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родителями</a:t>
            </a:r>
            <a:b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(консультации, родительские собрания)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8773" y="1845433"/>
            <a:ext cx="5515124" cy="4136343"/>
          </a:xfrm>
          <a:prstGeom prst="rect">
            <a:avLst/>
          </a:prstGeom>
        </p:spPr>
      </p:pic>
      <p:pic>
        <p:nvPicPr>
          <p:cNvPr id="6" name="Рисунок 5" descr="https://www.maam.ru/upload/blogs/detsad-270536-1477103080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267" y="1406157"/>
            <a:ext cx="2510989" cy="160076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268" y="3092826"/>
            <a:ext cx="2496716" cy="168297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8143" y="4323721"/>
            <a:ext cx="2496735" cy="253427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900" y="4854164"/>
            <a:ext cx="1795858" cy="182286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94653" y="1352975"/>
            <a:ext cx="2583717" cy="3255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266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ÐÐ°ÑÑÐ¸Ð½ÐºÐ¸ Ð¿Ð¾ Ð·Ð°Ð¿ÑÐ¾ÑÑ ÑÐ¾Ð½ Ð´Ð»Ñ Ð¿ÑÐµÐ·ÐµÐ½ÑÐ°ÑÐ¸Ð¸ Ð½Ð° ÑÐµÐ¼Ñ ÐÐµÐ½Ñ Ð½Ð°ÑÐ¾Ð´Ð½Ð¾Ð³Ð¾ ÐµÐ´Ð¸Ð½ÑÑÐ²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999" y="158765"/>
            <a:ext cx="11534503" cy="6544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Зимние постройки с родителями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</a:b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9726" y="3812856"/>
            <a:ext cx="1448381" cy="257702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2025" y="1151306"/>
            <a:ext cx="3779631" cy="212308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253" y="1151306"/>
            <a:ext cx="3779631" cy="212308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1875" y="3812857"/>
            <a:ext cx="1448381" cy="257702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4985" y="2290942"/>
            <a:ext cx="2355605" cy="3265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560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ÐÐ°ÑÑÐ¸Ð½ÐºÐ¸ Ð¿Ð¾ Ð·Ð°Ð¿ÑÐ¾ÑÑ ÑÐ¾Ð½ Ð´Ð»Ñ Ð¿ÑÐµÐ·ÐµÐ½ÑÐ°ÑÐ¸Ð¸ Ð½Ð° ÑÐµÐ¼Ñ ÐÐµÐ½Ñ Ð½Ð°ÑÐ¾Ð´Ð½Ð¾Ð³Ð¾ ÐµÐ´Ð¸Ð½ÑÑÐ²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999" y="158765"/>
            <a:ext cx="11534503" cy="6544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Совместные прогулки детей и родителей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2727" y="1690688"/>
            <a:ext cx="1490674" cy="331260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6915" y="2765751"/>
            <a:ext cx="2484457" cy="331260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5574" y="2778311"/>
            <a:ext cx="2484457" cy="331260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59890" y="1690688"/>
            <a:ext cx="1490674" cy="3312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449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ÐÐ°ÑÑÐ¸Ð½ÐºÐ¸ Ð¿Ð¾ Ð·Ð°Ð¿ÑÐ¾ÑÑ ÑÐ¾Ð½ Ð´Ð»Ñ Ð¿ÑÐµÐ·ÐµÐ½ÑÐ°ÑÐ¸Ð¸ Ð½Ð° ÑÐµÐ¼Ñ ÐÐµÐ½Ñ Ð½Ð°ÑÐ¾Ð´Ð½Ð¾Ð³Ð¾ ÐµÐ´Ð¸Ð½ÑÑÐ²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999" y="158765"/>
            <a:ext cx="11534503" cy="6544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6793" y="158765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Совместный досуг детей и родителей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1395265"/>
            <a:ext cx="2889771" cy="385302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8648" y="2450798"/>
            <a:ext cx="3031891" cy="385302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4029" y="1395265"/>
            <a:ext cx="2889771" cy="3853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469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ÐÐ°ÑÑÐ¸Ð½ÐºÐ¸ Ð¿Ð¾ Ð·Ð°Ð¿ÑÐ¾ÑÑ ÑÐ¾Ð½ Ð´Ð»Ñ Ð¿ÑÐµÐ·ÐµÐ½ÑÐ°ÑÐ¸Ð¸ Ð½Ð° ÑÐµÐ¼Ñ ÐÐµÐ½Ñ Ð½Ð°ÑÐ¾Ð´Ð½Ð¾Ð³Ð¾ ÐµÐ´Ð¸Ð½ÑÑÐ²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997" y="215125"/>
            <a:ext cx="11534503" cy="6544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Семейный отдых на Алтае на зимних каникулах 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327" y="1367960"/>
            <a:ext cx="2419621" cy="322616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0729" y="1690688"/>
            <a:ext cx="3648589" cy="273644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8712" y="1386998"/>
            <a:ext cx="1989008" cy="265201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7326" y="3735319"/>
            <a:ext cx="2127736" cy="283698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4985" y="3735319"/>
            <a:ext cx="2021899" cy="2695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635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ÐÐ°ÑÑÐ¸Ð½ÐºÐ¸ Ð¿Ð¾ Ð·Ð°Ð¿ÑÐ¾ÑÑ ÑÐ¾Ð½ Ð´Ð»Ñ Ð¿ÑÐµÐ·ÐµÐ½ÑÐ°ÑÐ¸Ð¸ Ð½Ð° ÑÐµÐ¼Ñ ÐÐµÐ½Ñ Ð½Ð°ÑÐ¾Ð´Ð½Ð¾Ð³Ð¾ ÐµÐ´Ð¸Ð½ÑÑÐ²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999" y="158765"/>
            <a:ext cx="11534503" cy="6544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Спортивный досуг к 23 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7625" y="2399917"/>
            <a:ext cx="3890442" cy="28205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498" y="4334348"/>
            <a:ext cx="4136836" cy="232697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8643" y="1410753"/>
            <a:ext cx="4136836" cy="232697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498" y="1400747"/>
            <a:ext cx="4136836" cy="232697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6792" y="4255534"/>
            <a:ext cx="4136836" cy="2326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078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ÐÐ°ÑÑÐ¸Ð½ÐºÐ¸ Ð¿Ð¾ Ð·Ð°Ð¿ÑÐ¾ÑÑ ÑÐ¾Ð½ Ð´Ð»Ñ Ð¿ÑÐµÐ·ÐµÐ½ÑÐ°ÑÐ¸Ð¸ Ð½Ð° ÑÐµÐ¼Ñ ÐÐµÐ½Ñ Ð½Ð°ÑÐ¾Ð´Ð½Ð¾Ð³Ð¾ ÐµÐ´Ð¸Ð½ÑÑÐ²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999" y="158765"/>
            <a:ext cx="11534503" cy="6544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Спортивно-развлекательная программа «Наша мама самая, самая!»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2084" y="2150540"/>
            <a:ext cx="4651716" cy="349242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1324" y="3896750"/>
            <a:ext cx="2004212" cy="267228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5863" y="1565508"/>
            <a:ext cx="3919347" cy="220463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9286" y="3896750"/>
            <a:ext cx="1501923" cy="2672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673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ÐÐ°ÑÑÐ¸Ð½ÐºÐ¸ Ð¿Ð¾ Ð·Ð°Ð¿ÑÐ¾ÑÑ ÑÐ¾Ð½ Ð´Ð»Ñ Ð¿ÑÐµÐ·ÐµÐ½ÑÐ°ÑÐ¸Ð¸ Ð½Ð° ÑÐµÐ¼Ñ ÐÐµÐ½Ñ Ð½Ð°ÑÐ¾Ð´Ð½Ð¾Ð³Ð¾ ÐµÐ´Ð¸Ð½ÑÑÐ²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999" y="158765"/>
            <a:ext cx="11534503" cy="6544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Всемирный день иммунитета в парке имени Федько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1512830"/>
            <a:ext cx="3178856" cy="238414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4108043"/>
            <a:ext cx="3178856" cy="238414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4944" y="4122332"/>
            <a:ext cx="3178856" cy="238414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4944" y="1512830"/>
            <a:ext cx="3178856" cy="238414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6102" y="1812774"/>
            <a:ext cx="3126295" cy="4168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039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ÐÐ°ÑÑÐ¸Ð½ÐºÐ¸ Ð¿Ð¾ Ð·Ð°Ð¿ÑÐ¾ÑÑ ÑÐ¾Ð½ Ð´Ð»Ñ Ð¿ÑÐµÐ·ÐµÐ½ÑÐ°ÑÐ¸Ð¸ Ð½Ð° ÑÐµÐ¼Ñ ÐÐµÐ½Ñ Ð½Ð°ÑÐ¾Ð´Ð½Ð¾Ð³Ð¾ ÐµÐ´Ð¸Ð½ÑÑÐ²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999" y="158765"/>
            <a:ext cx="11534503" cy="6544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18978" y="406815"/>
            <a:ext cx="11000935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проекта.</a:t>
            </a:r>
          </a:p>
          <a:p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Дошкольный возраст является решающим в формировании фундамента физического и психического здоровья. Ведь именно до семи лет идет интенсивное развитие органов и становление функциональных систем организма, закладываются основные черты личности, формируется характер. Важно на этом этапе сформировать у детей базу знаний и практических навыков здорового образа жизни, осознанную потребность в систематических занятиях физической культурой и спортом. 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проекта.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условий </a:t>
            </a:r>
            <a:r>
              <a:rPr lang="ru-RU" sz="2400" dirty="0" err="1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психолого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педагогической поддержки родителей (законных представителей) по </a:t>
            </a:r>
            <a:r>
              <a:rPr lang="ru-RU" sz="2400" dirty="0" err="1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здоровьесбережению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детей с учетом индивидуальных особенностей, возможностей и потребностей семей через организацию разнообразных форм взаимодействия ДОУ и семьи.</a:t>
            </a:r>
            <a:endParaRPr lang="ru-RU" sz="2400" b="1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4454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37624" y="0"/>
            <a:ext cx="126438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308295" y="633045"/>
            <a:ext cx="9256541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dirty="0" smtClean="0"/>
              <a:t>Муниципальное казенное дошкольное образовательное учреждение «Детский сад №8»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sz="2000" b="1" dirty="0" smtClean="0"/>
              <a:t>Проект 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b="1" dirty="0" smtClean="0"/>
              <a:t>Современные методы организации партнёрских отношений ДОУ и семьи по вопросам физического воспитания и оздоровления детей.</a:t>
            </a:r>
            <a:r>
              <a:rPr lang="ru-RU" dirty="0" smtClean="0">
                <a:latin typeface="Comic Sans MS" panose="030F0702030302020204" pitchFamily="66" charset="0"/>
              </a:rPr>
              <a:t/>
            </a:r>
            <a:br>
              <a:rPr lang="ru-RU" dirty="0" smtClean="0">
                <a:latin typeface="Comic Sans MS" panose="030F0702030302020204" pitchFamily="66" charset="0"/>
              </a:rPr>
            </a:b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                                                        </a:t>
            </a:r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                                                  Воспитатели: </a:t>
            </a:r>
            <a:r>
              <a:rPr lang="ru-RU" dirty="0" err="1" smtClean="0"/>
              <a:t>Н.В.Магизова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                                                Шеина А.А.</a:t>
            </a:r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2023г.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8616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ÐÐ°ÑÑÐ¸Ð½ÐºÐ¸ Ð¿Ð¾ Ð·Ð°Ð¿ÑÐ¾ÑÑ ÑÐ¾Ð½ Ð´Ð»Ñ Ð¿ÑÐµÐ·ÐµÐ½ÑÐ°ÑÐ¸Ð¸ Ð½Ð° ÑÐµÐ¼Ñ ÐÐµÐ½Ñ Ð½Ð°ÑÐ¾Ð´Ð½Ð¾Ð³Ð¾ ÐµÐ´Ð¸Ð½ÑÑÐ²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999" y="158765"/>
            <a:ext cx="11534503" cy="6544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78302" y="476355"/>
            <a:ext cx="1086025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002060"/>
              </a:buClr>
              <a:tabLst>
                <a:tab pos="280988" algn="l"/>
                <a:tab pos="728663" algn="l"/>
                <a:tab pos="1177925" algn="l"/>
                <a:tab pos="1627188" algn="l"/>
                <a:tab pos="2076450" algn="l"/>
                <a:tab pos="2525713" algn="l"/>
                <a:tab pos="2974975" algn="l"/>
                <a:tab pos="3424238" algn="l"/>
                <a:tab pos="3873500" algn="l"/>
                <a:tab pos="4322763" algn="l"/>
                <a:tab pos="4772025" algn="l"/>
                <a:tab pos="5221288" algn="l"/>
                <a:tab pos="5670550" algn="l"/>
                <a:tab pos="6119813" algn="l"/>
                <a:tab pos="6569075" algn="l"/>
                <a:tab pos="7018338" algn="l"/>
                <a:tab pos="7467600" algn="l"/>
                <a:tab pos="7916863" algn="l"/>
                <a:tab pos="8366125" algn="l"/>
                <a:tab pos="8815388" algn="l"/>
                <a:tab pos="9264650" algn="l"/>
              </a:tabLst>
              <a:defRPr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проекта:</a:t>
            </a:r>
          </a:p>
          <a:p>
            <a:pPr marL="280988" indent="-280988" algn="just">
              <a:buClr>
                <a:srgbClr val="002060"/>
              </a:buClr>
              <a:buFont typeface="Wingdings" charset="2"/>
              <a:buChar char=""/>
              <a:tabLst>
                <a:tab pos="280988" algn="l"/>
                <a:tab pos="728663" algn="l"/>
                <a:tab pos="1177925" algn="l"/>
                <a:tab pos="1627188" algn="l"/>
                <a:tab pos="2076450" algn="l"/>
                <a:tab pos="2525713" algn="l"/>
                <a:tab pos="2974975" algn="l"/>
                <a:tab pos="3424238" algn="l"/>
                <a:tab pos="3873500" algn="l"/>
                <a:tab pos="4322763" algn="l"/>
                <a:tab pos="4772025" algn="l"/>
                <a:tab pos="5221288" algn="l"/>
                <a:tab pos="5670550" algn="l"/>
                <a:tab pos="6119813" algn="l"/>
                <a:tab pos="6569075" algn="l"/>
                <a:tab pos="7018338" algn="l"/>
                <a:tab pos="7467600" algn="l"/>
                <a:tab pos="7916863" algn="l"/>
                <a:tab pos="8366125" algn="l"/>
                <a:tab pos="8815388" algn="l"/>
                <a:tab pos="9264650" algn="l"/>
              </a:tabLst>
              <a:defRPr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6" charset="0"/>
              </a:rPr>
              <a:t>Дать </a:t>
            </a: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6" charset="0"/>
              </a:rPr>
              <a:t>родителям представление о значимости совместной двигательной деятельности с детьми.</a:t>
            </a:r>
          </a:p>
          <a:p>
            <a:pPr marL="280988" indent="-280988" algn="just">
              <a:buClr>
                <a:srgbClr val="002060"/>
              </a:buClr>
              <a:buFont typeface="Wingdings" charset="2"/>
              <a:buChar char=""/>
              <a:tabLst>
                <a:tab pos="280988" algn="l"/>
                <a:tab pos="728663" algn="l"/>
                <a:tab pos="1177925" algn="l"/>
                <a:tab pos="1627188" algn="l"/>
                <a:tab pos="2076450" algn="l"/>
                <a:tab pos="2525713" algn="l"/>
                <a:tab pos="2974975" algn="l"/>
                <a:tab pos="3424238" algn="l"/>
                <a:tab pos="3873500" algn="l"/>
                <a:tab pos="4322763" algn="l"/>
                <a:tab pos="4772025" algn="l"/>
                <a:tab pos="5221288" algn="l"/>
                <a:tab pos="5670550" algn="l"/>
                <a:tab pos="6119813" algn="l"/>
                <a:tab pos="6569075" algn="l"/>
                <a:tab pos="7018338" algn="l"/>
                <a:tab pos="7467600" algn="l"/>
                <a:tab pos="7916863" algn="l"/>
                <a:tab pos="8366125" algn="l"/>
                <a:tab pos="8815388" algn="l"/>
                <a:tab pos="9264650" algn="l"/>
              </a:tabLst>
              <a:defRPr/>
            </a:pP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6" charset="0"/>
              </a:rPr>
              <a:t>Расширить знания родителей о физических умениях и навыках детей.</a:t>
            </a:r>
          </a:p>
          <a:p>
            <a:pPr marL="280988" indent="-280988" algn="just">
              <a:buClr>
                <a:srgbClr val="002060"/>
              </a:buClr>
              <a:buFont typeface="Wingdings" charset="2"/>
              <a:buChar char=""/>
              <a:tabLst>
                <a:tab pos="280988" algn="l"/>
                <a:tab pos="728663" algn="l"/>
                <a:tab pos="1177925" algn="l"/>
                <a:tab pos="1627188" algn="l"/>
                <a:tab pos="2076450" algn="l"/>
                <a:tab pos="2525713" algn="l"/>
                <a:tab pos="2974975" algn="l"/>
                <a:tab pos="3424238" algn="l"/>
                <a:tab pos="3873500" algn="l"/>
                <a:tab pos="4322763" algn="l"/>
                <a:tab pos="4772025" algn="l"/>
                <a:tab pos="5221288" algn="l"/>
                <a:tab pos="5670550" algn="l"/>
                <a:tab pos="6119813" algn="l"/>
                <a:tab pos="6569075" algn="l"/>
                <a:tab pos="7018338" algn="l"/>
                <a:tab pos="7467600" algn="l"/>
                <a:tab pos="7916863" algn="l"/>
                <a:tab pos="8366125" algn="l"/>
                <a:tab pos="8815388" algn="l"/>
                <a:tab pos="9264650" algn="l"/>
              </a:tabLst>
              <a:defRPr/>
            </a:pP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6" charset="0"/>
              </a:rPr>
              <a:t>Способствовать созданию активной позиции родителей в совместной двигательной деятельности с детьми.</a:t>
            </a:r>
          </a:p>
          <a:p>
            <a:pPr marL="280988" indent="-280988" algn="just">
              <a:buClr>
                <a:srgbClr val="002060"/>
              </a:buClr>
              <a:buFont typeface="Wingdings" charset="2"/>
              <a:buChar char=""/>
              <a:tabLst>
                <a:tab pos="280988" algn="l"/>
                <a:tab pos="728663" algn="l"/>
                <a:tab pos="1177925" algn="l"/>
                <a:tab pos="1627188" algn="l"/>
                <a:tab pos="2076450" algn="l"/>
                <a:tab pos="2525713" algn="l"/>
                <a:tab pos="2974975" algn="l"/>
                <a:tab pos="3424238" algn="l"/>
                <a:tab pos="3873500" algn="l"/>
                <a:tab pos="4322763" algn="l"/>
                <a:tab pos="4772025" algn="l"/>
                <a:tab pos="5221288" algn="l"/>
                <a:tab pos="5670550" algn="l"/>
                <a:tab pos="6119813" algn="l"/>
                <a:tab pos="6569075" algn="l"/>
                <a:tab pos="7018338" algn="l"/>
                <a:tab pos="7467600" algn="l"/>
                <a:tab pos="7916863" algn="l"/>
                <a:tab pos="8366125" algn="l"/>
                <a:tab pos="8815388" algn="l"/>
                <a:tab pos="9264650" algn="l"/>
              </a:tabLst>
              <a:defRPr/>
            </a:pP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6" charset="0"/>
              </a:rPr>
              <a:t>Заинтересовать родителей идеей здорового образа  жизни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9279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ÐÐ°ÑÑÐ¸Ð½ÐºÐ¸ Ð¿Ð¾ Ð·Ð°Ð¿ÑÐ¾ÑÑ ÑÐ¾Ð½ Ð´Ð»Ñ Ð¿ÑÐµÐ·ÐµÐ½ÑÐ°ÑÐ¸Ð¸ Ð½Ð° ÑÐµÐ¼Ñ ÐÐµÐ½Ñ Ð½Ð°ÑÐ¾Ð´Ð½Ð¾Ð³Ð¾ ÐµÐ´Ð¸Ð½ÑÑÐ²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999" y="158765"/>
            <a:ext cx="11534503" cy="6544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111348" y="969524"/>
            <a:ext cx="10410092" cy="44184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</a:t>
            </a:r>
            <a:b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подготовительной группы «Гуси – лебеди»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Воспитатели</a:t>
            </a:r>
            <a:b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Родители.</a:t>
            </a:r>
            <a:b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Срок реализации</a:t>
            </a: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r"/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 1 декабря 2022г. –22 марта 2023 г.</a:t>
            </a:r>
          </a:p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3913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ÐÐ°ÑÑÐ¸Ð½ÐºÐ¸ Ð¿Ð¾ Ð·Ð°Ð¿ÑÐ¾ÑÑ ÑÐ¾Ð½ Ð´Ð»Ñ Ð¿ÑÐµÐ·ÐµÐ½ÑÐ°ÑÐ¸Ð¸ Ð½Ð° ÑÐµÐ¼Ñ ÐÐµÐ½Ñ Ð½Ð°ÑÐ¾Ð´Ð½Ð¾Ð³Ð¾ ÐµÐ´Ð¸Ð½ÑÑÐ²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728" y="313509"/>
            <a:ext cx="11534503" cy="6544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78302" y="446433"/>
            <a:ext cx="10972800" cy="634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Ожидаемый результат: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родителей формируется активная позиция в вопросах сохранения и укрепления здоровья в условиях ДОУ и семьи;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стали более активно участвовать в </a:t>
            </a:r>
            <a:r>
              <a:rPr lang="ru-RU" sz="28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</a:t>
            </a:r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образовательном процессе и </a:t>
            </a:r>
            <a:r>
              <a:rPr lang="ru-RU" sz="28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физкультурно</a:t>
            </a:r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оздоровительной работе, появляется потребность в сотрудничестве с педагогами в вопросах оздоровления, сохранения и укрепления здоровья детей;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работы по данной проблеме подтверждают гипотезу, что совместная деятельность педагогов и родителей формирует культуру здоровья дошкольников, уменьшает заболеваемость; внедрение и апробация интерактивных форм взаимодействия педагогов и родителей обеспечивает расширение педагогических и психологических функций сотрудничества.</a:t>
            </a:r>
          </a:p>
          <a:p>
            <a:pPr lvl="0">
              <a:buFont typeface="Wingdings" pitchFamily="2" charset="2"/>
              <a:buChar char="Ø"/>
            </a:pPr>
            <a:endParaRPr lang="ru-RU" sz="2400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672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ÐÐ°ÑÑÐ¸Ð½ÐºÐ¸ Ð¿Ð¾ Ð·Ð°Ð¿ÑÐ¾ÑÑ ÑÐ¾Ð½ Ð´Ð»Ñ Ð¿ÑÐµÐ·ÐµÐ½ÑÐ°ÑÐ¸Ð¸ Ð½Ð° ÑÐµÐ¼Ñ ÐÐµÐ½Ñ Ð½Ð°ÑÐ¾Ð´Ð½Ð¾Ð³Ð¾ ÐµÐ´Ð¸Ð½ÑÑÐ²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923" y="313509"/>
            <a:ext cx="11534503" cy="6544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нутый угол 3"/>
          <p:cNvSpPr/>
          <p:nvPr/>
        </p:nvSpPr>
        <p:spPr>
          <a:xfrm>
            <a:off x="4521975" y="2571935"/>
            <a:ext cx="2273138" cy="1584412"/>
          </a:xfrm>
          <a:prstGeom prst="foldedCorne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Формы работы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нутый угол 4"/>
          <p:cNvSpPr/>
          <p:nvPr/>
        </p:nvSpPr>
        <p:spPr>
          <a:xfrm>
            <a:off x="3865494" y="4740813"/>
            <a:ext cx="2718186" cy="1591962"/>
          </a:xfrm>
          <a:prstGeom prst="foldedCorne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Совместные занятия,  </a:t>
            </a:r>
          </a:p>
          <a:p>
            <a:pPr algn="ctr"/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физкультурные досуги</a:t>
            </a:r>
            <a:endParaRPr lang="ru-RU" sz="20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Загнутый угол 8"/>
          <p:cNvSpPr/>
          <p:nvPr/>
        </p:nvSpPr>
        <p:spPr>
          <a:xfrm>
            <a:off x="661181" y="1772529"/>
            <a:ext cx="2123101" cy="2322317"/>
          </a:xfrm>
          <a:prstGeom prst="foldedCorne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Комплектование педагогической библиотеки (Выпуск газеты, буклетов, памяток</a:t>
            </a:r>
            <a:r>
              <a:rPr lang="ru-RU" dirty="0" smtClean="0">
                <a:solidFill>
                  <a:srgbClr val="FF0000"/>
                </a:solidFill>
              </a:rPr>
              <a:t>)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Загнутый угол 9"/>
          <p:cNvSpPr/>
          <p:nvPr/>
        </p:nvSpPr>
        <p:spPr>
          <a:xfrm>
            <a:off x="1222128" y="4324263"/>
            <a:ext cx="1951052" cy="2149576"/>
          </a:xfrm>
          <a:prstGeom prst="foldedCorne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BB05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Совместная работа с детьми.</a:t>
            </a:r>
          </a:p>
          <a:p>
            <a:pPr algn="ctr"/>
            <a:r>
              <a:rPr lang="ru-RU" sz="2000" b="1" dirty="0" smtClean="0">
                <a:solidFill>
                  <a:srgbClr val="BB05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конкурсах</a:t>
            </a:r>
            <a:endParaRPr lang="ru-RU" sz="2000" b="1" dirty="0">
              <a:solidFill>
                <a:srgbClr val="BB059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Загнутый угол 10"/>
          <p:cNvSpPr/>
          <p:nvPr/>
        </p:nvSpPr>
        <p:spPr>
          <a:xfrm>
            <a:off x="3173180" y="622904"/>
            <a:ext cx="1753772" cy="1364566"/>
          </a:xfrm>
          <a:prstGeom prst="foldedCorne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Наблюдения, прогулки</a:t>
            </a:r>
            <a:endParaRPr lang="ru-RU" sz="20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Загнутый угол 11"/>
          <p:cNvSpPr/>
          <p:nvPr/>
        </p:nvSpPr>
        <p:spPr>
          <a:xfrm>
            <a:off x="7080738" y="4877648"/>
            <a:ext cx="2347439" cy="1415355"/>
          </a:xfrm>
          <a:prstGeom prst="foldedCorne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Зимние подвижные игры  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Загнутый угол 12"/>
          <p:cNvSpPr/>
          <p:nvPr/>
        </p:nvSpPr>
        <p:spPr>
          <a:xfrm>
            <a:off x="6063175" y="543363"/>
            <a:ext cx="2035126" cy="1364566"/>
          </a:xfrm>
          <a:prstGeom prst="foldedCorne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материала на сайте ДОУ</a:t>
            </a:r>
            <a:endParaRPr lang="ru-RU" sz="20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Загнутый угол 13"/>
          <p:cNvSpPr/>
          <p:nvPr/>
        </p:nvSpPr>
        <p:spPr>
          <a:xfrm>
            <a:off x="8532807" y="1588096"/>
            <a:ext cx="2879189" cy="2879299"/>
          </a:xfrm>
          <a:prstGeom prst="foldedCorne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 (консультации, родительские собрания)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 flipH="1" flipV="1">
            <a:off x="2784282" y="2571935"/>
            <a:ext cx="1737694" cy="607363"/>
          </a:xfrm>
          <a:prstGeom prst="line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 flipV="1">
            <a:off x="4023360" y="1987470"/>
            <a:ext cx="498615" cy="584465"/>
          </a:xfrm>
          <a:prstGeom prst="line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6344529" y="1907929"/>
            <a:ext cx="239151" cy="664007"/>
          </a:xfrm>
          <a:prstGeom prst="line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6795113" y="3179298"/>
            <a:ext cx="1737694" cy="0"/>
          </a:xfrm>
          <a:prstGeom prst="line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6583680" y="4094846"/>
            <a:ext cx="1514621" cy="782802"/>
          </a:xfrm>
          <a:prstGeom prst="line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>
            <a:off x="3173180" y="3770142"/>
            <a:ext cx="1348795" cy="829993"/>
          </a:xfrm>
          <a:prstGeom prst="line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endCxn id="5" idx="0"/>
          </p:cNvCxnSpPr>
          <p:nvPr/>
        </p:nvCxnSpPr>
        <p:spPr>
          <a:xfrm flipH="1">
            <a:off x="5224587" y="4094846"/>
            <a:ext cx="78933" cy="645967"/>
          </a:xfrm>
          <a:prstGeom prst="line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5817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ÐÐ°ÑÑÐ¸Ð½ÐºÐ¸ Ð¿Ð¾ Ð·Ð°Ð¿ÑÐ¾ÑÑ ÑÐ¾Ð½ Ð´Ð»Ñ Ð¿ÑÐµÐ·ÐµÐ½ÑÐ°ÑÐ¸Ð¸ Ð½Ð° ÑÐµÐ¼Ñ ÐÐµÐ½Ñ Ð½Ð°ÑÐ¾Ð´Ð½Ð¾Ð³Ð¾ ÐµÐ´Ð¸Ð½ÑÑÐ²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8270" y="200968"/>
            <a:ext cx="11534503" cy="6544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710" y="200968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детей в конкурсе рисунков «Зимний спорт»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539858">
            <a:off x="888196" y="1436197"/>
            <a:ext cx="2141307" cy="312515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60440">
            <a:off x="1423034" y="3261928"/>
            <a:ext cx="2219436" cy="312515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31683">
            <a:off x="8088825" y="1368494"/>
            <a:ext cx="2204968" cy="312515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4528" y="1660567"/>
            <a:ext cx="3363963" cy="448528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70479">
            <a:off x="9000753" y="3392035"/>
            <a:ext cx="2176396" cy="3138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782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ÐÐ°ÑÑÐ¸Ð½ÐºÐ¸ Ð¿Ð¾ Ð·Ð°Ð¿ÑÐ¾ÑÑ ÑÐ¾Ð½ Ð´Ð»Ñ Ð¿ÑÐµÐ·ÐµÐ½ÑÐ°ÑÐ¸Ð¸ Ð½Ð° ÑÐµÐ¼Ñ ÐÐµÐ½Ñ Ð½Ð°ÑÐ¾Ð´Ð½Ð¾Ð³Ð¾ ÐµÐ´Ð¸Ð½ÑÑÐ²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3864" y="158765"/>
            <a:ext cx="11534503" cy="6544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66336" y="447082"/>
            <a:ext cx="10064262" cy="88537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Развлечение в ДОУ с участием родителей «Зимние забавы»</a:t>
            </a:r>
            <a:endParaRPr lang="ru-RU" sz="40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913" y="2420607"/>
            <a:ext cx="2796888" cy="372918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41791" y="2153262"/>
            <a:ext cx="2796888" cy="37291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0850" y="1620768"/>
            <a:ext cx="4820529" cy="3615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18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ÐÐ°ÑÑÐ¸Ð½ÐºÐ¸ Ð¿Ð¾ Ð·Ð°Ð¿ÑÐ¾ÑÑ ÑÐ¾Ð½ Ð´Ð»Ñ Ð¿ÑÐµÐ·ÐµÐ½ÑÐ°ÑÐ¸Ð¸ Ð½Ð° ÑÐµÐ¼Ñ ÐÐµÐ½Ñ Ð½Ð°ÑÐ¾Ð´Ð½Ð¾Ð³Ð¾ ÐµÐ´Ð¸Ð½ÑÑÐ²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999" y="158765"/>
            <a:ext cx="11534503" cy="6544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Всероссийская массовая лыжная гонка «Лыжня России – 2023»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497" y="1690688"/>
            <a:ext cx="2626947" cy="350259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18556" y="1690688"/>
            <a:ext cx="2626947" cy="35025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6124" y="2919153"/>
            <a:ext cx="1576169" cy="350259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4679" y="2919154"/>
            <a:ext cx="2626947" cy="3502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60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446</TotalTime>
  <Words>526</Words>
  <Application>Microsoft Office PowerPoint</Application>
  <PresentationFormat>Широкоэкранный</PresentationFormat>
  <Paragraphs>62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Arial</vt:lpstr>
      <vt:lpstr>Calibri</vt:lpstr>
      <vt:lpstr>Calibri Light</vt:lpstr>
      <vt:lpstr>Comic Sans MS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Участие детей в конкурсе рисунков «Зимний спорт»</vt:lpstr>
      <vt:lpstr>Развлечение в ДОУ с участием родителей «Зимние забавы»</vt:lpstr>
      <vt:lpstr>Всероссийская массовая лыжная гонка «Лыжня России – 2023»</vt:lpstr>
      <vt:lpstr>Совместные поездки воспитателя и родителей в парк «Гайдерика»</vt:lpstr>
      <vt:lpstr>Посещение спортивных секций детьми с родителями</vt:lpstr>
      <vt:lpstr>Работа с родителями  (консультации, родительские собрания) </vt:lpstr>
      <vt:lpstr>Зимние постройки с родителями </vt:lpstr>
      <vt:lpstr>Совместные прогулки детей и родителей</vt:lpstr>
      <vt:lpstr>Совместный досуг детей и родителей</vt:lpstr>
      <vt:lpstr>Семейный отдых на Алтае на зимних каникулах </vt:lpstr>
      <vt:lpstr>Спортивный досуг к 23 </vt:lpstr>
      <vt:lpstr>Спортивно-развлекательная программа «Наша мама самая, самая!»</vt:lpstr>
      <vt:lpstr>Всемирный день иммунитета в парке имени Федько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Gadget</dc:creator>
  <cp:lastModifiedBy>Gadget</cp:lastModifiedBy>
  <cp:revision>25</cp:revision>
  <dcterms:created xsi:type="dcterms:W3CDTF">2023-01-31T08:18:18Z</dcterms:created>
  <dcterms:modified xsi:type="dcterms:W3CDTF">2023-04-07T10:50:57Z</dcterms:modified>
</cp:coreProperties>
</file>