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439" r:id="rId2"/>
    <p:sldId id="2443" r:id="rId3"/>
    <p:sldId id="260" r:id="rId4"/>
    <p:sldId id="2444" r:id="rId5"/>
    <p:sldId id="2434" r:id="rId6"/>
    <p:sldId id="2446" r:id="rId7"/>
    <p:sldId id="258" r:id="rId8"/>
    <p:sldId id="2456" r:id="rId9"/>
    <p:sldId id="2458" r:id="rId1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za Kim" initials="EK" lastIdx="1" clrIdx="0">
    <p:extLst>
      <p:ext uri="{19B8F6BF-5375-455C-9EA6-DF929625EA0E}">
        <p15:presenceInfo xmlns:p15="http://schemas.microsoft.com/office/powerpoint/2012/main" userId="Eliza K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3342"/>
    <a:srgbClr val="C0F400"/>
    <a:srgbClr val="05EE55"/>
    <a:srgbClr val="038B30"/>
    <a:srgbClr val="05D74D"/>
    <a:srgbClr val="663300"/>
    <a:srgbClr val="04C0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7"/>
    </p:cViewPr>
  </p:sorter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254265FD-4E3F-4008-BF0D-92438DDF38E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411FABC-D2A4-4DDD-AE15-415703DDD3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88C8EC1-9604-4C60-93E4-E02112EEC158}" type="datetime1">
              <a:rPr lang="ru-RU" smtClean="0"/>
              <a:t>08.04.2023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7EBBAB0-AE2E-4EA6-BE3D-A8C4DA4007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A31D462F-4914-49FC-A851-7FFFE9D6E8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3422B72-BD1C-4F41-B10E-CA0BEB179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1907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99065-08D6-4B86-A69A-9A71D3CA8E1A}" type="datetime1">
              <a:rPr lang="ru-RU" smtClean="0"/>
              <a:pPr/>
              <a:t>08.04.2023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A3BE989-76B8-4F13-9267-01FDA45C437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69730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AA3BE989-76B8-4F13-9267-01FDA45C437A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180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AA3BE989-76B8-4F13-9267-01FDA45C437A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7613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AA3BE989-76B8-4F13-9267-01FDA45C437A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9267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AA3BE989-76B8-4F13-9267-01FDA45C437A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963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исунок 13">
            <a:extLst>
              <a:ext uri="{FF2B5EF4-FFF2-40B4-BE49-F238E27FC236}">
                <a16:creationId xmlns:a16="http://schemas.microsoft.com/office/drawing/2014/main" id="{9FB41AE7-07AD-43D7-9418-6D32BE5E31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71015" y="0"/>
            <a:ext cx="12263015" cy="6858000"/>
          </a:xfrm>
          <a:solidFill>
            <a:schemeClr val="bg1">
              <a:lumMod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846D6A0C-E2C3-43CB-83D0-B5F6221079CA}"/>
              </a:ext>
            </a:extLst>
          </p:cNvPr>
          <p:cNvGrpSpPr/>
          <p:nvPr userDrawn="1"/>
        </p:nvGrpSpPr>
        <p:grpSpPr>
          <a:xfrm flipH="1">
            <a:off x="2076202" y="1374276"/>
            <a:ext cx="7324426" cy="3883523"/>
            <a:chOff x="252031" y="-22763"/>
            <a:chExt cx="7324426" cy="7269964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F997D03F-0BE2-458F-92A2-4FE73B0FBF51}"/>
                </a:ext>
              </a:extLst>
            </p:cNvPr>
            <p:cNvSpPr/>
            <p:nvPr userDrawn="1"/>
          </p:nvSpPr>
          <p:spPr>
            <a:xfrm>
              <a:off x="500743" y="-22763"/>
              <a:ext cx="7075714" cy="5878284"/>
            </a:xfrm>
            <a:prstGeom prst="rect">
              <a:avLst/>
            </a:prstGeom>
            <a:noFill/>
            <a:ln w="127000">
              <a:solidFill>
                <a:srgbClr val="2F33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EDC96296-0FBF-47A5-9D6A-5D9BB647A4D7}"/>
                </a:ext>
              </a:extLst>
            </p:cNvPr>
            <p:cNvSpPr/>
            <p:nvPr userDrawn="1"/>
          </p:nvSpPr>
          <p:spPr>
            <a:xfrm>
              <a:off x="979714" y="1181211"/>
              <a:ext cx="6117771" cy="6065990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53F17719-10FE-433E-9CCC-4509DE17F22A}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E73F1A-AAF0-4EB4-8DF0-C152BD93C69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91372" y="2238426"/>
            <a:ext cx="6609256" cy="1508126"/>
          </a:xfrm>
        </p:spPr>
        <p:txBody>
          <a:bodyPr rtlCol="0" anchor="b">
            <a:normAutofit/>
          </a:bodyPr>
          <a:lstStyle>
            <a:lvl1pPr algn="ctr">
              <a:defRPr sz="4800" b="1">
                <a:solidFill>
                  <a:srgbClr val="2F3342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Щелкните, чтобы изменить </a:t>
            </a:r>
            <a:br>
              <a:rPr lang="ru-RU" noProof="0" dirty="0"/>
            </a:br>
            <a:r>
              <a:rPr lang="ru-RU" noProof="0" dirty="0"/>
              <a:t>Стиль образца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3075AE6-92D3-4205-B268-E1AD6C5901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1372" y="3838627"/>
            <a:ext cx="6609256" cy="450503"/>
          </a:xfrm>
        </p:spPr>
        <p:txBody>
          <a:bodyPr rtlCol="0"/>
          <a:lstStyle>
            <a:lvl1pPr marL="0" indent="0" algn="ctr">
              <a:buNone/>
              <a:defRPr sz="2400" spc="300">
                <a:solidFill>
                  <a:srgbClr val="2F334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76861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846D6A0C-E2C3-43CB-83D0-B5F6221079CA}"/>
              </a:ext>
            </a:extLst>
          </p:cNvPr>
          <p:cNvGrpSpPr/>
          <p:nvPr userDrawn="1"/>
        </p:nvGrpSpPr>
        <p:grpSpPr>
          <a:xfrm flipH="1">
            <a:off x="2076202" y="1374276"/>
            <a:ext cx="7324426" cy="3883523"/>
            <a:chOff x="252031" y="-22763"/>
            <a:chExt cx="7324426" cy="7269964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EDC96296-0FBF-47A5-9D6A-5D9BB647A4D7}"/>
                </a:ext>
              </a:extLst>
            </p:cNvPr>
            <p:cNvSpPr/>
            <p:nvPr userDrawn="1"/>
          </p:nvSpPr>
          <p:spPr>
            <a:xfrm>
              <a:off x="979714" y="1181211"/>
              <a:ext cx="6117771" cy="6065990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F997D03F-0BE2-458F-92A2-4FE73B0FBF51}"/>
                </a:ext>
              </a:extLst>
            </p:cNvPr>
            <p:cNvSpPr/>
            <p:nvPr userDrawn="1"/>
          </p:nvSpPr>
          <p:spPr>
            <a:xfrm>
              <a:off x="500743" y="-22763"/>
              <a:ext cx="7075714" cy="5878284"/>
            </a:xfrm>
            <a:prstGeom prst="rect">
              <a:avLst/>
            </a:prstGeom>
            <a:noFill/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53F17719-10FE-433E-9CCC-4509DE17F22A}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E73F1A-AAF0-4EB4-8DF0-C152BD93C69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91372" y="2238426"/>
            <a:ext cx="6609256" cy="1508126"/>
          </a:xfrm>
        </p:spPr>
        <p:txBody>
          <a:bodyPr rtlCol="0" anchor="b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Щелкните, чтобы изменить </a:t>
            </a:r>
            <a:br>
              <a:rPr lang="ru-RU" noProof="0" dirty="0"/>
            </a:br>
            <a:r>
              <a:rPr lang="ru-RU" noProof="0" dirty="0"/>
              <a:t>Стиль образца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3075AE6-92D3-4205-B268-E1AD6C5901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1372" y="3838627"/>
            <a:ext cx="6609256" cy="450503"/>
          </a:xfrm>
        </p:spPr>
        <p:txBody>
          <a:bodyPr rtlCol="0"/>
          <a:lstStyle>
            <a:lvl1pPr marL="0" indent="0" algn="ctr">
              <a:buNone/>
              <a:defRPr sz="2400" spc="3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46122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7BF3BF7F-F094-497C-9310-2FE8B059E82B}"/>
              </a:ext>
            </a:extLst>
          </p:cNvPr>
          <p:cNvGrpSpPr/>
          <p:nvPr userDrawn="1"/>
        </p:nvGrpSpPr>
        <p:grpSpPr>
          <a:xfrm flipH="1" flipV="1">
            <a:off x="3581400" y="451189"/>
            <a:ext cx="5276606" cy="5768636"/>
            <a:chOff x="883522" y="408327"/>
            <a:chExt cx="5276606" cy="5768636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2D49E498-4E90-44A2-B49F-157DFF9E8581}"/>
                </a:ext>
              </a:extLst>
            </p:cNvPr>
            <p:cNvSpPr/>
            <p:nvPr/>
          </p:nvSpPr>
          <p:spPr>
            <a:xfrm>
              <a:off x="1808217" y="1403690"/>
              <a:ext cx="4351911" cy="4773273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  <p:pic>
          <p:nvPicPr>
            <p:cNvPr id="17" name="Графический объект 16">
              <a:extLst>
                <a:ext uri="{FF2B5EF4-FFF2-40B4-BE49-F238E27FC236}">
                  <a16:creationId xmlns:a16="http://schemas.microsoft.com/office/drawing/2014/main" id="{B2D9F108-8C30-4BEC-8122-BE2632644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39938" y="1088572"/>
              <a:ext cx="4572000" cy="4572000"/>
            </a:xfrm>
            <a:prstGeom prst="rect">
              <a:avLst/>
            </a:prstGeom>
          </p:spPr>
        </p:pic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FAB546B5-7C56-40DD-B1DF-AE850DE5FDB3}"/>
                </a:ext>
              </a:extLst>
            </p:cNvPr>
            <p:cNvSpPr/>
            <p:nvPr/>
          </p:nvSpPr>
          <p:spPr>
            <a:xfrm>
              <a:off x="883522" y="408327"/>
              <a:ext cx="4351911" cy="4773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</p:grp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4C30FD01-9DD8-4ECA-AC52-7C41002A9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6095" y="1742989"/>
            <a:ext cx="4351911" cy="3352800"/>
          </a:xfrm>
        </p:spPr>
        <p:txBody>
          <a:bodyPr rtlCol="0">
            <a:normAutofit/>
          </a:bodyPr>
          <a:lstStyle>
            <a:lvl1pPr algn="ctr">
              <a:defRPr sz="4400" b="1" spc="30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C5F17219-39C2-44C1-BFC9-BA0D7ACD78D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087118E-1B0A-407B-BDCE-B343BC9F92E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1" name="Текст 2">
            <a:extLst>
              <a:ext uri="{FF2B5EF4-FFF2-40B4-BE49-F238E27FC236}">
                <a16:creationId xmlns:a16="http://schemas.microsoft.com/office/drawing/2014/main" id="{CEC8E835-7291-427D-948E-B544E36AD1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06094" y="4127455"/>
            <a:ext cx="4351911" cy="296437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2000" cap="all" spc="600" baseline="0">
                <a:solidFill>
                  <a:schemeClr val="tx1"/>
                </a:solidFill>
                <a:latin typeface="+mj-lt"/>
              </a:defRPr>
            </a:lvl1pPr>
          </a:lstStyle>
          <a:p>
            <a:pPr marL="228600" lvl="0" indent="-228600" algn="ctr" rtl="0"/>
            <a:r>
              <a:rPr lang="ru-RU" noProof="0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63729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CF38A5A1-070F-43C9-B2D5-C557B0D72B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3882" y="1061132"/>
            <a:ext cx="3464717" cy="823912"/>
          </a:xfrm>
          <a:ln>
            <a:noFill/>
          </a:ln>
        </p:spPr>
        <p:txBody>
          <a:bodyPr rtlCol="0" anchor="ctr"/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6EDCBFD0-7AE5-4346-AD3A-01F956626091}"/>
              </a:ext>
            </a:extLst>
          </p:cNvPr>
          <p:cNvSpPr/>
          <p:nvPr userDrawn="1"/>
        </p:nvSpPr>
        <p:spPr>
          <a:xfrm>
            <a:off x="4430484" y="0"/>
            <a:ext cx="2873833" cy="5426414"/>
          </a:xfrm>
          <a:prstGeom prst="rect">
            <a:avLst/>
          </a:prstGeom>
          <a:noFill/>
          <a:ln w="889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A41F4A2F-9480-4E94-806C-5D65C71DF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84" y="0"/>
            <a:ext cx="3834596" cy="1124404"/>
          </a:xfrm>
        </p:spPr>
        <p:txBody>
          <a:bodyPr rtlCol="0">
            <a:noAutofit/>
          </a:bodyPr>
          <a:lstStyle>
            <a:lvl1pPr>
              <a:defRPr sz="28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CC3A4379-5E89-42FE-AA5C-BEA0CDFCDD6F}"/>
              </a:ext>
            </a:extLst>
          </p:cNvPr>
          <p:cNvSpPr/>
          <p:nvPr userDrawn="1"/>
        </p:nvSpPr>
        <p:spPr>
          <a:xfrm>
            <a:off x="4887684" y="1431586"/>
            <a:ext cx="2873833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0DA028-023B-4883-9A48-70FD7A2E52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EA625CC-388D-4655-BFA6-2CC4FD9E889D}"/>
              </a:ext>
            </a:extLst>
          </p:cNvPr>
          <p:cNvSpPr/>
          <p:nvPr userDrawn="1"/>
        </p:nvSpPr>
        <p:spPr>
          <a:xfrm>
            <a:off x="4659081" y="447789"/>
            <a:ext cx="2873833" cy="5957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2AA6DE-6D7A-4135-8B9F-99A91527F21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4" name="Текст 4">
            <a:extLst>
              <a:ext uri="{FF2B5EF4-FFF2-40B4-BE49-F238E27FC236}">
                <a16:creationId xmlns:a16="http://schemas.microsoft.com/office/drawing/2014/main" id="{17A78D63-E00C-4155-A5B2-B3431A09AC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153395" y="1061132"/>
            <a:ext cx="3464721" cy="823912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b="1" dirty="0">
                <a:solidFill>
                  <a:schemeClr val="tx1"/>
                </a:solidFill>
                <a:latin typeface="+mj-lt"/>
              </a:defRPr>
            </a:lvl1pPr>
          </a:lstStyle>
          <a:p>
            <a:pPr marL="228600" lvl="0" indent="-228600" algn="ctr" rtl="0"/>
            <a:r>
              <a:rPr lang="ru-RU" noProof="0"/>
              <a:t>Образец текста</a:t>
            </a:r>
          </a:p>
        </p:txBody>
      </p:sp>
      <p:sp>
        <p:nvSpPr>
          <p:cNvPr id="16" name="Объект 5">
            <a:extLst>
              <a:ext uri="{FF2B5EF4-FFF2-40B4-BE49-F238E27FC236}">
                <a16:creationId xmlns:a16="http://schemas.microsoft.com/office/drawing/2014/main" id="{12AF2780-75D3-4992-93BC-8EA50C648A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53394" y="2108201"/>
            <a:ext cx="3464721" cy="3684588"/>
          </a:xfrm>
        </p:spPr>
        <p:txBody>
          <a:bodyPr rtlCol="0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9" name="Объект 3">
            <a:extLst>
              <a:ext uri="{FF2B5EF4-FFF2-40B4-BE49-F238E27FC236}">
                <a16:creationId xmlns:a16="http://schemas.microsoft.com/office/drawing/2014/main" id="{EAAE1C5B-7233-4F49-895F-7566CEB6D8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3882" y="2108201"/>
            <a:ext cx="3464717" cy="3684588"/>
          </a:xfrm>
        </p:spPr>
        <p:txBody>
          <a:bodyPr rtlCol="0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2102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6EDCBFD0-7AE5-4346-AD3A-01F956626091}"/>
              </a:ext>
            </a:extLst>
          </p:cNvPr>
          <p:cNvSpPr/>
          <p:nvPr userDrawn="1"/>
        </p:nvSpPr>
        <p:spPr>
          <a:xfrm>
            <a:off x="4430484" y="0"/>
            <a:ext cx="2873833" cy="5426414"/>
          </a:xfrm>
          <a:prstGeom prst="rect">
            <a:avLst/>
          </a:prstGeom>
          <a:noFill/>
          <a:ln w="889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A41F4A2F-9480-4E94-806C-5D65C71DF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84" y="0"/>
            <a:ext cx="3834596" cy="1124404"/>
          </a:xfrm>
        </p:spPr>
        <p:txBody>
          <a:bodyPr rtlCol="0">
            <a:noAutofit/>
          </a:bodyPr>
          <a:lstStyle>
            <a:lvl1pPr>
              <a:defRPr sz="28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CC3A4379-5E89-42FE-AA5C-BEA0CDFCDD6F}"/>
              </a:ext>
            </a:extLst>
          </p:cNvPr>
          <p:cNvSpPr/>
          <p:nvPr userDrawn="1"/>
        </p:nvSpPr>
        <p:spPr>
          <a:xfrm>
            <a:off x="4887684" y="1431586"/>
            <a:ext cx="2873833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0DA028-023B-4883-9A48-70FD7A2E52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EA625CC-388D-4655-BFA6-2CC4FD9E889D}"/>
              </a:ext>
            </a:extLst>
          </p:cNvPr>
          <p:cNvSpPr/>
          <p:nvPr userDrawn="1"/>
        </p:nvSpPr>
        <p:spPr>
          <a:xfrm>
            <a:off x="4659081" y="447789"/>
            <a:ext cx="2873833" cy="5957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2AA6DE-6D7A-4135-8B9F-99A91527F21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E20B4D13-5F10-4886-AF0F-09B6ABB5C3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431586"/>
            <a:ext cx="3467099" cy="4361203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dirty="0"/>
            </a:lvl1pPr>
            <a:lvl2pPr>
              <a:defRPr lang="en-US" sz="1400" dirty="0"/>
            </a:lvl2pPr>
            <a:lvl3pPr>
              <a:defRPr lang="en-US" sz="1200" dirty="0"/>
            </a:lvl3pPr>
            <a:lvl4pPr>
              <a:defRPr lang="en-US" sz="1100" dirty="0"/>
            </a:lvl4pPr>
            <a:lvl5pPr>
              <a:defRPr lang="en-US" sz="1100" dirty="0"/>
            </a:lvl5pPr>
          </a:lstStyle>
          <a:p>
            <a:pPr lvl="0" rtl="0">
              <a:lnSpc>
                <a:spcPct val="150000"/>
              </a:lnSpc>
            </a:pPr>
            <a:r>
              <a:rPr lang="ru-RU" noProof="0"/>
              <a:t>Образец текста</a:t>
            </a:r>
          </a:p>
          <a:p>
            <a:pPr lvl="1" rtl="0">
              <a:lnSpc>
                <a:spcPct val="150000"/>
              </a:lnSpc>
            </a:pPr>
            <a:r>
              <a:rPr lang="ru-RU" noProof="0"/>
              <a:t>Второй уровень</a:t>
            </a:r>
          </a:p>
          <a:p>
            <a:pPr lvl="2" rtl="0">
              <a:lnSpc>
                <a:spcPct val="150000"/>
              </a:lnSpc>
            </a:pPr>
            <a:r>
              <a:rPr lang="ru-RU" noProof="0"/>
              <a:t>Третий уровень</a:t>
            </a:r>
          </a:p>
          <a:p>
            <a:pPr lvl="3" rtl="0">
              <a:lnSpc>
                <a:spcPct val="150000"/>
              </a:lnSpc>
            </a:pPr>
            <a:r>
              <a:rPr lang="ru-RU" noProof="0"/>
              <a:t>Четвертый уровень</a:t>
            </a:r>
          </a:p>
          <a:p>
            <a:pPr lvl="4" rtl="0">
              <a:lnSpc>
                <a:spcPct val="150000"/>
              </a:lnSpc>
            </a:pPr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9" name="Объект 3">
            <a:extLst>
              <a:ext uri="{FF2B5EF4-FFF2-40B4-BE49-F238E27FC236}">
                <a16:creationId xmlns:a16="http://schemas.microsoft.com/office/drawing/2014/main" id="{EE7BCAD4-8DB6-482F-8DC0-F6D653F92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153394" y="1431586"/>
            <a:ext cx="3467106" cy="4361203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dirty="0"/>
            </a:lvl1pPr>
            <a:lvl2pPr>
              <a:defRPr lang="en-US" sz="1400" dirty="0"/>
            </a:lvl2pPr>
            <a:lvl3pPr>
              <a:defRPr lang="en-US" sz="1200" dirty="0"/>
            </a:lvl3pPr>
            <a:lvl4pPr>
              <a:defRPr lang="en-US" sz="1100" dirty="0"/>
            </a:lvl4pPr>
            <a:lvl5pPr>
              <a:defRPr lang="en-US" sz="1100" dirty="0"/>
            </a:lvl5pPr>
          </a:lstStyle>
          <a:p>
            <a:pPr lvl="0" rtl="0">
              <a:lnSpc>
                <a:spcPct val="150000"/>
              </a:lnSpc>
            </a:pPr>
            <a:r>
              <a:rPr lang="ru-RU" noProof="0"/>
              <a:t>Образец текста</a:t>
            </a:r>
          </a:p>
          <a:p>
            <a:pPr lvl="1" rtl="0">
              <a:lnSpc>
                <a:spcPct val="150000"/>
              </a:lnSpc>
            </a:pPr>
            <a:r>
              <a:rPr lang="ru-RU" noProof="0"/>
              <a:t>Второй уровень</a:t>
            </a:r>
          </a:p>
          <a:p>
            <a:pPr lvl="2" rtl="0">
              <a:lnSpc>
                <a:spcPct val="150000"/>
              </a:lnSpc>
            </a:pPr>
            <a:r>
              <a:rPr lang="ru-RU" noProof="0"/>
              <a:t>Третий уровень</a:t>
            </a:r>
          </a:p>
          <a:p>
            <a:pPr lvl="3" rtl="0">
              <a:lnSpc>
                <a:spcPct val="150000"/>
              </a:lnSpc>
            </a:pPr>
            <a:r>
              <a:rPr lang="ru-RU" noProof="0"/>
              <a:t>Четвертый уровень</a:t>
            </a:r>
          </a:p>
          <a:p>
            <a:pPr lvl="4" rtl="0">
              <a:lnSpc>
                <a:spcPct val="150000"/>
              </a:lnSpc>
            </a:pPr>
            <a:r>
              <a:rPr lang="ru-RU" noProof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30980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15BFBAA-B5F1-4F95-8C05-5E30A7076BD7}"/>
              </a:ext>
            </a:extLst>
          </p:cNvPr>
          <p:cNvSpPr/>
          <p:nvPr userDrawn="1"/>
        </p:nvSpPr>
        <p:spPr>
          <a:xfrm>
            <a:off x="1159727" y="1224451"/>
            <a:ext cx="4226024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B7F3105-8D8F-4FF3-9A7F-0F067BB810A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D117255-8347-4647-9EA2-7ED06A73C1A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1" name="Объект 2">
            <a:extLst>
              <a:ext uri="{FF2B5EF4-FFF2-40B4-BE49-F238E27FC236}">
                <a16:creationId xmlns:a16="http://schemas.microsoft.com/office/drawing/2014/main" id="{9F3E8482-B43D-4B69-8645-6B735F91B9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4478" y="587829"/>
            <a:ext cx="5326022" cy="5273221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9BC9CBF-CF7B-4E39-9FD1-961882EC596A}"/>
              </a:ext>
            </a:extLst>
          </p:cNvPr>
          <p:cNvSpPr/>
          <p:nvPr userDrawn="1"/>
        </p:nvSpPr>
        <p:spPr>
          <a:xfrm>
            <a:off x="657060" y="698704"/>
            <a:ext cx="4473025" cy="5701790"/>
          </a:xfrm>
          <a:prstGeom prst="rect">
            <a:avLst/>
          </a:prstGeom>
          <a:solidFill>
            <a:srgbClr val="2F3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97A3D921-B9D5-42DC-9037-298968D94C95}"/>
              </a:ext>
            </a:extLst>
          </p:cNvPr>
          <p:cNvGrpSpPr/>
          <p:nvPr userDrawn="1"/>
        </p:nvGrpSpPr>
        <p:grpSpPr>
          <a:xfrm>
            <a:off x="657060" y="435124"/>
            <a:ext cx="5134751" cy="5965370"/>
            <a:chOff x="252031" y="391887"/>
            <a:chExt cx="7433283" cy="5965370"/>
          </a:xfrm>
        </p:grpSpPr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6A62F937-16D4-4A6C-B247-D0A62BC6560D}"/>
                </a:ext>
              </a:extLst>
            </p:cNvPr>
            <p:cNvSpPr/>
            <p:nvPr userDrawn="1"/>
          </p:nvSpPr>
          <p:spPr>
            <a:xfrm>
              <a:off x="609600" y="391887"/>
              <a:ext cx="7075714" cy="5878284"/>
            </a:xfrm>
            <a:prstGeom prst="rect">
              <a:avLst/>
            </a:prstGeom>
            <a:noFill/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B9335681-5A6F-48BE-8160-2000D0F242FB}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4" name="Текст 3">
            <a:extLst>
              <a:ext uri="{FF2B5EF4-FFF2-40B4-BE49-F238E27FC236}">
                <a16:creationId xmlns:a16="http://schemas.microsoft.com/office/drawing/2014/main" id="{F41E2B8D-1C12-403F-BE59-ECC565466C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1" y="2546851"/>
            <a:ext cx="4101084" cy="3396749"/>
          </a:xfrm>
        </p:spPr>
        <p:txBody>
          <a:bodyPr rtlCol="0"/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F0F519-65FC-434F-8F2F-F778A20A8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480457"/>
            <a:ext cx="4101084" cy="979308"/>
          </a:xfrm>
        </p:spPr>
        <p:txBody>
          <a:bodyPr rtlCol="0" anchor="b"/>
          <a:lstStyle>
            <a:lvl1pPr>
              <a:defRPr sz="3200" b="1">
                <a:solidFill>
                  <a:schemeClr val="tx1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3" name="Rectangle 12" hidden="1">
            <a:extLst>
              <a:ext uri="{FF2B5EF4-FFF2-40B4-BE49-F238E27FC236}">
                <a16:creationId xmlns:a16="http://schemas.microsoft.com/office/drawing/2014/main" id="{116E8B30-475D-4275-8DC2-14C98F2F9B76}"/>
              </a:ext>
            </a:extLst>
          </p:cNvPr>
          <p:cNvSpPr/>
          <p:nvPr userDrawn="1"/>
        </p:nvSpPr>
        <p:spPr>
          <a:xfrm>
            <a:off x="1159727" y="1191137"/>
            <a:ext cx="4226024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"/>
              <a:t>2</a:t>
            </a:r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endParaRPr lang="en-US" dirty="0"/>
          </a:p>
          <a:p>
            <a:pPr algn="ctr" rtl="0"/>
            <a:r>
              <a:rPr lang="ru"/>
              <a:t>+</a:t>
            </a:r>
          </a:p>
          <a:p>
            <a:pPr algn="ctr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310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Крупное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id="{DE635FD8-712D-4EE2-A5B6-3DD8DE9C25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6FCC97-4D8C-465A-B732-7E27224A0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F525FF-6103-4229-A91A-8A994A9CC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6F2F4E1C-EABB-45F0-8593-E3E221094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65416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F6B8E8FD-E25A-4462-9917-754D6C619C75}"/>
              </a:ext>
            </a:extLst>
          </p:cNvPr>
          <p:cNvSpPr txBox="1">
            <a:spLocks/>
          </p:cNvSpPr>
          <p:nvPr userDrawn="1"/>
        </p:nvSpPr>
        <p:spPr>
          <a:xfrm>
            <a:off x="11549269" y="6468303"/>
            <a:ext cx="4439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8C2E478F-E849-4A8C-AF1F-CBCC78A7CBFA}" type="slidenum">
              <a:rPr lang="ru-RU" noProof="0" smtClean="0">
                <a:solidFill>
                  <a:srgbClr val="2F3342"/>
                </a:solidFill>
              </a:rPr>
              <a:pPr/>
              <a:t>‹#›</a:t>
            </a:fld>
            <a:endParaRPr lang="ru-RU" noProof="0" dirty="0">
              <a:solidFill>
                <a:srgbClr val="2F3342"/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1752D6C-9D51-45A1-A6B7-B21DC9A94A4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1" name="Прямоугольник 10" descr="Контрастный блок со открытым квадратом">
            <a:extLst>
              <a:ext uri="{FF2B5EF4-FFF2-40B4-BE49-F238E27FC236}">
                <a16:creationId xmlns:a16="http://schemas.microsoft.com/office/drawing/2014/main" id="{217FA8D4-1D05-4DF4-AA9D-364B6979733D}"/>
              </a:ext>
            </a:extLst>
          </p:cNvPr>
          <p:cNvSpPr/>
          <p:nvPr userDrawn="1"/>
        </p:nvSpPr>
        <p:spPr>
          <a:xfrm flipH="1">
            <a:off x="2685137" y="972457"/>
            <a:ext cx="9172647" cy="4843807"/>
          </a:xfrm>
          <a:prstGeom prst="rect">
            <a:avLst/>
          </a:prstGeom>
          <a:noFill/>
          <a:ln w="88900">
            <a:solidFill>
              <a:srgbClr val="2F3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79B1017-F981-4D2D-A14B-A857FC304F54}"/>
              </a:ext>
            </a:extLst>
          </p:cNvPr>
          <p:cNvSpPr/>
          <p:nvPr userDrawn="1"/>
        </p:nvSpPr>
        <p:spPr>
          <a:xfrm flipH="1">
            <a:off x="333834" y="1547133"/>
            <a:ext cx="11026363" cy="4702292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9DD85E79-8DB4-4D93-979C-171105321B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74F1136-B1CD-4171-BB47-0281C1974B22}"/>
              </a:ext>
            </a:extLst>
          </p:cNvPr>
          <p:cNvSpPr/>
          <p:nvPr userDrawn="1"/>
        </p:nvSpPr>
        <p:spPr>
          <a:xfrm>
            <a:off x="471340" y="1189038"/>
            <a:ext cx="11149160" cy="48341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89ADD4C-B26C-41B3-B492-DC9D032AC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34313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04862A-62CA-4399-88B0-181961E0F691}"/>
              </a:ext>
            </a:extLst>
          </p:cNvPr>
          <p:cNvSpPr txBox="1">
            <a:spLocks/>
          </p:cNvSpPr>
          <p:nvPr userDrawn="1"/>
        </p:nvSpPr>
        <p:spPr>
          <a:xfrm>
            <a:off x="11549269" y="6468303"/>
            <a:ext cx="4439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8C2E478F-E849-4A8C-AF1F-CBCC78A7CBFA}" type="slidenum">
              <a:rPr lang="ru-RU" noProof="0" smtClean="0">
                <a:solidFill>
                  <a:srgbClr val="2F3342"/>
                </a:solidFill>
              </a:rPr>
              <a:pPr/>
              <a:t>‹#›</a:t>
            </a:fld>
            <a:endParaRPr lang="ru-RU" noProof="0" dirty="0">
              <a:solidFill>
                <a:srgbClr val="2F3342"/>
              </a:solidFill>
            </a:endParaRP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A902D481-2888-4133-AD94-7700AA117DF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D2B113A8-E04C-44C2-962F-5FFA40FB78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58803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B44C8ED9-0534-4EC5-8080-49DFF65B3B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519" y="0"/>
            <a:ext cx="11002962" cy="1189038"/>
          </a:xfrm>
        </p:spPr>
        <p:txBody>
          <a:bodyPr rtlCol="0">
            <a:normAutofit/>
          </a:bodyPr>
          <a:lstStyle>
            <a:lvl1pPr algn="ctr">
              <a:defRPr sz="3600" b="1" spc="0">
                <a:solidFill>
                  <a:srgbClr val="2F3342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F6B8E8FD-E25A-4462-9917-754D6C619C75}"/>
              </a:ext>
            </a:extLst>
          </p:cNvPr>
          <p:cNvSpPr txBox="1">
            <a:spLocks/>
          </p:cNvSpPr>
          <p:nvPr userDrawn="1"/>
        </p:nvSpPr>
        <p:spPr>
          <a:xfrm>
            <a:off x="11549269" y="6468303"/>
            <a:ext cx="4439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8C2E478F-E849-4A8C-AF1F-CBCC78A7CBFA}" type="slidenum">
              <a:rPr lang="ru-RU" noProof="0" smtClean="0">
                <a:solidFill>
                  <a:srgbClr val="2F3342"/>
                </a:solidFill>
              </a:rPr>
              <a:pPr/>
              <a:t>‹#›</a:t>
            </a:fld>
            <a:endParaRPr lang="ru-RU" noProof="0" dirty="0">
              <a:solidFill>
                <a:srgbClr val="2F3342"/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1752D6C-9D51-45A1-A6B7-B21DC9A94A4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1" name="Прямоугольник 10" descr="Контрастный блок со открытым квадратом">
            <a:extLst>
              <a:ext uri="{FF2B5EF4-FFF2-40B4-BE49-F238E27FC236}">
                <a16:creationId xmlns:a16="http://schemas.microsoft.com/office/drawing/2014/main" id="{217FA8D4-1D05-4DF4-AA9D-364B6979733D}"/>
              </a:ext>
            </a:extLst>
          </p:cNvPr>
          <p:cNvSpPr/>
          <p:nvPr userDrawn="1"/>
        </p:nvSpPr>
        <p:spPr>
          <a:xfrm flipH="1">
            <a:off x="2685137" y="972457"/>
            <a:ext cx="9172647" cy="4843807"/>
          </a:xfrm>
          <a:prstGeom prst="rect">
            <a:avLst/>
          </a:prstGeom>
          <a:noFill/>
          <a:ln w="88900">
            <a:solidFill>
              <a:srgbClr val="2F3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79B1017-F981-4D2D-A14B-A857FC304F54}"/>
              </a:ext>
            </a:extLst>
          </p:cNvPr>
          <p:cNvSpPr/>
          <p:nvPr userDrawn="1"/>
        </p:nvSpPr>
        <p:spPr>
          <a:xfrm flipH="1">
            <a:off x="333834" y="1547133"/>
            <a:ext cx="11026363" cy="4702292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9DD85E79-8DB4-4D93-979C-171105321B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3" name="Объект 2">
            <a:extLst>
              <a:ext uri="{FF2B5EF4-FFF2-40B4-BE49-F238E27FC236}">
                <a16:creationId xmlns:a16="http://schemas.microsoft.com/office/drawing/2014/main" id="{B5B32411-640A-47B5-9A67-FED6430E9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89038"/>
            <a:ext cx="10939668" cy="4834129"/>
          </a:xfrm>
          <a:solidFill>
            <a:schemeClr val="bg1"/>
          </a:solidFill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56861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Название и содержимое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13">
            <a:extLst>
              <a:ext uri="{FF2B5EF4-FFF2-40B4-BE49-F238E27FC236}">
                <a16:creationId xmlns:a16="http://schemas.microsoft.com/office/drawing/2014/main" id="{FE1CFFBA-D756-4740-B375-252727F02D1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64229" y="0"/>
            <a:ext cx="4919153" cy="6858000"/>
          </a:xfrm>
          <a:solidFill>
            <a:schemeClr val="bg1">
              <a:lumMod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B42DCA22-1DF2-42CB-8741-F0CE575EA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804" y="1676400"/>
            <a:ext cx="5196241" cy="3352800"/>
          </a:xfrm>
        </p:spPr>
        <p:txBody>
          <a:bodyPr rtlCol="0">
            <a:normAutofit/>
          </a:bodyPr>
          <a:lstStyle>
            <a:lvl1pPr>
              <a:defRPr sz="4400" b="1" spc="300">
                <a:solidFill>
                  <a:srgbClr val="2F3342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DD89F3-6B87-4C54-83B9-A6481CB4F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9394" y="365125"/>
            <a:ext cx="4114801" cy="581183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pic>
        <p:nvPicPr>
          <p:cNvPr id="11" name="Графический объект 10">
            <a:extLst>
              <a:ext uri="{FF2B5EF4-FFF2-40B4-BE49-F238E27FC236}">
                <a16:creationId xmlns:a16="http://schemas.microsoft.com/office/drawing/2014/main" id="{479D679C-E90D-4916-BCE6-71C32B831E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9938" y="1088572"/>
            <a:ext cx="4572000" cy="4572000"/>
          </a:xfrm>
          <a:prstGeom prst="rect">
            <a:avLst/>
          </a:prstGeom>
        </p:spPr>
      </p:pic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5107A3F-3DCD-44DD-AF42-32098DCC3A7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1DB279-F403-4D2A-8D1B-FB3C81796B4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417623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-разделит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13">
            <a:extLst>
              <a:ext uri="{FF2B5EF4-FFF2-40B4-BE49-F238E27FC236}">
                <a16:creationId xmlns:a16="http://schemas.microsoft.com/office/drawing/2014/main" id="{FE1CFFBA-D756-4740-B375-252727F02D1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64229" y="0"/>
            <a:ext cx="9927771" cy="6858000"/>
          </a:xfrm>
          <a:solidFill>
            <a:schemeClr val="bg1">
              <a:lumMod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99325050-38BE-4AB2-B450-8DC9C0EDD386}"/>
              </a:ext>
            </a:extLst>
          </p:cNvPr>
          <p:cNvGrpSpPr/>
          <p:nvPr userDrawn="1"/>
        </p:nvGrpSpPr>
        <p:grpSpPr>
          <a:xfrm>
            <a:off x="883522" y="408327"/>
            <a:ext cx="5276606" cy="5768636"/>
            <a:chOff x="883522" y="408327"/>
            <a:chExt cx="5276606" cy="5768636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3D68A4CE-A5FD-4656-82E1-43D586CC441E}"/>
                </a:ext>
              </a:extLst>
            </p:cNvPr>
            <p:cNvSpPr/>
            <p:nvPr/>
          </p:nvSpPr>
          <p:spPr>
            <a:xfrm>
              <a:off x="1808217" y="1403690"/>
              <a:ext cx="4351911" cy="4773273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  <p:pic>
          <p:nvPicPr>
            <p:cNvPr id="15" name="Графический объект 14">
              <a:extLst>
                <a:ext uri="{FF2B5EF4-FFF2-40B4-BE49-F238E27FC236}">
                  <a16:creationId xmlns:a16="http://schemas.microsoft.com/office/drawing/2014/main" id="{E66B1E37-8CEC-44ED-A239-C755B72AC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25781" y="1107282"/>
              <a:ext cx="4572000" cy="4572000"/>
            </a:xfrm>
            <a:prstGeom prst="rect">
              <a:avLst/>
            </a:prstGeom>
          </p:spPr>
        </p:pic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B7E28405-97F5-4E03-86F1-FAE2FEA6CFF8}"/>
                </a:ext>
              </a:extLst>
            </p:cNvPr>
            <p:cNvSpPr/>
            <p:nvPr/>
          </p:nvSpPr>
          <p:spPr>
            <a:xfrm>
              <a:off x="883522" y="408327"/>
              <a:ext cx="4351911" cy="4773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</p:grp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719FCC9B-E3B8-49CF-BD22-D553FFAAE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01775"/>
            <a:ext cx="4351911" cy="2384466"/>
          </a:xfrm>
        </p:spPr>
        <p:txBody>
          <a:bodyPr rtlCol="0">
            <a:normAutofit/>
          </a:bodyPr>
          <a:lstStyle>
            <a:lvl1pPr algn="ctr">
              <a:defRPr sz="4400" b="1" spc="300">
                <a:solidFill>
                  <a:srgbClr val="2F3342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4F21EA87-CE67-4A1E-B2E0-513F775C7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8199" y="3886241"/>
            <a:ext cx="4351910" cy="296437"/>
          </a:xfrm>
        </p:spPr>
        <p:txBody>
          <a:bodyPr lIns="0" rIns="0" rtlCol="0">
            <a:noAutofit/>
          </a:bodyPr>
          <a:lstStyle>
            <a:lvl1pPr marL="0" indent="0" algn="ctr">
              <a:buNone/>
              <a:defRPr sz="2000" spc="600">
                <a:solidFill>
                  <a:srgbClr val="2F334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dirty="0"/>
              <a:t>СТИЛИ ОБРАЗЦА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1A26DCC3-B99B-481C-AC63-F17D5215DCC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0D24A36-5F75-40A5-8DA4-0364F4492FC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481437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-разделитель 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13">
            <a:extLst>
              <a:ext uri="{FF2B5EF4-FFF2-40B4-BE49-F238E27FC236}">
                <a16:creationId xmlns:a16="http://schemas.microsoft.com/office/drawing/2014/main" id="{B599FEC8-12D0-4EB5-8573-C891D56C84E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71015" y="0"/>
            <a:ext cx="12263015" cy="6858000"/>
          </a:xfrm>
          <a:solidFill>
            <a:schemeClr val="bg1">
              <a:lumMod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7BF3BF7F-F094-497C-9310-2FE8B059E82B}"/>
              </a:ext>
            </a:extLst>
          </p:cNvPr>
          <p:cNvGrpSpPr/>
          <p:nvPr userDrawn="1"/>
        </p:nvGrpSpPr>
        <p:grpSpPr>
          <a:xfrm flipH="1" flipV="1">
            <a:off x="3581400" y="451189"/>
            <a:ext cx="5276606" cy="5768636"/>
            <a:chOff x="883522" y="408327"/>
            <a:chExt cx="5276606" cy="5768636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2D49E498-4E90-44A2-B49F-157DFF9E8581}"/>
                </a:ext>
              </a:extLst>
            </p:cNvPr>
            <p:cNvSpPr/>
            <p:nvPr/>
          </p:nvSpPr>
          <p:spPr>
            <a:xfrm>
              <a:off x="1808217" y="1403690"/>
              <a:ext cx="4351911" cy="4773273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  <p:pic>
          <p:nvPicPr>
            <p:cNvPr id="17" name="Графический объект 16">
              <a:extLst>
                <a:ext uri="{FF2B5EF4-FFF2-40B4-BE49-F238E27FC236}">
                  <a16:creationId xmlns:a16="http://schemas.microsoft.com/office/drawing/2014/main" id="{B2D9F108-8C30-4BEC-8122-BE2632644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39938" y="1088572"/>
              <a:ext cx="4572000" cy="4572000"/>
            </a:xfrm>
            <a:prstGeom prst="rect">
              <a:avLst/>
            </a:prstGeom>
          </p:spPr>
        </p:pic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FAB546B5-7C56-40DD-B1DF-AE850DE5FDB3}"/>
                </a:ext>
              </a:extLst>
            </p:cNvPr>
            <p:cNvSpPr/>
            <p:nvPr/>
          </p:nvSpPr>
          <p:spPr>
            <a:xfrm>
              <a:off x="883522" y="408327"/>
              <a:ext cx="4351911" cy="4773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</p:grp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4C30FD01-9DD8-4ECA-AC52-7C41002A9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6095" y="1742989"/>
            <a:ext cx="4351911" cy="3352800"/>
          </a:xfrm>
        </p:spPr>
        <p:txBody>
          <a:bodyPr rtlCol="0">
            <a:normAutofit/>
          </a:bodyPr>
          <a:lstStyle>
            <a:lvl1pPr algn="ctr">
              <a:defRPr sz="4400" b="1" spc="300">
                <a:solidFill>
                  <a:srgbClr val="2F3342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22" name="Текст 2">
            <a:extLst>
              <a:ext uri="{FF2B5EF4-FFF2-40B4-BE49-F238E27FC236}">
                <a16:creationId xmlns:a16="http://schemas.microsoft.com/office/drawing/2014/main" id="{74491700-C4EB-4143-ACD3-DE153BF9DD99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506094" y="4127455"/>
            <a:ext cx="4351910" cy="296437"/>
          </a:xfrm>
        </p:spPr>
        <p:txBody>
          <a:bodyPr lIns="0" rIns="0" rtlCol="0">
            <a:noAutofit/>
          </a:bodyPr>
          <a:lstStyle>
            <a:lvl1pPr marL="0" indent="0" algn="ctr">
              <a:buNone/>
              <a:defRPr sz="2000" spc="600">
                <a:solidFill>
                  <a:srgbClr val="2F334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dirty="0"/>
              <a:t>СТИЛИ ОБРАЗЦА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11BF64E-D1E6-463D-B3F0-1491C107C8B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1149EC66-F633-4F8B-BA43-E48843E5AD2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</p:spTree>
    <p:extLst>
      <p:ext uri="{BB962C8B-B14F-4D97-AF65-F5344CB8AC3E}">
        <p14:creationId xmlns:p14="http://schemas.microsoft.com/office/powerpoint/2010/main" val="289958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равнение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CC3A4379-5E89-42FE-AA5C-BEA0CDFCDD6F}"/>
              </a:ext>
            </a:extLst>
          </p:cNvPr>
          <p:cNvSpPr/>
          <p:nvPr userDrawn="1"/>
        </p:nvSpPr>
        <p:spPr>
          <a:xfrm>
            <a:off x="4887684" y="1431586"/>
            <a:ext cx="2873833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38A5A1-070F-43C9-B2D5-C557B0D72B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3882" y="1061132"/>
            <a:ext cx="3464717" cy="823912"/>
          </a:xfrm>
          <a:ln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sz="2400" b="1">
                <a:solidFill>
                  <a:srgbClr val="2F334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ECCBEC1-2F48-4E90-ADF0-BEE2B9E477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3882" y="2108201"/>
            <a:ext cx="3464717" cy="3684588"/>
          </a:xfrm>
        </p:spPr>
        <p:txBody>
          <a:bodyPr rtlCol="0">
            <a:normAutofit/>
          </a:bodyPr>
          <a:lstStyle>
            <a:lvl1pPr>
              <a:lnSpc>
                <a:spcPct val="150000"/>
              </a:lnSpc>
              <a:defRPr sz="1600">
                <a:solidFill>
                  <a:srgbClr val="2F3342"/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rgbClr val="2F3342"/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rgbClr val="2F3342"/>
                </a:solidFill>
              </a:defRPr>
            </a:lvl3pPr>
            <a:lvl4pPr>
              <a:lnSpc>
                <a:spcPct val="150000"/>
              </a:lnSpc>
              <a:defRPr sz="1100">
                <a:solidFill>
                  <a:srgbClr val="2F3342"/>
                </a:solidFill>
              </a:defRPr>
            </a:lvl4pPr>
            <a:lvl5pPr>
              <a:lnSpc>
                <a:spcPct val="150000"/>
              </a:lnSpc>
              <a:defRPr sz="1100">
                <a:solidFill>
                  <a:srgbClr val="2F3342"/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1" name="Текст 2">
            <a:extLst>
              <a:ext uri="{FF2B5EF4-FFF2-40B4-BE49-F238E27FC236}">
                <a16:creationId xmlns:a16="http://schemas.microsoft.com/office/drawing/2014/main" id="{367F380C-58A9-4490-AC57-579A90290F36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8153400" y="1061132"/>
            <a:ext cx="3464717" cy="823912"/>
          </a:xfrm>
          <a:ln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sz="2400" b="1">
                <a:solidFill>
                  <a:srgbClr val="2F334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2" name="Объект 3">
            <a:extLst>
              <a:ext uri="{FF2B5EF4-FFF2-40B4-BE49-F238E27FC236}">
                <a16:creationId xmlns:a16="http://schemas.microsoft.com/office/drawing/2014/main" id="{DA285A94-0E4E-47DC-8E61-41F684F37003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53400" y="2108201"/>
            <a:ext cx="3464717" cy="3684588"/>
          </a:xfrm>
        </p:spPr>
        <p:txBody>
          <a:bodyPr rtlCol="0">
            <a:normAutofit/>
          </a:bodyPr>
          <a:lstStyle>
            <a:lvl1pPr>
              <a:lnSpc>
                <a:spcPct val="150000"/>
              </a:lnSpc>
              <a:defRPr sz="1600">
                <a:solidFill>
                  <a:srgbClr val="2F3342"/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rgbClr val="2F3342"/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rgbClr val="2F3342"/>
                </a:solidFill>
              </a:defRPr>
            </a:lvl3pPr>
            <a:lvl4pPr>
              <a:lnSpc>
                <a:spcPct val="150000"/>
              </a:lnSpc>
              <a:defRPr sz="1100">
                <a:solidFill>
                  <a:srgbClr val="2F3342"/>
                </a:solidFill>
              </a:defRPr>
            </a:lvl4pPr>
            <a:lvl5pPr>
              <a:lnSpc>
                <a:spcPct val="150000"/>
              </a:lnSpc>
              <a:defRPr sz="1100">
                <a:solidFill>
                  <a:srgbClr val="2F3342"/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6EDCBFD0-7AE5-4346-AD3A-01F956626091}"/>
              </a:ext>
            </a:extLst>
          </p:cNvPr>
          <p:cNvSpPr/>
          <p:nvPr userDrawn="1"/>
        </p:nvSpPr>
        <p:spPr>
          <a:xfrm>
            <a:off x="4430484" y="0"/>
            <a:ext cx="2873833" cy="5426414"/>
          </a:xfrm>
          <a:prstGeom prst="rect">
            <a:avLst/>
          </a:prstGeom>
          <a:noFill/>
          <a:ln w="88900">
            <a:solidFill>
              <a:srgbClr val="2F3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16" name="Рисунок 13">
            <a:extLst>
              <a:ext uri="{FF2B5EF4-FFF2-40B4-BE49-F238E27FC236}">
                <a16:creationId xmlns:a16="http://schemas.microsoft.com/office/drawing/2014/main" id="{354FBDC8-CD65-4972-A821-C25297B1A8A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59082" y="489291"/>
            <a:ext cx="2873833" cy="5920920"/>
          </a:xfrm>
          <a:solidFill>
            <a:schemeClr val="bg1"/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0C0FCBE5-63C0-4DC7-8687-C2C76ABBDDB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D0F240C4-B3CD-49AA-8C48-9FE7AA1FE3D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6" name="Title 5" hidden="1">
            <a:extLst>
              <a:ext uri="{FF2B5EF4-FFF2-40B4-BE49-F238E27FC236}">
                <a16:creationId xmlns:a16="http://schemas.microsoft.com/office/drawing/2014/main" id="{A43A44DE-9B7B-49B8-AE13-95164A3FA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84" y="0"/>
            <a:ext cx="3605998" cy="1188720"/>
          </a:xfrm>
        </p:spPr>
        <p:txBody>
          <a:bodyPr rtlCol="0">
            <a:normAutofit/>
          </a:bodyPr>
          <a:lstStyle>
            <a:lvl1pPr>
              <a:defRPr sz="2800"/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74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исунок с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 2">
            <a:extLst>
              <a:ext uri="{FF2B5EF4-FFF2-40B4-BE49-F238E27FC236}">
                <a16:creationId xmlns:a16="http://schemas.microsoft.com/office/drawing/2014/main" id="{CAE90E16-AEC5-4F82-85B0-DDEA26AA93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27370" y="0"/>
            <a:ext cx="5464629" cy="68580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BD40C7A-92CE-46D6-B056-C75D73663328}"/>
              </a:ext>
            </a:extLst>
          </p:cNvPr>
          <p:cNvSpPr/>
          <p:nvPr userDrawn="1"/>
        </p:nvSpPr>
        <p:spPr>
          <a:xfrm>
            <a:off x="609600" y="391887"/>
            <a:ext cx="7075714" cy="5878284"/>
          </a:xfrm>
          <a:prstGeom prst="rect">
            <a:avLst/>
          </a:prstGeom>
          <a:noFill/>
          <a:ln w="127000">
            <a:solidFill>
              <a:srgbClr val="2F3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A1A2116-206B-49CD-9ECC-078E4F72904C}"/>
              </a:ext>
            </a:extLst>
          </p:cNvPr>
          <p:cNvSpPr/>
          <p:nvPr userDrawn="1"/>
        </p:nvSpPr>
        <p:spPr>
          <a:xfrm>
            <a:off x="979713" y="1181214"/>
            <a:ext cx="6117771" cy="5426414"/>
          </a:xfrm>
          <a:prstGeom prst="rect">
            <a:avLst/>
          </a:prstGeom>
          <a:gradFill>
            <a:gsLst>
              <a:gs pos="0">
                <a:srgbClr val="038B30">
                  <a:alpha val="70000"/>
                </a:srgbClr>
              </a:gs>
              <a:gs pos="100000">
                <a:srgbClr val="C0F400">
                  <a:alpha val="70000"/>
                </a:srgbClr>
              </a:gs>
              <a:gs pos="50000">
                <a:srgbClr val="05EE55">
                  <a:alpha val="70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noProof="0" dirty="0"/>
              <a:t>2</a:t>
            </a:r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endParaRPr lang="ru-RU" noProof="0" dirty="0"/>
          </a:p>
          <a:p>
            <a:pPr algn="ctr" rtl="0"/>
            <a:r>
              <a:rPr lang="ru-RU" noProof="0" dirty="0"/>
              <a:t>+</a:t>
            </a:r>
          </a:p>
          <a:p>
            <a:pPr algn="ctr" rtl="0"/>
            <a:endParaRPr lang="ru-RU" noProof="0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69E75A6-06C5-49D0-9164-3098CE0E53D8}"/>
              </a:ext>
            </a:extLst>
          </p:cNvPr>
          <p:cNvSpPr/>
          <p:nvPr userDrawn="1"/>
        </p:nvSpPr>
        <p:spPr>
          <a:xfrm>
            <a:off x="957943" y="655467"/>
            <a:ext cx="5769428" cy="5701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F0F519-65FC-434F-8F2F-F778A20A8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943" y="1480457"/>
            <a:ext cx="5138057" cy="587876"/>
          </a:xfrm>
        </p:spPr>
        <p:txBody>
          <a:bodyPr rtlCol="0" anchor="b"/>
          <a:lstStyle>
            <a:lvl1pPr>
              <a:defRPr sz="3200" b="1">
                <a:solidFill>
                  <a:srgbClr val="2F3342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41E2B8D-1C12-403F-BE59-ECC565466C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57943" y="2546851"/>
            <a:ext cx="5138057" cy="3396749"/>
          </a:xfrm>
        </p:spPr>
        <p:txBody>
          <a:bodyPr rtlCol="0"/>
          <a:lstStyle>
            <a:lvl1pPr marL="0" indent="0">
              <a:lnSpc>
                <a:spcPct val="150000"/>
              </a:lnSpc>
              <a:buNone/>
              <a:defRPr sz="1600">
                <a:solidFill>
                  <a:srgbClr val="2F334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1" name="Текст 2">
            <a:extLst>
              <a:ext uri="{FF2B5EF4-FFF2-40B4-BE49-F238E27FC236}">
                <a16:creationId xmlns:a16="http://schemas.microsoft.com/office/drawing/2014/main" id="{D9EF0584-D46D-4C21-99D2-074ADF23E018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979714" y="2095547"/>
            <a:ext cx="4958100" cy="365125"/>
          </a:xfrm>
        </p:spPr>
        <p:txBody>
          <a:bodyPr rtlCol="0">
            <a:noAutofit/>
          </a:bodyPr>
          <a:lstStyle>
            <a:lvl1pPr marL="0" indent="0">
              <a:buNone/>
              <a:defRPr sz="2000" spc="600">
                <a:solidFill>
                  <a:srgbClr val="2F334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dirty="0"/>
              <a:t>ОБРАЗЕЦ ТЕКСТА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6AFC205-B079-430E-B82F-CBF6F56DE09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2" name="Номер слайда 11">
            <a:extLst>
              <a:ext uri="{FF2B5EF4-FFF2-40B4-BE49-F238E27FC236}">
                <a16:creationId xmlns:a16="http://schemas.microsoft.com/office/drawing/2014/main" id="{E82B84E2-AAE4-4BC1-8C01-AF4ABADD6ED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77251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13">
            <a:extLst>
              <a:ext uri="{FF2B5EF4-FFF2-40B4-BE49-F238E27FC236}">
                <a16:creationId xmlns:a16="http://schemas.microsoft.com/office/drawing/2014/main" id="{0CBD5E02-927B-4DF7-8968-617C1C8F0F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0"/>
            <a:ext cx="7249885" cy="6858000"/>
          </a:xfrm>
          <a:solidFill>
            <a:schemeClr val="bg1">
              <a:lumMod val="5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1E8CB484-5390-4B2F-9BFB-D0733BEE88A5}"/>
              </a:ext>
            </a:extLst>
          </p:cNvPr>
          <p:cNvGrpSpPr/>
          <p:nvPr userDrawn="1"/>
        </p:nvGrpSpPr>
        <p:grpSpPr>
          <a:xfrm flipH="1">
            <a:off x="4115984" y="252563"/>
            <a:ext cx="7433283" cy="5995838"/>
            <a:chOff x="252031" y="391887"/>
            <a:chExt cx="7433283" cy="6215741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36778BD9-B865-4156-B319-6A8242F0D4D5}"/>
                </a:ext>
              </a:extLst>
            </p:cNvPr>
            <p:cNvSpPr/>
            <p:nvPr userDrawn="1"/>
          </p:nvSpPr>
          <p:spPr>
            <a:xfrm>
              <a:off x="609600" y="391887"/>
              <a:ext cx="7075714" cy="5878284"/>
            </a:xfrm>
            <a:prstGeom prst="rect">
              <a:avLst/>
            </a:prstGeom>
            <a:noFill/>
            <a:ln w="127000">
              <a:solidFill>
                <a:srgbClr val="2F33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A8354BDC-9788-4AB5-A841-99D95C68804F}"/>
                </a:ext>
              </a:extLst>
            </p:cNvPr>
            <p:cNvSpPr/>
            <p:nvPr userDrawn="1"/>
          </p:nvSpPr>
          <p:spPr>
            <a:xfrm>
              <a:off x="979713" y="1181214"/>
              <a:ext cx="6117771" cy="5426414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AEB70006-7799-4F63-912B-45662CE14500}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4074E6-E39E-4D19-B91F-8E84F37CBF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10539" y="916440"/>
            <a:ext cx="6117771" cy="573989"/>
          </a:xfrm>
        </p:spPr>
        <p:txBody>
          <a:bodyPr lIns="0" rIns="0" rtlCol="0">
            <a:noAutofit/>
          </a:bodyPr>
          <a:lstStyle>
            <a:lvl1pPr>
              <a:defRPr sz="3200" b="1" spc="0">
                <a:solidFill>
                  <a:srgbClr val="2F3342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ОБРАЗЕЦ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7D1B16-7058-45AD-9B19-E19CAF966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0539" y="1962673"/>
            <a:ext cx="6117771" cy="3676128"/>
          </a:xfrm>
        </p:spPr>
        <p:txBody>
          <a:bodyPr lIns="0" rIns="0" rtlCol="0">
            <a:normAutofit/>
          </a:bodyPr>
          <a:lstStyle>
            <a:lvl1pPr>
              <a:lnSpc>
                <a:spcPct val="150000"/>
              </a:lnSpc>
              <a:defRPr sz="1600">
                <a:solidFill>
                  <a:srgbClr val="2F3342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rgbClr val="2F3342"/>
                </a:solidFill>
              </a:defRPr>
            </a:lvl2pPr>
            <a:lvl3pPr>
              <a:lnSpc>
                <a:spcPct val="150000"/>
              </a:lnSpc>
              <a:defRPr sz="1400">
                <a:solidFill>
                  <a:srgbClr val="2F3342"/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rgbClr val="2F3342"/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rgbClr val="2F3342"/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Текст 2">
            <a:extLst>
              <a:ext uri="{FF2B5EF4-FFF2-40B4-BE49-F238E27FC236}">
                <a16:creationId xmlns:a16="http://schemas.microsoft.com/office/drawing/2014/main" id="{6CAAB964-0A56-4842-AA82-7610F726CD1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535810" y="1555002"/>
            <a:ext cx="6076915" cy="407670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2000" spc="600">
                <a:solidFill>
                  <a:srgbClr val="2F334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dirty="0"/>
              <a:t>ОБРАЗЕЦ ТЕКСТА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F3FF75-3EF1-4F7E-9040-8B957B4D277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666008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:a16="http://schemas.microsoft.com/office/drawing/2014/main" id="{C42E9CCD-6BB8-4209-A6BA-85186795608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400191" y="470641"/>
            <a:ext cx="5220309" cy="591671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1E8CB484-5390-4B2F-9BFB-D0733BEE88A5}"/>
              </a:ext>
            </a:extLst>
          </p:cNvPr>
          <p:cNvGrpSpPr/>
          <p:nvPr userDrawn="1"/>
        </p:nvGrpSpPr>
        <p:grpSpPr>
          <a:xfrm>
            <a:off x="657060" y="435124"/>
            <a:ext cx="5134751" cy="6215741"/>
            <a:chOff x="252031" y="391887"/>
            <a:chExt cx="7433283" cy="6215741"/>
          </a:xfrm>
        </p:grpSpPr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A8354BDC-9788-4AB5-A841-99D95C68804F}"/>
                </a:ext>
              </a:extLst>
            </p:cNvPr>
            <p:cNvSpPr/>
            <p:nvPr userDrawn="1"/>
          </p:nvSpPr>
          <p:spPr>
            <a:xfrm>
              <a:off x="979713" y="1181214"/>
              <a:ext cx="6117771" cy="5426414"/>
            </a:xfrm>
            <a:prstGeom prst="rect">
              <a:avLst/>
            </a:prstGeom>
            <a:gradFill>
              <a:gsLst>
                <a:gs pos="0">
                  <a:srgbClr val="038B30">
                    <a:alpha val="70000"/>
                  </a:srgbClr>
                </a:gs>
                <a:gs pos="100000">
                  <a:srgbClr val="C0F400">
                    <a:alpha val="70000"/>
                  </a:srgbClr>
                </a:gs>
                <a:gs pos="50000">
                  <a:srgbClr val="05EE55">
                    <a:alpha val="70000"/>
                  </a:srgb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noProof="0" dirty="0"/>
                <a:t>2</a:t>
              </a:r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endParaRPr lang="ru-RU" noProof="0" dirty="0"/>
            </a:p>
            <a:p>
              <a:pPr algn="ctr" rtl="0"/>
              <a:r>
                <a:rPr lang="ru-RU" noProof="0" dirty="0"/>
                <a:t>+</a:t>
              </a:r>
            </a:p>
            <a:p>
              <a:pPr algn="ctr" rtl="0"/>
              <a:endParaRPr lang="ru-RU" noProof="0" dirty="0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36778BD9-B865-4156-B319-6A8242F0D4D5}"/>
                </a:ext>
              </a:extLst>
            </p:cNvPr>
            <p:cNvSpPr/>
            <p:nvPr userDrawn="1"/>
          </p:nvSpPr>
          <p:spPr>
            <a:xfrm>
              <a:off x="609600" y="391887"/>
              <a:ext cx="7075714" cy="5878284"/>
            </a:xfrm>
            <a:prstGeom prst="rect">
              <a:avLst/>
            </a:prstGeom>
            <a:noFill/>
            <a:ln w="127000">
              <a:solidFill>
                <a:srgbClr val="2F33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AEB70006-7799-4F63-912B-45662CE14500}"/>
                </a:ext>
              </a:extLst>
            </p:cNvPr>
            <p:cNvSpPr/>
            <p:nvPr userDrawn="1"/>
          </p:nvSpPr>
          <p:spPr>
            <a:xfrm>
              <a:off x="252031" y="655467"/>
              <a:ext cx="6475341" cy="57017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4074E6-E39E-4D19-B91F-8E84F37CBF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167" y="1099002"/>
            <a:ext cx="4226024" cy="573989"/>
          </a:xfrm>
        </p:spPr>
        <p:txBody>
          <a:bodyPr lIns="0" rIns="0" rtlCol="0">
            <a:noAutofit/>
          </a:bodyPr>
          <a:lstStyle>
            <a:lvl1pPr>
              <a:defRPr sz="3200" b="1" spc="0">
                <a:solidFill>
                  <a:srgbClr val="2F3342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ОБРАЗЕЦ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7D1B16-7058-45AD-9B19-E19CAF966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167" y="2145234"/>
            <a:ext cx="4226024" cy="3857329"/>
          </a:xfrm>
        </p:spPr>
        <p:txBody>
          <a:bodyPr lIns="0" rIns="0" rtlCol="0">
            <a:normAutofit/>
          </a:bodyPr>
          <a:lstStyle>
            <a:lvl1pPr>
              <a:lnSpc>
                <a:spcPct val="150000"/>
              </a:lnSpc>
              <a:defRPr sz="1600">
                <a:solidFill>
                  <a:srgbClr val="2F3342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rgbClr val="2F3342"/>
                </a:solidFill>
              </a:defRPr>
            </a:lvl2pPr>
            <a:lvl3pPr>
              <a:lnSpc>
                <a:spcPct val="150000"/>
              </a:lnSpc>
              <a:defRPr sz="1400">
                <a:solidFill>
                  <a:srgbClr val="2F3342"/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rgbClr val="2F3342"/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rgbClr val="2F3342"/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Текст 2">
            <a:extLst>
              <a:ext uri="{FF2B5EF4-FFF2-40B4-BE49-F238E27FC236}">
                <a16:creationId xmlns:a16="http://schemas.microsoft.com/office/drawing/2014/main" id="{6CAAB964-0A56-4842-AA82-7610F726CD1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11804" y="1737564"/>
            <a:ext cx="4197802" cy="407670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2000" spc="600">
                <a:solidFill>
                  <a:srgbClr val="2F334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dirty="0"/>
              <a:t>СТИЛИ ОБРАЗЦА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1A066D4-321A-48BF-84C2-18FC1D7184A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0CDB4336-A0EC-4019-904C-11240535876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927893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: Усеченный угол 7">
            <a:extLst>
              <a:ext uri="{FF2B5EF4-FFF2-40B4-BE49-F238E27FC236}">
                <a16:creationId xmlns:a16="http://schemas.microsoft.com/office/drawing/2014/main" id="{C39E4676-2097-45B1-B554-0DFE67952792}"/>
              </a:ext>
            </a:extLst>
          </p:cNvPr>
          <p:cNvSpPr/>
          <p:nvPr userDrawn="1"/>
        </p:nvSpPr>
        <p:spPr>
          <a:xfrm flipH="1">
            <a:off x="11549269" y="6356350"/>
            <a:ext cx="642731" cy="501650"/>
          </a:xfrm>
          <a:prstGeom prst="snip1Rect">
            <a:avLst/>
          </a:prstGeom>
          <a:solidFill>
            <a:srgbClr val="2F3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27C465-B000-4905-9328-DBAB7930A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84" y="0"/>
            <a:ext cx="11000232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FBBF3059-D5B9-418C-A60B-C3C8E261E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5884" y="1188720"/>
            <a:ext cx="11024616" cy="4988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87F727-48BD-4EB4-B57F-5AC03BEB1A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5884" y="645632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1" name="Номер слайда 5">
            <a:extLst>
              <a:ext uri="{FF2B5EF4-FFF2-40B4-BE49-F238E27FC236}">
                <a16:creationId xmlns:a16="http://schemas.microsoft.com/office/drawing/2014/main" id="{49B3254E-B445-46A8-8E69-B2596E25AD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9268" y="6413649"/>
            <a:ext cx="642731" cy="4078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rtl="0"/>
            <a:fld id="{8C2E478F-E849-4A8C-AF1F-CBCC78A7CBFA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65277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64" r:id="rId4"/>
    <p:sldLayoutId id="2147483651" r:id="rId5"/>
    <p:sldLayoutId id="2147483653" r:id="rId6"/>
    <p:sldLayoutId id="2147483657" r:id="rId7"/>
    <p:sldLayoutId id="2147483660" r:id="rId8"/>
    <p:sldLayoutId id="2147483663" r:id="rId9"/>
    <p:sldLayoutId id="2147483670" r:id="rId10"/>
    <p:sldLayoutId id="2147483669" r:id="rId11"/>
    <p:sldLayoutId id="2147483667" r:id="rId12"/>
    <p:sldLayoutId id="2147483668" r:id="rId13"/>
    <p:sldLayoutId id="2147483666" r:id="rId14"/>
    <p:sldLayoutId id="2147483662" r:id="rId15"/>
    <p:sldLayoutId id="2147483671" r:id="rId16"/>
    <p:sldLayoutId id="2147483655" r:id="rId1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" userDrawn="1">
          <p15:clr>
            <a:srgbClr val="F26B43"/>
          </p15:clr>
        </p15:guide>
        <p15:guide id="2" pos="73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hyperlink" Target="https://wildfauna.ru/tag/zhivotnye-vodoemov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ildfauna.ru/tag/zhivotnye-marokko" TargetMode="External"/><Relationship Id="rId5" Type="http://schemas.openxmlformats.org/officeDocument/2006/relationships/hyperlink" Target="https://wildfauna.ru/tag/zhivotnye-ispanii" TargetMode="External"/><Relationship Id="rId4" Type="http://schemas.openxmlformats.org/officeDocument/2006/relationships/hyperlink" Target="https://wildfauna.ru/tag/zhivotnye-portugalii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ildfauna.ru/tag/kuznechikovye" TargetMode="External"/><Relationship Id="rId3" Type="http://schemas.openxmlformats.org/officeDocument/2006/relationships/hyperlink" Target="https://wildfauna.ru/tag/mollyuski" TargetMode="External"/><Relationship Id="rId7" Type="http://schemas.openxmlformats.org/officeDocument/2006/relationships/hyperlink" Target="https://wildfauna.ru/tag/muxi" TargetMode="External"/><Relationship Id="rId2" Type="http://schemas.openxmlformats.org/officeDocument/2006/relationships/hyperlink" Target="https://wildfauna.ru/tag/xishhnik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ldfauna.ru/dozhdevoj-cherv" TargetMode="External"/><Relationship Id="rId5" Type="http://schemas.openxmlformats.org/officeDocument/2006/relationships/hyperlink" Target="https://wildfauna.ru/tag/zmei" TargetMode="External"/><Relationship Id="rId4" Type="http://schemas.openxmlformats.org/officeDocument/2006/relationships/hyperlink" Target="https://wildfauna.ru/tag/chervi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Заголовок 25">
            <a:extLst>
              <a:ext uri="{FF2B5EF4-FFF2-40B4-BE49-F238E27FC236}">
                <a16:creationId xmlns:a16="http://schemas.microsoft.com/office/drawing/2014/main" id="{DB4530C3-10EF-4FDE-A1B1-9DF09C2DF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463229"/>
            <a:ext cx="9539691" cy="2500308"/>
          </a:xfrm>
        </p:spPr>
        <p:txBody>
          <a:bodyPr rtlCol="0">
            <a:normAutofit/>
          </a:bodyPr>
          <a:lstStyle/>
          <a:p>
            <a:r>
              <a:rPr lang="ru-RU" dirty="0"/>
              <a:t>Метаморфоз у хвостатых амфибий</a:t>
            </a:r>
            <a:endParaRPr lang="ru-RU" sz="4400" dirty="0"/>
          </a:p>
        </p:txBody>
      </p:sp>
      <p:sp>
        <p:nvSpPr>
          <p:cNvPr id="27" name="Текст 26">
            <a:extLst>
              <a:ext uri="{FF2B5EF4-FFF2-40B4-BE49-F238E27FC236}">
                <a16:creationId xmlns:a16="http://schemas.microsoft.com/office/drawing/2014/main" id="{863C256D-8187-4199-952C-D2BB841598F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423750" y="3517856"/>
            <a:ext cx="4351910" cy="296437"/>
          </a:xfrm>
        </p:spPr>
        <p:txBody>
          <a:bodyPr rtlCol="0"/>
          <a:lstStyle/>
          <a:p>
            <a:pPr rtl="0"/>
            <a:r>
              <a:rPr lang="ru-RU" sz="1800" spc="0" dirty="0"/>
              <a:t>Работу выполнила:</a:t>
            </a:r>
          </a:p>
          <a:p>
            <a:pPr rtl="0"/>
            <a:r>
              <a:rPr lang="ru-RU" sz="1800" spc="0" dirty="0"/>
              <a:t>Ученица </a:t>
            </a:r>
            <a:r>
              <a:rPr lang="ru-RU" sz="1800" spc="0" dirty="0" smtClean="0"/>
              <a:t>11 «А</a:t>
            </a:r>
            <a:r>
              <a:rPr lang="ru-RU" sz="1800" spc="0" dirty="0"/>
              <a:t>» класса </a:t>
            </a:r>
            <a:r>
              <a:rPr lang="ru-RU" sz="1800" spc="0" dirty="0" err="1"/>
              <a:t>Урчукова</a:t>
            </a:r>
            <a:r>
              <a:rPr lang="ru-RU" sz="1800" spc="0" dirty="0"/>
              <a:t> Елизавета</a:t>
            </a:r>
          </a:p>
          <a:p>
            <a:pPr rtl="0"/>
            <a:r>
              <a:rPr lang="ru-RU" sz="1800" spc="0" dirty="0"/>
              <a:t>Руководители проекта:</a:t>
            </a:r>
          </a:p>
          <a:p>
            <a:pPr rtl="0"/>
            <a:r>
              <a:rPr lang="ru-RU" sz="1800" spc="0" dirty="0"/>
              <a:t>Учитель биологии Колесникова Анна Алексеевна</a:t>
            </a:r>
          </a:p>
          <a:p>
            <a:pPr rtl="0"/>
            <a:r>
              <a:rPr lang="ru-RU" sz="1800" spc="0" dirty="0"/>
              <a:t>МБОУ лицея №35 г. Ставрополя</a:t>
            </a:r>
          </a:p>
        </p:txBody>
      </p:sp>
      <p:sp>
        <p:nvSpPr>
          <p:cNvPr id="21" name="Нижний колонтитул 20">
            <a:extLst>
              <a:ext uri="{FF2B5EF4-FFF2-40B4-BE49-F238E27FC236}">
                <a16:creationId xmlns:a16="http://schemas.microsoft.com/office/drawing/2014/main" id="{1B4C1D1F-C2EF-4D29-B146-E0CE535B36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</p:spTree>
    <p:extLst>
      <p:ext uri="{BB962C8B-B14F-4D97-AF65-F5344CB8AC3E}">
        <p14:creationId xmlns:p14="http://schemas.microsoft.com/office/powerpoint/2010/main" val="2948305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7FF387-A214-49E2-88A8-1996F4DA8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 и задачи исследования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C0765D0-99D5-4001-A231-0E58DC3A95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0"/>
            <a:r>
              <a:rPr lang="ru-RU" noProof="0" dirty="0"/>
              <a:t>1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EBA08FE8-962C-4E35-95A9-B374E8211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89038"/>
            <a:ext cx="10939668" cy="534428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Цели: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Обобщить теоретические знания об особенностях развития отдельных представителей хвостатых земноводных.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Выявить главные ошибки в разведении амфибий в домашних условиях</a:t>
            </a:r>
          </a:p>
          <a:p>
            <a:pPr marL="0" indent="0">
              <a:buNone/>
            </a:pPr>
            <a:r>
              <a:rPr lang="ru-RU" dirty="0"/>
              <a:t>Задачи: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Изучить особенности строения Иглистого тритона, рекомендации по содержанию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Подробнее узнать о метаморфозе Иглистых тритонов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Рассмотреть процесс разведения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Подытожить полученные знания</a:t>
            </a:r>
          </a:p>
          <a:p>
            <a:pPr marL="0" indent="0">
              <a:buNone/>
            </a:pP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180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>
            <a:extLst>
              <a:ext uri="{FF2B5EF4-FFF2-40B4-BE49-F238E27FC236}">
                <a16:creationId xmlns:a16="http://schemas.microsoft.com/office/drawing/2014/main" id="{741C80C3-A0D2-4D63-8760-08F2CEAC4CF0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223311" y="628351"/>
            <a:ext cx="4325956" cy="5756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 descr="Квадрат белого фона">
            <a:extLst>
              <a:ext uri="{FF2B5EF4-FFF2-40B4-BE49-F238E27FC236}">
                <a16:creationId xmlns:a16="http://schemas.microsoft.com/office/drawing/2014/main" id="{AA0E0CBA-1F82-43A8-9DE3-F0F883DB2D26}"/>
              </a:ext>
            </a:extLst>
          </p:cNvPr>
          <p:cNvSpPr/>
          <p:nvPr/>
        </p:nvSpPr>
        <p:spPr>
          <a:xfrm>
            <a:off x="957943" y="655467"/>
            <a:ext cx="5769428" cy="5701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D5445F47-6D74-450C-BC16-998D2021A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942" y="509846"/>
            <a:ext cx="5464629" cy="587876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dirty="0"/>
              <a:t>Внешний вид и особенности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4744B28E-5E14-4A77-AD4F-C979905862B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979713" y="1022072"/>
            <a:ext cx="4958100" cy="365125"/>
          </a:xfrm>
        </p:spPr>
        <p:txBody>
          <a:bodyPr rtlCol="0"/>
          <a:lstStyle/>
          <a:p>
            <a:pPr algn="ctr" rtl="0"/>
            <a:r>
              <a:rPr lang="ru-RU" dirty="0"/>
              <a:t>Иглистого тритона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E79DECD2-B85E-4CB3-BBFB-C64131454B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57943" y="1486268"/>
            <a:ext cx="5575379" cy="4716265"/>
          </a:xfrm>
        </p:spPr>
        <p:txBody>
          <a:bodyPr rtlCol="0">
            <a:normAutofit fontScale="85000" lnSpcReduction="20000"/>
          </a:bodyPr>
          <a:lstStyle/>
          <a:p>
            <a:pPr rtl="0"/>
            <a:r>
              <a:rPr lang="ru-RU" sz="1900" kern="1000" dirty="0"/>
              <a:t>Размеры животного: </a:t>
            </a:r>
            <a:r>
              <a:rPr lang="ru-RU" sz="1900" kern="1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20—23 см, включая хвост, в условиях дикой природы - до 30 см.</a:t>
            </a:r>
          </a:p>
          <a:p>
            <a:pPr rtl="0"/>
            <a:r>
              <a:rPr lang="ru-RU" sz="1900" kern="1000" dirty="0"/>
              <a:t>Самки заметно крупнее самцов.</a:t>
            </a:r>
          </a:p>
          <a:p>
            <a:pPr rtl="0"/>
            <a:r>
              <a:rPr lang="ru-RU" sz="1900" kern="1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Кожа имеет тёмно-бурый или почти черный цвет с более светлыми размытыми пятнами. На ощупь она неровная, очень зернистая, бугристая и железистая. По бокам тела имеется ряд красноватых или жёлтых пятен. Брюшко у земноводных более светлое, сероватого цвета и мелкими тёмными пятнами.</a:t>
            </a:r>
          </a:p>
          <a:p>
            <a:r>
              <a:rPr lang="ru-RU" sz="1900" kern="10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Родина ребристого тритона — </a:t>
            </a:r>
            <a:r>
              <a:rPr lang="ru-RU" sz="1900" u="none" strike="noStrike" kern="10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Португалия</a:t>
            </a:r>
            <a:r>
              <a:rPr lang="ru-RU" sz="1900" kern="10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(западная часть), </a:t>
            </a:r>
            <a:r>
              <a:rPr lang="ru-RU" sz="1900" u="none" strike="noStrike" kern="10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Испания</a:t>
            </a:r>
            <a:r>
              <a:rPr lang="ru-RU" sz="1900" kern="10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(юго-западная часть) и </a:t>
            </a:r>
            <a:r>
              <a:rPr lang="ru-RU" sz="1900" u="none" strike="noStrike" kern="10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Марокко</a:t>
            </a:r>
            <a:r>
              <a:rPr lang="ru-RU" sz="1900" kern="10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(северная часть). Обитают тритоны преимущественно в </a:t>
            </a:r>
            <a:r>
              <a:rPr lang="ru-RU" sz="1900" u="none" strike="noStrike" kern="10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водоемах</a:t>
            </a:r>
            <a:r>
              <a:rPr lang="ru-RU" sz="1900" kern="10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с прохладной пресной водой.</a:t>
            </a:r>
          </a:p>
          <a:p>
            <a:pPr rtl="0"/>
            <a:endParaRPr lang="ru-RU" dirty="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: Усеченный угол 10" descr="Контрастный блок нижнего колонтитула">
            <a:extLst>
              <a:ext uri="{FF2B5EF4-FFF2-40B4-BE49-F238E27FC236}">
                <a16:creationId xmlns:a16="http://schemas.microsoft.com/office/drawing/2014/main" id="{85DF53DB-409B-49FA-A52D-E30AD84AED76}"/>
              </a:ext>
            </a:extLst>
          </p:cNvPr>
          <p:cNvSpPr/>
          <p:nvPr/>
        </p:nvSpPr>
        <p:spPr>
          <a:xfrm flipH="1">
            <a:off x="11549269" y="6356350"/>
            <a:ext cx="642731" cy="501650"/>
          </a:xfrm>
          <a:prstGeom prst="snip1Rect">
            <a:avLst/>
          </a:prstGeom>
          <a:solidFill>
            <a:srgbClr val="2F3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564D90B-FC4E-4781-9E54-536CECF8BA4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r>
              <a:rPr lang="ru-R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8532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9E6B40-AFEF-4458-91DD-EEFBE4434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Внешний вид и особенности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BC4D6D8-32C6-4A65-9E68-94F090768D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0"/>
            <a:r>
              <a:rPr lang="ru-RU" noProof="0" dirty="0"/>
              <a:t>4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D6C48B09-F8F5-4824-80FB-50CB94EF3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89038"/>
            <a:ext cx="10939668" cy="48009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0" i="0" dirty="0">
                <a:solidFill>
                  <a:srgbClr val="121214"/>
                </a:solidFill>
                <a:effectLst/>
              </a:rPr>
              <a:t>Самой главной особенностью Иглистых тритонов являются заостренные концы реберных костей, выпирающих по бокам в момент опасности. Все дело в том, что на концах ребер выделяется яд, вызывающий неприятные ощущения у хищника и заставляющий его оставить свою жертву в покое.</a:t>
            </a:r>
          </a:p>
          <a:p>
            <a:pPr marL="0" indent="0">
              <a:buNone/>
            </a:pPr>
            <a:r>
              <a:rPr lang="ru-RU" sz="2000" b="0" i="0" dirty="0">
                <a:solidFill>
                  <a:srgbClr val="121214"/>
                </a:solidFill>
                <a:effectLst/>
              </a:rPr>
              <a:t>Чистота воды для этих земноводных не принципиальна,</a:t>
            </a:r>
            <a:r>
              <a:rPr lang="ru-RU" sz="2000" dirty="0">
                <a:solidFill>
                  <a:srgbClr val="121214"/>
                </a:solidFill>
                <a:effectLst/>
                <a:ea typeface="Calibri" panose="020F0502020204030204" pitchFamily="34" charset="0"/>
              </a:rPr>
              <a:t> могут вести как водный, так и наземный образ жизни, однако больше предпочитает первый, поэтому на суше его встретишь нечасто.</a:t>
            </a:r>
          </a:p>
          <a:p>
            <a:pPr marL="0" indent="0">
              <a:buNone/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Для иглистых тритонов характерна линька.</a:t>
            </a:r>
            <a:endParaRPr lang="ru-RU" sz="2000" dirty="0"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000" b="0" i="0" dirty="0">
                <a:effectLst/>
              </a:rPr>
              <a:t>Иглистые тритоны — самые настоящие</a:t>
            </a:r>
            <a:r>
              <a:rPr lang="ru-RU" sz="2000" b="0" i="0" u="none" strike="noStrike" dirty="0">
                <a:effectLst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 хищники</a:t>
            </a:r>
            <a:endParaRPr lang="ru-RU" sz="2000" b="0" i="0" u="none" strike="noStrike" dirty="0">
              <a:effectLst/>
            </a:endParaRPr>
          </a:p>
          <a:p>
            <a:pPr marL="0" indent="0" algn="just">
              <a:buNone/>
            </a:pPr>
            <a:r>
              <a:rPr lang="ru-RU" sz="2000" b="0" i="0" u="sng" dirty="0">
                <a:effectLst/>
              </a:rPr>
              <a:t>Ежедневное меню земноводных выглядит примерно так:</a:t>
            </a:r>
            <a:r>
              <a:rPr lang="ru-RU" sz="2000" dirty="0"/>
              <a:t> </a:t>
            </a:r>
          </a:p>
          <a:p>
            <a:pPr marL="0" indent="0" algn="just">
              <a:buNone/>
            </a:pPr>
            <a:r>
              <a:rPr lang="ru-RU" sz="2000" b="0" i="0" u="none" strike="noStrike" dirty="0">
                <a:effectLst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моллюски</a:t>
            </a:r>
            <a:r>
              <a:rPr lang="ru-RU" sz="2000" b="0" i="0" dirty="0">
                <a:effectLst/>
              </a:rPr>
              <a:t>; </a:t>
            </a:r>
            <a:r>
              <a:rPr lang="ru-RU" sz="2000" b="0" i="0" u="none" strike="noStrike" dirty="0">
                <a:effectLst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черви</a:t>
            </a:r>
            <a:r>
              <a:rPr lang="ru-RU" sz="2000" b="0" i="0" dirty="0">
                <a:effectLst/>
              </a:rPr>
              <a:t>; мелкие беспозвоночные; насекомые; молодые </a:t>
            </a:r>
            <a:r>
              <a:rPr lang="ru-RU" sz="2000" b="0" i="0" u="none" strike="noStrike" dirty="0">
                <a:effectLst/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змеи</a:t>
            </a:r>
            <a:r>
              <a:rPr lang="ru-RU" sz="2000" b="0" i="0" dirty="0">
                <a:effectLst/>
              </a:rPr>
              <a:t>.</a:t>
            </a:r>
          </a:p>
          <a:p>
            <a:pPr marL="0" indent="0">
              <a:buNone/>
            </a:pPr>
            <a:r>
              <a:rPr lang="ru-RU" sz="2000" b="0" i="0" dirty="0">
                <a:effectLst/>
              </a:rPr>
              <a:t>В неволе иглистые тритоны также предпочитают есть живой корм. Для этого подходят </a:t>
            </a:r>
            <a:r>
              <a:rPr lang="ru-RU" sz="2000" b="0" i="0" u="none" strike="noStrike" dirty="0">
                <a:effectLst/>
                <a:hlinkClick r:id="rId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дождевые черви</a:t>
            </a:r>
            <a:r>
              <a:rPr lang="ru-RU" sz="2000" b="0" i="0" dirty="0">
                <a:effectLst/>
              </a:rPr>
              <a:t>, </a:t>
            </a:r>
            <a:r>
              <a:rPr lang="ru-RU" sz="2000" b="0" i="0" u="none" strike="noStrike" dirty="0">
                <a:effectLst/>
                <a:hlinkClick r:id="rId7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мухи</a:t>
            </a:r>
            <a:r>
              <a:rPr lang="ru-RU" sz="2000" b="0" i="0" dirty="0">
                <a:effectLst/>
              </a:rPr>
              <a:t>,</a:t>
            </a:r>
            <a:r>
              <a:rPr lang="ru-RU" sz="2000" b="0" i="0" u="none" strike="noStrike" dirty="0">
                <a:effectLst/>
                <a:hlinkClick r:id="rId8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 кузнечики</a:t>
            </a:r>
            <a:r>
              <a:rPr lang="ru-RU" sz="2000" b="0" i="0" dirty="0">
                <a:effectLst/>
              </a:rPr>
              <a:t>, улитки, слизни, мотыль, а также кусочки сырого промороженного мяса или рыбы. </a:t>
            </a:r>
            <a:endParaRPr lang="ru-RU" sz="2000" dirty="0"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139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2">
            <a:extLst>
              <a:ext uri="{FF2B5EF4-FFF2-40B4-BE49-F238E27FC236}">
                <a16:creationId xmlns:a16="http://schemas.microsoft.com/office/drawing/2014/main" id="{D028F45A-62CD-4BBD-9F4B-47FF91B08A36}"/>
              </a:ext>
            </a:extLst>
          </p:cNvPr>
          <p:cNvPicPr>
            <a:picLocks noGrp="1" noChangeAspect="1" noChangeArrowheads="1"/>
          </p:cNvPicPr>
          <p:nvPr>
            <p:ph type="pic" sz="quarter" idx="1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5054" y="1129600"/>
            <a:ext cx="3934135" cy="414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D5445F47-6D74-450C-BC16-998D2021A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0539" y="555611"/>
            <a:ext cx="6117771" cy="573989"/>
          </a:xfrm>
        </p:spPr>
        <p:txBody>
          <a:bodyPr rtlCol="0"/>
          <a:lstStyle/>
          <a:p>
            <a:pPr rtl="0"/>
            <a:r>
              <a:rPr lang="ru-RU" dirty="0"/>
              <a:t>Внешний вид и особенности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4744B28E-5E14-4A77-AD4F-C979905862B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273138" y="1046522"/>
            <a:ext cx="6076915" cy="407670"/>
          </a:xfrm>
        </p:spPr>
        <p:txBody>
          <a:bodyPr rtlCol="0"/>
          <a:lstStyle/>
          <a:p>
            <a:pPr algn="ctr" rtl="0"/>
            <a:r>
              <a:rPr lang="ru-RU" dirty="0"/>
              <a:t>Иглистого тритона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885A4AC-9AA0-4EFF-8162-609223BF5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138" y="1382163"/>
            <a:ext cx="6355172" cy="4357286"/>
          </a:xfrm>
        </p:spPr>
        <p:txBody>
          <a:bodyPr rtlCol="0">
            <a:noAutofit/>
          </a:bodyPr>
          <a:lstStyle/>
          <a:p>
            <a:pPr marL="0" indent="0" rtl="0">
              <a:buNone/>
            </a:pPr>
            <a:r>
              <a:rPr lang="ru-RU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 природе иглистые тритоны могут жить до 12 лет, в неволе — до 8 лет. </a:t>
            </a:r>
          </a:p>
          <a:p>
            <a:pPr marL="0" indent="0" rtl="0">
              <a:buNone/>
            </a:pPr>
            <a:r>
              <a:rPr lang="ru-RU" b="1" dirty="0">
                <a:solidFill>
                  <a:srgbClr val="121214"/>
                </a:solidFill>
                <a:effectLst/>
              </a:rPr>
              <a:t>Интересный факт</a:t>
            </a:r>
            <a:r>
              <a:rPr lang="ru-RU" b="0" dirty="0">
                <a:solidFill>
                  <a:srgbClr val="121214"/>
                </a:solidFill>
                <a:effectLst/>
              </a:rPr>
              <a:t>: Не так давно шведскими биологами был расшифрован геном иглистого тритона. В результате проведенных исследований было установлено, что в коде ДНК животного содержится в несколько раз больше генетической информации, чем в человеческом коде ДНК. Помимо этого, у тритонов имеется наибольший регенеративный репертуар среди всех четвероногих животных. Они могут отращивать, а также перестраивать свои хвосты, конечности, челюсти, сердечную мышцу и даже клетки мозга. Следующим этапом исследования будет подробное изучение работы регенерации клеток мозга и каким именно образом в регенеративных процессах взрослых тритонов задействуются стволовые клетки.</a:t>
            </a:r>
            <a:endParaRPr lang="ru-RU" dirty="0"/>
          </a:p>
        </p:txBody>
      </p:sp>
      <p:sp>
        <p:nvSpPr>
          <p:cNvPr id="11" name="Прямоугольник: Усеченный угол 10" descr="Контрастное поле нижнего колонтитула">
            <a:extLst>
              <a:ext uri="{FF2B5EF4-FFF2-40B4-BE49-F238E27FC236}">
                <a16:creationId xmlns:a16="http://schemas.microsoft.com/office/drawing/2014/main" id="{851F9C8F-B284-4FE9-A76C-49BE3BEE3853}"/>
              </a:ext>
            </a:extLst>
          </p:cNvPr>
          <p:cNvSpPr/>
          <p:nvPr/>
        </p:nvSpPr>
        <p:spPr>
          <a:xfrm flipH="1">
            <a:off x="11549269" y="6356350"/>
            <a:ext cx="642731" cy="501650"/>
          </a:xfrm>
          <a:prstGeom prst="snip1Rect">
            <a:avLst/>
          </a:prstGeom>
          <a:solidFill>
            <a:srgbClr val="2F3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75EF0122-21C6-4139-B8D0-688B2553C48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549268" y="6413649"/>
            <a:ext cx="642731" cy="4078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9734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F0AE652E-6AE3-4F24-8DD8-CF99456977C0}"/>
              </a:ext>
            </a:extLst>
          </p:cNvPr>
          <p:cNvSpPr txBox="1"/>
          <p:nvPr/>
        </p:nvSpPr>
        <p:spPr>
          <a:xfrm>
            <a:off x="2634261" y="1423845"/>
            <a:ext cx="8536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spc="60" dirty="0">
                <a:latin typeface="+mj-lt"/>
              </a:rPr>
              <a:t>ОСОБЕННОСТИ СОДЕРЖАНИЯ В ДОМАШНИХ УСЛОВИЯХ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A199C80-BA7D-4343-BA08-F6E9BA953956}"/>
              </a:ext>
            </a:extLst>
          </p:cNvPr>
          <p:cNvSpPr txBox="1"/>
          <p:nvPr/>
        </p:nvSpPr>
        <p:spPr>
          <a:xfrm>
            <a:off x="2634261" y="1897334"/>
            <a:ext cx="8536034" cy="465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7000"/>
              </a:lnSpc>
              <a:spcAft>
                <a:spcPts val="1875"/>
              </a:spcAft>
            </a:pPr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 одного взрослого тритона нужно около 20 литров воды. Самый оптимальный уровень воды – 25 см. Разводчики советуют закрывать емкость с тритонами крышкой. Идеальное место для проживания – это </a:t>
            </a:r>
            <a:r>
              <a:rPr lang="ru-RU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акватеррариум</a:t>
            </a:r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с растениями и камнями.</a:t>
            </a: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1875"/>
              </a:spcAft>
            </a:pPr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Грунт должен быть крупным, чтобы животное не могло его есть, а растения подбираются в зависимости от яркости и спектра освещения. Температура воды не должна превышать 20 градусов. Необходимыми условиями жизнедеятельности тритонов являются: фильтрация, аэрация и замена пятой части воды минимум 1 раз в неделю.</a:t>
            </a: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1875"/>
              </a:spcAft>
            </a:pPr>
            <a:r>
              <a:rPr lang="ru-RU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Для животного не так важно, как для рыбок, поддержание уровня кислорода в воде, так как для дыхания они все равно всплывают наверх и не используют кислород из воды. Но при этом вода должна быть пресной, хорошо отстоянной и не кипяченой.</a:t>
            </a: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7516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4033542F-D085-445E-BEBE-DEE6D4F79C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2729" y="219060"/>
            <a:ext cx="3464717" cy="823912"/>
          </a:xfrm>
        </p:spPr>
        <p:txBody>
          <a:bodyPr rtlCol="0"/>
          <a:lstStyle/>
          <a:p>
            <a:pPr rtl="0"/>
            <a:r>
              <a:rPr lang="ru-RU" dirty="0"/>
              <a:t>Размножение Иглистых тритонов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FDF153A6-0E4B-417F-85BB-FD8402B100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9726" y="1089088"/>
            <a:ext cx="3687720" cy="5549851"/>
          </a:xfrm>
        </p:spPr>
        <p:txBody>
          <a:bodyPr rtlCol="0">
            <a:normAutofit fontScale="85000" lnSpcReduction="20000"/>
          </a:bodyPr>
          <a:lstStyle/>
          <a:p>
            <a:pPr rtl="0"/>
            <a:r>
              <a:rPr lang="ru-RU" sz="19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Иглистые тритоны могут давать потомство 1-2 раза в год;</a:t>
            </a:r>
          </a:p>
          <a:p>
            <a:pPr rtl="0"/>
            <a:r>
              <a:rPr lang="ru-RU" sz="19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Первый период размножения припадает на февраль-март, второй — на июль-август. По типу своего социального поведения они животные-одиночки, которые собираются в группы только в брачный период;</a:t>
            </a:r>
          </a:p>
          <a:p>
            <a:pPr rtl="0"/>
            <a:r>
              <a:rPr lang="ru-RU" sz="19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Половая зрелость у земноводных наступает в период от 1 до 3 лет</a:t>
            </a:r>
          </a:p>
          <a:p>
            <a:pPr rtl="0"/>
            <a:r>
              <a:rPr lang="ru-RU" sz="1900" dirty="0">
                <a:solidFill>
                  <a:srgbClr val="121214"/>
                </a:solidFill>
                <a:effectLst/>
                <a:ea typeface="Calibri" panose="020F0502020204030204" pitchFamily="34" charset="0"/>
              </a:rPr>
              <a:t>В зависимости от размера и возраста самка тритона может отложить до 1300 икринок</a:t>
            </a:r>
            <a: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89C32B2A-F443-47DA-A5C9-E0CCEC6C2F2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8153400" y="219060"/>
            <a:ext cx="3464717" cy="823912"/>
          </a:xfrm>
        </p:spPr>
        <p:txBody>
          <a:bodyPr rtlCol="0"/>
          <a:lstStyle/>
          <a:p>
            <a:pPr rtl="0"/>
            <a:r>
              <a:rPr lang="ru-RU" dirty="0"/>
              <a:t>Развитие Иглистых тритонов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53DDF559-AB16-43D3-96DE-5FD6A71C1A24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53400" y="1089088"/>
            <a:ext cx="3464717" cy="5549851"/>
          </a:xfrm>
        </p:spPr>
        <p:txBody>
          <a:bodyPr rtlCol="0"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2121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При благоприятных условиях через 15-16 дней из икры вылупляются личинки.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2121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Первые несколько дней жизни они совсем не испытывают потребности в пище.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2121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Далее личинки питаются простыми одноклеточными.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2121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Примерно через три месяца у личинок начинается процесс метаморфоза, который длится еще 2,5 — 3 месяца.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2121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 завершении </a:t>
            </a:r>
            <a:r>
              <a:rPr lang="ru-RU" dirty="0" err="1">
                <a:solidFill>
                  <a:srgbClr val="12121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метамофоза</a:t>
            </a:r>
            <a:r>
              <a:rPr lang="ru-RU" dirty="0">
                <a:solidFill>
                  <a:srgbClr val="12121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личинки превращаются в маленьких тритонов, которые от взрослых отличаются лишь своими размерами.</a:t>
            </a: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Номер слайда 29">
            <a:extLst>
              <a:ext uri="{FF2B5EF4-FFF2-40B4-BE49-F238E27FC236}">
                <a16:creationId xmlns:a16="http://schemas.microsoft.com/office/drawing/2014/main" id="{2F6ECD0F-66E9-4D96-8436-105A25A341A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/>
          <a:p>
            <a:pPr rtl="0"/>
            <a:r>
              <a:rPr lang="ru-RU" dirty="0"/>
              <a:t>6</a:t>
            </a:r>
          </a:p>
        </p:txBody>
      </p:sp>
      <p:sp>
        <p:nvSpPr>
          <p:cNvPr id="38" name="Заголовок 37" hidden="1">
            <a:extLst>
              <a:ext uri="{FF2B5EF4-FFF2-40B4-BE49-F238E27FC236}">
                <a16:creationId xmlns:a16="http://schemas.microsoft.com/office/drawing/2014/main" id="{4C646910-F4B3-42FF-94CF-BEAFDD606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dirty="0"/>
              <a:t>Заголовок</a:t>
            </a:r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5D6CEFF6-CE83-42BD-A200-40E271F8A264}"/>
              </a:ext>
            </a:extLst>
          </p:cNvPr>
          <p:cNvPicPr>
            <a:picLocks noGrp="1" noChangeAspect="1" noChangeArrowheads="1"/>
          </p:cNvPicPr>
          <p:nvPr>
            <p:ph type="pic" sz="quarter" idx="15"/>
          </p:nvPr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3606" b="13606"/>
          <a:stretch/>
        </p:blipFill>
        <p:spPr bwMode="auto">
          <a:xfrm rot="5400000">
            <a:off x="3182143" y="1992312"/>
            <a:ext cx="5921375" cy="287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381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4593BEDE-A4D5-461D-A3B8-230863BF7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7000"/>
                    </a14:imgEffect>
                    <a14:imgEffect>
                      <a14:brightnessContrast contrast="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 flipV="1">
            <a:off x="3419992" y="-1487503"/>
            <a:ext cx="5435533" cy="967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5086D73-BAEF-4978-BF28-055FAFF6AB10}"/>
              </a:ext>
            </a:extLst>
          </p:cNvPr>
          <p:cNvSpPr txBox="1"/>
          <p:nvPr/>
        </p:nvSpPr>
        <p:spPr>
          <a:xfrm>
            <a:off x="0" y="4764277"/>
            <a:ext cx="3526895" cy="204615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  <a:alpha val="44000"/>
                </a:schemeClr>
              </a:gs>
              <a:gs pos="86500">
                <a:srgbClr val="4BFB88">
                  <a:alpha val="37000"/>
                </a:srgbClr>
              </a:gs>
              <a:gs pos="60000">
                <a:srgbClr val="34F978">
                  <a:alpha val="55000"/>
                </a:srgbClr>
              </a:gs>
              <a:gs pos="28000">
                <a:schemeClr val="accent5">
                  <a:lumMod val="97000"/>
                  <a:lumOff val="3000"/>
                  <a:alpha val="69000"/>
                </a:schemeClr>
              </a:gs>
              <a:gs pos="100000">
                <a:schemeClr val="accent5">
                  <a:lumMod val="60000"/>
                  <a:lumOff val="40000"/>
                  <a:alpha val="2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267EAEB-64B5-4F3A-86D9-25711A42B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626" y="4957160"/>
            <a:ext cx="3736759" cy="1660391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Июнь – </a:t>
            </a:r>
            <a:r>
              <a:rPr lang="ru-RU" sz="20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начался метаморфоз у большинства особей, наблюдалось постепенное исчезновение наружных жабр.</a:t>
            </a:r>
            <a:endParaRPr lang="ru-RU" sz="2000" b="0" dirty="0"/>
          </a:p>
        </p:txBody>
      </p:sp>
    </p:spTree>
    <p:extLst>
      <p:ext uri="{BB962C8B-B14F-4D97-AF65-F5344CB8AC3E}">
        <p14:creationId xmlns:p14="http://schemas.microsoft.com/office/powerpoint/2010/main" val="360154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F0AE652E-6AE3-4F24-8DD8-CF99456977C0}"/>
              </a:ext>
            </a:extLst>
          </p:cNvPr>
          <p:cNvSpPr txBox="1"/>
          <p:nvPr/>
        </p:nvSpPr>
        <p:spPr>
          <a:xfrm>
            <a:off x="5033878" y="1216099"/>
            <a:ext cx="8536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spc="60" dirty="0">
                <a:latin typeface="+mj-lt"/>
              </a:rPr>
              <a:t>ВЫВОДЫ: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A199C80-BA7D-4343-BA08-F6E9BA953956}"/>
              </a:ext>
            </a:extLst>
          </p:cNvPr>
          <p:cNvSpPr txBox="1"/>
          <p:nvPr/>
        </p:nvSpPr>
        <p:spPr>
          <a:xfrm>
            <a:off x="2135257" y="1713337"/>
            <a:ext cx="820841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Иглистые тритоны – прекрасные домашние животные, обеспечивать которых не сложно, справится с этим даже ребенок.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Иглистые тритоны – типичные земноводные, развитие происходит с метаморфозом.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Имея базовые знания о размножении и развитии хвостатых земноводных, можно успешно разводить их в домашних условиях.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Разведение земноводных – прекрасный способ понаблюдать как из маленькой икринки за несколько месяцев вырастает пятисантиметровый молодой </a:t>
            </a:r>
            <a:r>
              <a:rPr lang="ru-RU" sz="2400" dirty="0" err="1"/>
              <a:t>тритончик</a:t>
            </a:r>
            <a:r>
              <a:rPr lang="ru-RU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090299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Custom 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F400"/>
      </a:accent1>
      <a:accent2>
        <a:srgbClr val="05D74D"/>
      </a:accent2>
      <a:accent3>
        <a:srgbClr val="2F3342"/>
      </a:accent3>
      <a:accent4>
        <a:srgbClr val="038B30"/>
      </a:accent4>
      <a:accent5>
        <a:srgbClr val="05EE55"/>
      </a:accent5>
      <a:accent6>
        <a:srgbClr val="70AD47"/>
      </a:accent6>
      <a:hlink>
        <a:srgbClr val="05D74D"/>
      </a:hlink>
      <a:folHlink>
        <a:srgbClr val="C0F400"/>
      </a:folHlink>
    </a:clrScheme>
    <a:fontScheme name="Custom 4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740499_TF56051434" id="{21BECF92-6A04-4BF5-8791-912450F88446}" vid="{3427C6E6-6A64-4705-9E21-B30A65BF9C5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Светлая современная презентация</Template>
  <TotalTime>192</TotalTime>
  <Words>528</Words>
  <Application>Microsoft Office PowerPoint</Application>
  <PresentationFormat>Широкоэкранный</PresentationFormat>
  <Paragraphs>65</Paragraphs>
  <Slides>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Метаморфоз у хвостатых амфибий</vt:lpstr>
      <vt:lpstr>Цели и задачи исследования</vt:lpstr>
      <vt:lpstr>Внешний вид и особенности</vt:lpstr>
      <vt:lpstr>Внешний вид и особенности</vt:lpstr>
      <vt:lpstr>Внешний вид и особенности</vt:lpstr>
      <vt:lpstr>Презентация PowerPoint</vt:lpstr>
      <vt:lpstr>Заголовок</vt:lpstr>
      <vt:lpstr>Июнь – начался метаморфоз у большинства особей, наблюдалось постепенное исчезновение наружных жабр.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Заголовок</dc:title>
  <dc:creator>Eliza Kim</dc:creator>
  <cp:lastModifiedBy>Анна</cp:lastModifiedBy>
  <cp:revision>27</cp:revision>
  <dcterms:created xsi:type="dcterms:W3CDTF">2021-04-07T18:57:46Z</dcterms:created>
  <dcterms:modified xsi:type="dcterms:W3CDTF">2023-04-08T01:39:30Z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v-abdarl@microsoft.com</vt:lpwstr>
  </property>
  <property fmtid="{D5CDD505-2E9C-101B-9397-08002B2CF9AE}" pid="5" name="MSIP_Label_f42aa342-8706-4288-bd11-ebb85995028c_SetDate">
    <vt:lpwstr>2018-08-01T18:32:06.5268786Z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Sensitivity">
    <vt:lpwstr>General</vt:lpwstr>
  </property>
</Properties>
</file>