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sldIdLst>
    <p:sldId id="256" r:id="rId2"/>
    <p:sldId id="284" r:id="rId3"/>
    <p:sldId id="285" r:id="rId4"/>
    <p:sldId id="288" r:id="rId5"/>
    <p:sldId id="289" r:id="rId6"/>
    <p:sldId id="292" r:id="rId7"/>
    <p:sldId id="294" r:id="rId8"/>
    <p:sldId id="295" r:id="rId9"/>
    <p:sldId id="296" r:id="rId10"/>
    <p:sldId id="290" r:id="rId11"/>
    <p:sldId id="291" r:id="rId12"/>
    <p:sldId id="297" r:id="rId13"/>
    <p:sldId id="298" r:id="rId14"/>
    <p:sldId id="299" r:id="rId15"/>
    <p:sldId id="300" r:id="rId16"/>
    <p:sldId id="257" r:id="rId17"/>
    <p:sldId id="258" r:id="rId18"/>
    <p:sldId id="269" r:id="rId19"/>
    <p:sldId id="271" r:id="rId20"/>
    <p:sldId id="259" r:id="rId21"/>
    <p:sldId id="270" r:id="rId22"/>
    <p:sldId id="274" r:id="rId23"/>
    <p:sldId id="262" r:id="rId24"/>
    <p:sldId id="263" r:id="rId25"/>
    <p:sldId id="273" r:id="rId26"/>
    <p:sldId id="264" r:id="rId27"/>
    <p:sldId id="275" r:id="rId28"/>
    <p:sldId id="276" r:id="rId29"/>
    <p:sldId id="283" r:id="rId30"/>
    <p:sldId id="265" r:id="rId31"/>
    <p:sldId id="266" r:id="rId32"/>
    <p:sldId id="267" r:id="rId33"/>
    <p:sldId id="268" r:id="rId34"/>
    <p:sldId id="277" r:id="rId35"/>
    <p:sldId id="278" r:id="rId36"/>
    <p:sldId id="279" r:id="rId37"/>
    <p:sldId id="280" r:id="rId38"/>
    <p:sldId id="281" r:id="rId39"/>
    <p:sldId id="28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63" d="100"/>
          <a:sy n="63" d="100"/>
        </p:scale>
        <p:origin x="136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C8B5C-F0F3-42BE-99C3-6470936A41C9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B8B93-FEE1-4300-830F-AF6D7EEB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30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B8B93-FEE1-4300-830F-AF6D7EEB84BE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6EA54F-8F73-498F-884C-0013B01C3A66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FFE19F-26A4-4AE3-8D82-AECE480E4FC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7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91;&#1079;&#1099;&#1082;&#1072;%20&#1040;&#1083;&#1105;&#1085;&#1099;\&#1052;&#1091;&#1079;&#1099;&#1082;&#1072;%20&#1080;&#1079;%20&#1080;&#1085;&#1090;&#1077;&#1088;&#1077;&#1085;&#1077;&#1090;&#1072;!!!\kelly_clarkson_-_what_doesn_t_kill_you_stronger_(zaycev.net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785950"/>
          </a:xfrm>
        </p:spPr>
        <p:txBody>
          <a:bodyPr/>
          <a:lstStyle/>
          <a:p>
            <a:r>
              <a:rPr lang="ru-RU" sz="6000" dirty="0">
                <a:solidFill>
                  <a:srgbClr val="FFCC00"/>
                </a:solidFill>
              </a:rPr>
              <a:t>Мы выбираем жизнь</a:t>
            </a:r>
            <a:r>
              <a:rPr lang="ru-RU" sz="6000" dirty="0">
                <a:solidFill>
                  <a:srgbClr val="F6CF42"/>
                </a:solidFill>
              </a:rPr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714752"/>
            <a:ext cx="4929222" cy="126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molode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000240"/>
            <a:ext cx="7802946" cy="4434852"/>
          </a:xfrm>
          <a:prstGeom prst="rect">
            <a:avLst/>
          </a:prstGeom>
        </p:spPr>
      </p:pic>
      <p:pic>
        <p:nvPicPr>
          <p:cNvPr id="5" name="kelly_clarkson_-_what_doesn_t_kill_you_stronger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kelly_clarkson_-_what_doesn_t_kill_you_stronger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404664"/>
            <a:ext cx="5976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4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44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14287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Гигиена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5072098"/>
          </a:xfrm>
        </p:spPr>
        <p:txBody>
          <a:bodyPr/>
          <a:lstStyle/>
          <a:p>
            <a:pPr algn="ctr"/>
            <a:r>
              <a:rPr lang="ru-RU" dirty="0"/>
              <a:t>Следите за личной гигиеной </a:t>
            </a:r>
          </a:p>
        </p:txBody>
      </p:sp>
      <p:pic>
        <p:nvPicPr>
          <p:cNvPr id="4" name="Рисунок 3" descr="gigiena_boksa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285992"/>
            <a:ext cx="5929354" cy="4334572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iş-fırçala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29124" cy="3143248"/>
          </a:xfrm>
        </p:spPr>
      </p:pic>
      <p:pic>
        <p:nvPicPr>
          <p:cNvPr id="5" name="Рисунок 4" descr="1310618921_gigie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0949" y="3357562"/>
            <a:ext cx="4633052" cy="3500438"/>
          </a:xfrm>
          <a:prstGeom prst="rect">
            <a:avLst/>
          </a:prstGeom>
        </p:spPr>
      </p:pic>
      <p:pic>
        <p:nvPicPr>
          <p:cNvPr id="6" name="Рисунок 5" descr="100913_washing_hands_soap_fauc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0"/>
            <a:ext cx="4643438" cy="3143248"/>
          </a:xfrm>
          <a:prstGeom prst="rect">
            <a:avLst/>
          </a:prstGeom>
        </p:spPr>
      </p:pic>
      <p:pic>
        <p:nvPicPr>
          <p:cNvPr id="7" name="Рисунок 6" descr="man washing face reading 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3357562"/>
            <a:ext cx="4429125" cy="3500438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00013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Позитивные эмоции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357430"/>
            <a:ext cx="7854696" cy="4000528"/>
          </a:xfrm>
        </p:spPr>
        <p:txBody>
          <a:bodyPr/>
          <a:lstStyle/>
          <a:p>
            <a:pPr indent="360000" algn="l"/>
            <a:r>
              <a:rPr lang="ru-RU" dirty="0"/>
              <a:t>Все негативные эмоции разрушительны и подавляют жизненно важные функции тела. У того, кто постоянно тревожится, обычно бывают проблемы с пищеварением. Если в его жизни случается что-нибудь приятное, его пищеварение восстанавливается, потому что восстанавливается нормальное кровообращение и ему больше не препятствуют особые желудочные выделения.</a:t>
            </a:r>
          </a:p>
        </p:txBody>
      </p:sp>
    </p:spTree>
  </p:cSld>
  <p:clrMapOvr>
    <a:masterClrMapping/>
  </p:clrMapOvr>
  <p:transition spd="med" advClick="0" advTm="7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mil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54349" cy="6858000"/>
          </a:xfrm>
          <a:prstGeom prst="rect">
            <a:avLst/>
          </a:prstGeom>
        </p:spPr>
      </p:pic>
      <p:pic>
        <p:nvPicPr>
          <p:cNvPr id="3" name="Рисунок 2" descr="_13052789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0"/>
            <a:ext cx="4500562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fae0_7901ecb0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14290"/>
            <a:ext cx="7143750" cy="53721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9" y="5715016"/>
            <a:ext cx="2214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</a:rPr>
              <a:t>Думайте позитивно</a:t>
            </a:r>
          </a:p>
        </p:txBody>
      </p:sp>
    </p:spTree>
  </p:cSld>
  <p:clrMapOvr>
    <a:masterClrMapping/>
  </p:clrMapOvr>
  <p:transition spd="med" advClick="0" advTm="7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Откажитесь от вредных привычек, как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Click="0" advTm="7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178595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Алкоголизм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714620"/>
            <a:ext cx="7854696" cy="3929090"/>
          </a:xfrm>
        </p:spPr>
        <p:txBody>
          <a:bodyPr>
            <a:normAutofit/>
          </a:bodyPr>
          <a:lstStyle/>
          <a:p>
            <a:pPr indent="360000" algn="l"/>
            <a:r>
              <a:rPr lang="ru-RU" sz="2700" b="1" i="1" u="sng" dirty="0">
                <a:solidFill>
                  <a:schemeClr val="bg2">
                    <a:lumMod val="50000"/>
                  </a:schemeClr>
                </a:solidFill>
              </a:rPr>
              <a:t>Алкоголизм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 — </a:t>
            </a:r>
            <a:r>
              <a:rPr lang="ru-RU" sz="2400" dirty="0"/>
              <a:t>заболевание, разновидность  токсикомании, характеризующееся болезненным пристрастием к алкоголю (этиловому спирту), с психической и физической зависимостью от него. </a:t>
            </a:r>
          </a:p>
          <a:p>
            <a:pPr indent="360000" algn="l"/>
            <a:r>
              <a:rPr lang="ru-RU" sz="2400" dirty="0"/>
              <a:t> Каждый год от употребления алкоголя в России погибает около 700 тысяч наших граждан.</a:t>
            </a:r>
          </a:p>
        </p:txBody>
      </p:sp>
    </p:spTree>
  </p:cSld>
  <p:clrMapOvr>
    <a:masterClrMapping/>
  </p:clrMapOvr>
  <p:transition spd="med" advClick="0" advTm="7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10f9f4114d141c87de379dc6a4c1a0_950203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42852"/>
            <a:ext cx="5214974" cy="3307939"/>
          </a:xfrm>
          <a:prstGeom prst="rect">
            <a:avLst/>
          </a:prstGeom>
        </p:spPr>
      </p:pic>
      <p:pic>
        <p:nvPicPr>
          <p:cNvPr id="3" name="Рисунок 2" descr="first_1800339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3571876"/>
            <a:ext cx="5014350" cy="3128519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0188_5963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4357718" cy="60722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72066" y="1785926"/>
            <a:ext cx="3500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Вверху - печень здорового человека; </a:t>
            </a:r>
            <a:br>
              <a:rPr lang="ru-RU" sz="2400" dirty="0"/>
            </a:br>
            <a:r>
              <a:rPr lang="ru-RU" sz="2400" dirty="0"/>
              <a:t>внизу - умеренно употребляющего алкоголь</a:t>
            </a:r>
            <a:r>
              <a:rPr lang="en-US" sz="2400" dirty="0"/>
              <a:t>.</a:t>
            </a:r>
            <a:endParaRPr lang="ru-RU" sz="2400" dirty="0"/>
          </a:p>
        </p:txBody>
      </p:sp>
    </p:spTree>
  </p:cSld>
  <p:clrMapOvr>
    <a:masterClrMapping/>
  </p:clrMapOvr>
  <p:transition spd="med" advClick="0" advTm="7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142852"/>
            <a:ext cx="4642742" cy="660245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610500" cy="1214446"/>
          </a:xfrm>
        </p:spPr>
        <p:txBody>
          <a:bodyPr>
            <a:normAutofit/>
          </a:bodyPr>
          <a:lstStyle/>
          <a:p>
            <a:pPr algn="ctr"/>
            <a:r>
              <a:rPr lang="ru-RU" u="sng" dirty="0">
                <a:solidFill>
                  <a:srgbClr val="FFCC00"/>
                </a:solidFill>
              </a:rPr>
              <a:t>З</a:t>
            </a:r>
            <a:r>
              <a:rPr lang="ru-RU" dirty="0">
                <a:solidFill>
                  <a:srgbClr val="FFCC00"/>
                </a:solidFill>
              </a:rPr>
              <a:t>доровый </a:t>
            </a:r>
            <a:r>
              <a:rPr lang="ru-RU" u="sng" dirty="0">
                <a:solidFill>
                  <a:srgbClr val="FFCC00"/>
                </a:solidFill>
              </a:rPr>
              <a:t>О</a:t>
            </a:r>
            <a:r>
              <a:rPr lang="ru-RU" dirty="0">
                <a:solidFill>
                  <a:srgbClr val="FFCC00"/>
                </a:solidFill>
              </a:rPr>
              <a:t>браз </a:t>
            </a:r>
            <a:r>
              <a:rPr lang="ru-RU" u="sng" dirty="0">
                <a:solidFill>
                  <a:srgbClr val="FFCC00"/>
                </a:solidFill>
              </a:rPr>
              <a:t>Ж</a:t>
            </a:r>
            <a:r>
              <a:rPr lang="ru-RU" dirty="0">
                <a:solidFill>
                  <a:srgbClr val="FFCC00"/>
                </a:solidFill>
              </a:rPr>
              <a:t>изни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7854696" cy="5214974"/>
          </a:xfrm>
        </p:spPr>
        <p:txBody>
          <a:bodyPr/>
          <a:lstStyle/>
          <a:p>
            <a:pPr algn="l"/>
            <a:endParaRPr lang="ru-RU" dirty="0"/>
          </a:p>
          <a:p>
            <a:pPr algn="l"/>
            <a:endParaRPr lang="ru-RU" dirty="0"/>
          </a:p>
          <a:p>
            <a:pPr algn="l"/>
            <a:endParaRPr lang="ru-RU" dirty="0"/>
          </a:p>
          <a:p>
            <a:r>
              <a:rPr lang="ru-RU" dirty="0"/>
              <a:t>  Спорт                                                   Положительные эмоции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    Правильное питание            Гигиена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000100" y="1643050"/>
            <a:ext cx="1357322" cy="1071570"/>
          </a:xfrm>
          <a:prstGeom prst="straightConnector1">
            <a:avLst/>
          </a:prstGeom>
          <a:ln w="28575">
            <a:solidFill>
              <a:schemeClr val="tx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6072198" y="1785926"/>
            <a:ext cx="1357322" cy="7858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1571604" y="2357430"/>
            <a:ext cx="2786082" cy="1071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0"/>
          </p:cNvCxnSpPr>
          <p:nvPr/>
        </p:nvCxnSpPr>
        <p:spPr>
          <a:xfrm rot="16200000" flipH="1">
            <a:off x="3587680" y="2373242"/>
            <a:ext cx="2786082" cy="10399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7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Последствия алкоголизма</a:t>
            </a:r>
            <a:endParaRPr lang="ru-RU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7854696" cy="535782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sz="2400" dirty="0"/>
              <a:t>Заболевания внутренних органов и центральной нервной системы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Для мужчин заболевания репродуктивной системы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Осложнения со стороны центральной и периферической нервной системы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Материальные трудности и преступность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Дорожно-транспортные происшествия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Агрессивность и потеря самоконтроля в состоянии опьянения и</a:t>
            </a:r>
            <a:r>
              <a:rPr lang="ru-RU" sz="2400" b="1" dirty="0"/>
              <a:t> </a:t>
            </a:r>
            <a:r>
              <a:rPr lang="ru-RU" sz="2400" dirty="0"/>
              <a:t>похмелья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Увеличение конфликтов в семье и ее разрушение</a:t>
            </a:r>
          </a:p>
        </p:txBody>
      </p:sp>
    </p:spTree>
  </p:cSld>
  <p:clrMapOvr>
    <a:masterClrMapping/>
  </p:clrMapOvr>
  <p:transition spd="med" advClick="0" advTm="7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933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00042"/>
            <a:ext cx="7527710" cy="5565179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danov3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04"/>
            <a:ext cx="7929618" cy="5947214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107157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Табакокурение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28868"/>
            <a:ext cx="7854696" cy="4286280"/>
          </a:xfrm>
        </p:spPr>
        <p:txBody>
          <a:bodyPr>
            <a:normAutofit lnSpcReduction="10000"/>
          </a:bodyPr>
          <a:lstStyle/>
          <a:p>
            <a:pPr indent="360000" algn="l"/>
            <a:r>
              <a:rPr lang="ru-RU" sz="2500" b="1" i="1" u="sng" dirty="0">
                <a:solidFill>
                  <a:schemeClr val="bg2">
                    <a:lumMod val="50000"/>
                  </a:schemeClr>
                </a:solidFill>
              </a:rPr>
              <a:t>Курение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sz="2400" dirty="0"/>
              <a:t>это способ получения никотина путем втягивания продуктов горения табака. </a:t>
            </a:r>
          </a:p>
          <a:p>
            <a:pPr indent="360000" algn="l"/>
            <a:r>
              <a:rPr lang="ru-RU" sz="2500" b="1" i="1" u="sng" dirty="0">
                <a:solidFill>
                  <a:schemeClr val="bg2">
                    <a:lumMod val="50000"/>
                  </a:schemeClr>
                </a:solidFill>
              </a:rPr>
              <a:t>Курение</a:t>
            </a:r>
            <a:r>
              <a:rPr lang="ru-RU" sz="2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ru-RU" sz="2400" dirty="0"/>
              <a:t>самая распространенная причина преждевременной смерти и потери работоспособности. </a:t>
            </a:r>
          </a:p>
          <a:p>
            <a:pPr indent="360000" algn="l"/>
            <a:r>
              <a:rPr lang="ru-RU" sz="2400" dirty="0"/>
              <a:t>На сегодняшний день в России курят 67% мужчин, 40% женщин и 50% подростков. 500 000 человек ежегодно умирают от курения в России. Каждый 10-й умирающий в мире от курения россиянин. </a:t>
            </a:r>
          </a:p>
          <a:p>
            <a:pPr indent="360000" algn="l"/>
            <a:endParaRPr lang="ru-RU" sz="2400" dirty="0"/>
          </a:p>
          <a:p>
            <a:pPr indent="360000" algn="l"/>
            <a:r>
              <a:rPr lang="ru-RU" sz="2400" dirty="0"/>
              <a:t> </a:t>
            </a:r>
          </a:p>
        </p:txBody>
      </p:sp>
    </p:spTree>
  </p:cSld>
  <p:clrMapOvr>
    <a:masterClrMapping/>
  </p:clrMapOvr>
  <p:transition spd="med" advClick="0" advTm="7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c25f_33a1095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85728"/>
            <a:ext cx="5214974" cy="3364166"/>
          </a:xfrm>
          <a:prstGeom prst="rect">
            <a:avLst/>
          </a:prstGeom>
        </p:spPr>
      </p:pic>
      <p:pic>
        <p:nvPicPr>
          <p:cNvPr id="3" name="Рисунок 2" descr="7e033415be336c2e5eeaceed22a3a2a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3714752"/>
            <a:ext cx="4786346" cy="2997765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c01619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75025"/>
            <a:ext cx="8143932" cy="610795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07157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Последствия курения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7854696" cy="457203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2800" dirty="0"/>
              <a:t> Рак 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/>
              <a:t> Импотенция 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/>
              <a:t> Влияние курения на плод беременности 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/>
              <a:t> Заболевания лёгких 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/>
              <a:t> Раннее старение 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/>
              <a:t> Сердечно - сосудистые заболевания </a:t>
            </a:r>
          </a:p>
        </p:txBody>
      </p:sp>
    </p:spTree>
  </p:cSld>
  <p:clrMapOvr>
    <a:masterClrMapping/>
  </p:clrMapOvr>
  <p:transition spd="med" advClick="0" advTm="7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29017_555cc9d4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7715304" cy="5786478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1afb6b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42852"/>
            <a:ext cx="4243819" cy="3297242"/>
          </a:xfrm>
          <a:prstGeom prst="rect">
            <a:avLst/>
          </a:prstGeom>
        </p:spPr>
      </p:pic>
      <p:pic>
        <p:nvPicPr>
          <p:cNvPr id="3" name="Рисунок 2" descr="information_items_5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571876"/>
            <a:ext cx="3571900" cy="3184094"/>
          </a:xfrm>
          <a:prstGeom prst="rect">
            <a:avLst/>
          </a:prstGeom>
        </p:spPr>
      </p:pic>
      <p:pic>
        <p:nvPicPr>
          <p:cNvPr id="4" name="Рисунок 3" descr="smoking_images_large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3571876"/>
            <a:ext cx="4000528" cy="3172063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котин-вра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4714908" cy="5786478"/>
          </a:xfrm>
          <a:prstGeom prst="rect">
            <a:avLst/>
          </a:prstGeom>
        </p:spPr>
      </p:pic>
      <p:pic>
        <p:nvPicPr>
          <p:cNvPr id="3" name="Рисунок 2" descr="0179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14290"/>
            <a:ext cx="4357686" cy="5643602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35729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Спорт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357298"/>
            <a:ext cx="7854696" cy="5357850"/>
          </a:xfrm>
        </p:spPr>
        <p:txBody>
          <a:bodyPr/>
          <a:lstStyle/>
          <a:p>
            <a:pPr indent="360000" algn="l"/>
            <a:r>
              <a:rPr lang="ru-RU" dirty="0"/>
              <a:t>Поддерживайте свое здоровье, занимайтесь активным отдыхом: </a:t>
            </a:r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l"/>
            <a:endParaRPr lang="ru-RU" dirty="0"/>
          </a:p>
          <a:p>
            <a:pPr indent="360000" algn="ctr"/>
            <a:r>
              <a:rPr lang="ru-RU" b="1" dirty="0"/>
              <a:t>плаваньем 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167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214555"/>
            <a:ext cx="7286676" cy="3786214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st-4342-12952868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87" y="95250"/>
            <a:ext cx="5000625" cy="66675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51648" cy="157163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Наркомания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00306"/>
            <a:ext cx="7854696" cy="3357586"/>
          </a:xfrm>
        </p:spPr>
        <p:txBody>
          <a:bodyPr/>
          <a:lstStyle/>
          <a:p>
            <a:pPr indent="360000" algn="l"/>
            <a:r>
              <a:rPr lang="ru-RU" b="1" i="1" u="sng" dirty="0">
                <a:solidFill>
                  <a:schemeClr val="bg2">
                    <a:lumMod val="50000"/>
                  </a:schemeClr>
                </a:solidFill>
              </a:rPr>
              <a:t>Наркомания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 –</a:t>
            </a:r>
            <a:r>
              <a:rPr lang="ru-RU" dirty="0"/>
              <a:t> </a:t>
            </a:r>
            <a:r>
              <a:rPr lang="ru-RU" sz="2400" dirty="0"/>
              <a:t>хроническое прогредиентное заболевание, вызванное употреблением наркотических веществ. </a:t>
            </a:r>
          </a:p>
          <a:p>
            <a:pPr indent="360000" algn="l"/>
            <a:r>
              <a:rPr lang="ru-RU" sz="2400" dirty="0"/>
              <a:t>Россия, по-видимому, является крупнейшим рынком героина в Европе. Общее число лиц, употребляющих наркотики, составляет от 3 до 4 млн., треть из которых — лица, злоупотребляющие героином. </a:t>
            </a:r>
          </a:p>
          <a:p>
            <a:pPr indent="360000" algn="l"/>
            <a:endParaRPr lang="ru-RU" sz="2400" dirty="0"/>
          </a:p>
        </p:txBody>
      </p:sp>
    </p:spTree>
  </p:cSld>
  <p:clrMapOvr>
    <a:masterClrMapping/>
  </p:clrMapOvr>
  <p:transition spd="med" advClick="0" advTm="7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le63sqkvooclwibx9o9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6072230" cy="3392097"/>
          </a:xfrm>
          <a:prstGeom prst="rect">
            <a:avLst/>
          </a:prstGeom>
        </p:spPr>
      </p:pic>
      <p:pic>
        <p:nvPicPr>
          <p:cNvPr id="5" name="Рисунок 4" descr="таможне-Интересное-это интересно-познавательно-картинки_67977477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429000"/>
            <a:ext cx="6098652" cy="34290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Последствия наркомании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28736"/>
            <a:ext cx="7854696" cy="5072098"/>
          </a:xfrm>
        </p:spPr>
        <p:txBody>
          <a:bodyPr/>
          <a:lstStyle/>
          <a:p>
            <a:pPr algn="l"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ru-RU" sz="2400" dirty="0"/>
              <a:t>Психологическая нестабильность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Депрессии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Постоянные ломки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Головная боль, гниющие зубы, выпадающие волосы, хронический кашель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Импотенция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Преступность 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dirty="0"/>
              <a:t> Инфекции (гепатиты В и С, заражения крови, СПИД) </a:t>
            </a:r>
          </a:p>
          <a:p>
            <a:pPr algn="l"/>
            <a:r>
              <a:rPr lang="ru-RU" sz="2400" dirty="0"/>
              <a:t> </a:t>
            </a:r>
          </a:p>
          <a:p>
            <a:pPr algn="l"/>
            <a:endParaRPr lang="ru-RU" sz="2400" dirty="0"/>
          </a:p>
          <a:p>
            <a:pPr algn="l"/>
            <a:r>
              <a:rPr lang="ru-RU" sz="2400" dirty="0"/>
              <a:t>Средний возраст, в котором гибнут наркоманы – 36 лет.</a:t>
            </a:r>
          </a:p>
        </p:txBody>
      </p:sp>
    </p:spTree>
  </p:cSld>
  <p:clrMapOvr>
    <a:masterClrMapping/>
  </p:clrMapOvr>
  <p:transition spd="med" advClick="0" advTm="7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-narkomanok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917954"/>
            <a:ext cx="4143404" cy="4868500"/>
          </a:xfrm>
          <a:prstGeom prst="rect">
            <a:avLst/>
          </a:prstGeom>
        </p:spPr>
      </p:pic>
      <p:pic>
        <p:nvPicPr>
          <p:cNvPr id="5" name="Рисунок 4" descr="narkoman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928670"/>
            <a:ext cx="3730778" cy="4857784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57635_Kopiya_4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4857784" cy="3227544"/>
          </a:xfrm>
          <a:prstGeom prst="rect">
            <a:avLst/>
          </a:prstGeom>
        </p:spPr>
      </p:pic>
      <p:pic>
        <p:nvPicPr>
          <p:cNvPr id="3" name="Рисунок 2" descr="requiem-for-a-dream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571876"/>
            <a:ext cx="4857784" cy="3161132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3868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-48"/>
            <a:ext cx="4572032" cy="6858048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bs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357562"/>
            <a:ext cx="4786346" cy="3500438"/>
          </a:xfrm>
          <a:prstGeom prst="rect">
            <a:avLst/>
          </a:prstGeom>
        </p:spPr>
      </p:pic>
      <p:pic>
        <p:nvPicPr>
          <p:cNvPr id="4" name="Рисунок 3" descr="18.07 ummrqqqvvvbdfhxw 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0"/>
            <a:ext cx="5143536" cy="3357562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286808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FFCC00"/>
                </a:solidFill>
              </a:rPr>
              <a:t>Высказывания великих людей: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501122" cy="5572140"/>
          </a:xfrm>
        </p:spPr>
        <p:txBody>
          <a:bodyPr>
            <a:normAutofit fontScale="77500" lnSpcReduction="20000"/>
          </a:bodyPr>
          <a:lstStyle/>
          <a:p>
            <a:pPr indent="360000" algn="l"/>
            <a:r>
              <a:rPr lang="ru-RU" sz="3000" dirty="0"/>
              <a:t>Здоровье до того перевешивает все остальные блага жизни, что поистине здоровый нищий счастливее больного короля.</a:t>
            </a:r>
          </a:p>
          <a:p>
            <a:r>
              <a:rPr lang="ru-RU" sz="3000" dirty="0"/>
              <a:t>А. Шопенгауэр</a:t>
            </a:r>
          </a:p>
          <a:p>
            <a:pPr indent="360000" algn="l"/>
            <a:endParaRPr lang="ru-RU" sz="3000" dirty="0"/>
          </a:p>
          <a:p>
            <a:pPr indent="360000" algn="l"/>
            <a:r>
              <a:rPr lang="ru-RU" sz="3000" dirty="0"/>
              <a:t>Каждый кузнец своей судьбы. </a:t>
            </a:r>
          </a:p>
          <a:p>
            <a:r>
              <a:rPr lang="ru-RU" sz="3000" dirty="0"/>
              <a:t>Ю. Цезарь </a:t>
            </a:r>
          </a:p>
          <a:p>
            <a:pPr indent="360000" algn="l"/>
            <a:endParaRPr lang="ru-RU" sz="3000" dirty="0"/>
          </a:p>
          <a:p>
            <a:pPr indent="360000" algn="l"/>
            <a:r>
              <a:rPr lang="ru-RU" sz="3000" dirty="0"/>
              <a:t>Никакое внешнее принуждение не может поддержать человека ни на умственной, ни на нравственной высоте, когда он сам не желает держаться на ней. </a:t>
            </a:r>
          </a:p>
          <a:p>
            <a:r>
              <a:rPr lang="ru-RU" sz="3000" dirty="0"/>
              <a:t>Н. Чернышевский </a:t>
            </a:r>
          </a:p>
          <a:p>
            <a:pPr indent="360000" algn="l"/>
            <a:endParaRPr lang="ru-RU" sz="3000" dirty="0"/>
          </a:p>
          <a:p>
            <a:pPr indent="360000" algn="l"/>
            <a:r>
              <a:rPr lang="ru-RU" sz="3000" dirty="0"/>
              <a:t>Нельзя уйти от своей судьбы - другими словами, нельзя уйти от неизбежных последствий своих собственных действий. </a:t>
            </a:r>
          </a:p>
          <a:p>
            <a:r>
              <a:rPr lang="ru-RU" sz="3000" dirty="0"/>
              <a:t>Ф. Энгельс </a:t>
            </a:r>
          </a:p>
          <a:p>
            <a:pPr algn="l"/>
            <a:r>
              <a:rPr lang="ru-RU" sz="2400" dirty="0"/>
              <a:t>  </a:t>
            </a:r>
          </a:p>
        </p:txBody>
      </p:sp>
    </p:spTree>
  </p:cSld>
  <p:clrMapOvr>
    <a:masterClrMapping/>
  </p:clrMapOvr>
  <p:transition spd="med" advClick="0" advTm="7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0.333_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00042"/>
            <a:ext cx="7286676" cy="6185172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6429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tx2"/>
                </a:solidFill>
              </a:rPr>
              <a:t>Занимайтесь баскетболом</a:t>
            </a:r>
          </a:p>
        </p:txBody>
      </p:sp>
      <p:pic>
        <p:nvPicPr>
          <p:cNvPr id="4" name="Рисунок 3" descr="HayalEvi_Com-Wallpapers-800x600-208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42851"/>
            <a:ext cx="8143932" cy="5840057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704088"/>
            <a:ext cx="6115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50006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tx2"/>
                </a:solidFill>
              </a:rPr>
              <a:t>Занимайтесь лыжным спортом </a:t>
            </a:r>
          </a:p>
        </p:txBody>
      </p:sp>
      <p:pic>
        <p:nvPicPr>
          <p:cNvPr id="4" name="Рисунок 3" descr="ski-resort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0"/>
            <a:ext cx="5357850" cy="3308424"/>
          </a:xfrm>
          <a:prstGeom prst="rect">
            <a:avLst/>
          </a:prstGeom>
        </p:spPr>
      </p:pic>
      <p:pic>
        <p:nvPicPr>
          <p:cNvPr id="5" name="Рисунок 4" descr="13525876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3357562"/>
            <a:ext cx="5357850" cy="2786082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121444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CC00"/>
                </a:solidFill>
              </a:rPr>
              <a:t>Правильное питание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643182"/>
            <a:ext cx="7854696" cy="3857652"/>
          </a:xfrm>
        </p:spPr>
        <p:txBody>
          <a:bodyPr/>
          <a:lstStyle/>
          <a:p>
            <a:pPr indent="360000" algn="l"/>
            <a:r>
              <a:rPr lang="ru-RU" b="1" dirty="0"/>
              <a:t>Правильное питание</a:t>
            </a:r>
            <a:r>
              <a:rPr lang="ru-RU" dirty="0"/>
              <a:t> — залог здоровья организма. Многие болезни возникают именно из-за неправильного питания. Если долгое время питаться булочками, жареным мясом и запивать все это газировкой, можно обзавестись гастритом, холециститом и кариесом зубов. Да и лишние килограммы появятся. </a:t>
            </a:r>
          </a:p>
        </p:txBody>
      </p:sp>
    </p:spTree>
  </p:cSld>
  <p:clrMapOvr>
    <a:masterClrMapping/>
  </p:clrMapOvr>
  <p:transition spd="med" advClick="0" advTm="7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643314"/>
            <a:ext cx="8229600" cy="9286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 indent="360000">
              <a:buNone/>
            </a:pPr>
            <a:r>
              <a:rPr lang="ru-RU" dirty="0"/>
              <a:t> Не забудьте также о витаминах и микроэлементах, без них здоровье человека невозможно. </a:t>
            </a:r>
          </a:p>
        </p:txBody>
      </p:sp>
      <p:pic>
        <p:nvPicPr>
          <p:cNvPr id="6" name="Рисунок 5" descr="main-6439-8ea5443d67e04c0181cb2c7d9ec86a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714488"/>
            <a:ext cx="4943475" cy="4953000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5143512"/>
            <a:ext cx="6686568" cy="7858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000660"/>
          </a:xfrm>
        </p:spPr>
        <p:txBody>
          <a:bodyPr>
            <a:normAutofit/>
          </a:bodyPr>
          <a:lstStyle/>
          <a:p>
            <a:r>
              <a:rPr lang="ru-RU" sz="2400" dirty="0"/>
              <a:t>Питаться лучше часто (5–6 раз в день) и понемногу </a:t>
            </a:r>
          </a:p>
          <a:p>
            <a:r>
              <a:rPr lang="ru-RU" sz="2400" dirty="0"/>
              <a:t>Ешьте, когда проголодались, а не по расписанию (лучше недоесть, чем переесть).</a:t>
            </a:r>
          </a:p>
          <a:p>
            <a:r>
              <a:rPr lang="ru-RU" sz="2400" dirty="0"/>
              <a:t>Ешьте не спеша, тщательно пережевывая пищу, в приятной обстановке, без чтения книг и просмотра телепрограмм.</a:t>
            </a:r>
          </a:p>
          <a:p>
            <a:r>
              <a:rPr lang="ru-RU" sz="2400" dirty="0"/>
              <a:t>Жареное, копченое и консервированное из меню лучше исключить. Лучше вареное, печеное, пареное.</a:t>
            </a:r>
          </a:p>
          <a:p>
            <a:r>
              <a:rPr lang="ru-RU" sz="2400" dirty="0"/>
              <a:t>Не наедаться на ночь (последняя трапеза в 18-00, а позже — кефир и фрукты).</a:t>
            </a:r>
          </a:p>
          <a:p>
            <a:pPr>
              <a:buNone/>
            </a:pPr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  <p:transition spd="med" advClick="0" advTm="7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bc6b3bb69f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00174"/>
            <a:ext cx="5368644" cy="3543305"/>
          </a:xfrm>
          <a:prstGeom prst="rect">
            <a:avLst/>
          </a:prstGeom>
        </p:spPr>
      </p:pic>
      <p:pic>
        <p:nvPicPr>
          <p:cNvPr id="4" name="Рисунок 3" descr="1269341898_111985cc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370906"/>
            <a:ext cx="3186118" cy="4045864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943</TotalTime>
  <Words>606</Words>
  <Application>Microsoft Office PowerPoint</Application>
  <PresentationFormat>Экран (4:3)</PresentationFormat>
  <Paragraphs>88</Paragraphs>
  <Slides>39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Calibri</vt:lpstr>
      <vt:lpstr>Constantia</vt:lpstr>
      <vt:lpstr>Wingdings</vt:lpstr>
      <vt:lpstr>Wingdings 2</vt:lpstr>
      <vt:lpstr>Поток</vt:lpstr>
      <vt:lpstr>Мы выбираем жизнь  </vt:lpstr>
      <vt:lpstr>Здоровый Образ Жизни </vt:lpstr>
      <vt:lpstr>Спорт</vt:lpstr>
      <vt:lpstr>Презентация PowerPoint</vt:lpstr>
      <vt:lpstr>Презентация PowerPoint</vt:lpstr>
      <vt:lpstr>Правильное питание</vt:lpstr>
      <vt:lpstr>Презентация PowerPoint</vt:lpstr>
      <vt:lpstr>Презентация PowerPoint</vt:lpstr>
      <vt:lpstr>Презентация PowerPoint</vt:lpstr>
      <vt:lpstr>Гигиена</vt:lpstr>
      <vt:lpstr>Презентация PowerPoint</vt:lpstr>
      <vt:lpstr>Позитивные эмоции</vt:lpstr>
      <vt:lpstr>Презентация PowerPoint</vt:lpstr>
      <vt:lpstr>Презентация PowerPoint</vt:lpstr>
      <vt:lpstr>Откажитесь от вредных привычек, как</vt:lpstr>
      <vt:lpstr>Алкоголизм  </vt:lpstr>
      <vt:lpstr>Презентация PowerPoint</vt:lpstr>
      <vt:lpstr>Презентация PowerPoint</vt:lpstr>
      <vt:lpstr>Презентация PowerPoint</vt:lpstr>
      <vt:lpstr>Последствия алкоголизма</vt:lpstr>
      <vt:lpstr>Презентация PowerPoint</vt:lpstr>
      <vt:lpstr>Презентация PowerPoint</vt:lpstr>
      <vt:lpstr>Табакокурение</vt:lpstr>
      <vt:lpstr>Презентация PowerPoint</vt:lpstr>
      <vt:lpstr>Презентация PowerPoint</vt:lpstr>
      <vt:lpstr>Последствия курения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Наркомания</vt:lpstr>
      <vt:lpstr>Презентация PowerPoint</vt:lpstr>
      <vt:lpstr>Последствия наркомании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Высказывания великих людей: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Гузяль Андержанова</cp:lastModifiedBy>
  <cp:revision>90</cp:revision>
  <dcterms:created xsi:type="dcterms:W3CDTF">2013-01-21T14:17:44Z</dcterms:created>
  <dcterms:modified xsi:type="dcterms:W3CDTF">2023-04-08T20:02:08Z</dcterms:modified>
</cp:coreProperties>
</file>