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CFF4F4-259F-4E93-A001-C056973AB808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E3E10-5231-4985-B217-4FE1D6E83D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8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AB033-323E-48D0-8C9E-72D964D13621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76E87-37E3-4D60-AC10-54F6C282FB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96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FED70-06A9-45A1-866C-2B267B683753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C41F4-A98A-4376-BCD7-A890816620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62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6F121-127A-445E-9D2F-9A15C4296024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09ED5-30EA-4167-8166-963C44F823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0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7EBC0D-296E-4693-9C89-74A3AD3D5180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91E9B-D6B4-4273-A77A-28DCE01691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7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3C342-B92F-47C7-9CB8-32A0B42B5135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6932-26ED-45B5-AB8A-59BBE09FC9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29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FA7FDA-EAF6-4255-9FBA-F52C380740F4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D79EA-27A8-43F5-A2F3-C1C1F063BC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3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3428-5FB4-4FC8-86F6-F2F59E7EF754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691F6-C545-41B1-82FB-82A0129F6D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59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C983F9-E30D-4FA2-AEFB-9A00D5A42CD4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28F59-8398-4F19-87D0-6E92A67912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8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F78017-E416-4843-8C18-7A031F957F98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73464-D2F7-4EE2-91D1-6613395D9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023C66-55D1-410B-BDB6-958DC076FD05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6B47C-09DA-4BB4-B1F1-B5CD4AA6E5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0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320ECFA-4C55-4B29-9B9D-6A1C11241860}" type="datetimeFigureOut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Corbel" panose="020B0503020204020204" pitchFamily="34" charset="0"/>
              </a:defRPr>
            </a:lvl1pPr>
          </a:lstStyle>
          <a:p>
            <a:fld id="{14BAF358-7924-4EB7-B664-698B1FA4340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2" r:id="rId2"/>
    <p:sldLayoutId id="2147483708" r:id="rId3"/>
    <p:sldLayoutId id="2147483703" r:id="rId4"/>
    <p:sldLayoutId id="2147483709" r:id="rId5"/>
    <p:sldLayoutId id="2147483704" r:id="rId6"/>
    <p:sldLayoutId id="2147483710" r:id="rId7"/>
    <p:sldLayoutId id="2147483711" r:id="rId8"/>
    <p:sldLayoutId id="2147483712" r:id="rId9"/>
    <p:sldLayoutId id="2147483705" r:id="rId10"/>
    <p:sldLayoutId id="214748370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22907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Волшебный  мир фразеологизмов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8195" name="Picture 2" descr="C:\Users\Администратор\Desktop\фразеологизмы\ф-2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565400"/>
            <a:ext cx="43211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357298"/>
            <a:ext cx="7499350" cy="603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4">
                    <a:lumMod val="75000"/>
                  </a:schemeClr>
                </a:solidFill>
                <a:effectLst/>
              </a:rPr>
              <a:t>4.Задание</a:t>
            </a:r>
            <a:r>
              <a:rPr lang="ru-RU" sz="1800" b="1" dirty="0">
                <a:solidFill>
                  <a:schemeClr val="tx2">
                    <a:satMod val="130000"/>
                  </a:schemeClr>
                </a:solidFill>
                <a:effectLst/>
              </a:rPr>
              <a:t>.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Послушайте внимательно стихотворение В. Орловой. О чем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оно? «Ни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пуха ни пера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.»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>   </a:t>
            </a:r>
            <a:b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endParaRPr lang="ru-RU" sz="1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331913" y="1720850"/>
            <a:ext cx="72009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u-RU" b="1" dirty="0"/>
              <a:t>Рано утром </a:t>
            </a:r>
            <a:r>
              <a:rPr lang="ru-RU" b="1" dirty="0" err="1"/>
              <a:t>мама-квочка</a:t>
            </a:r>
            <a:r>
              <a:rPr lang="ru-RU" b="1" dirty="0"/>
              <a:t>                             Через час, едва живой</a:t>
            </a:r>
          </a:p>
          <a:p>
            <a:r>
              <a:rPr lang="ru-RU" b="1" dirty="0"/>
              <a:t>В класс отправила сыночка.                       Петушок спешит домой.</a:t>
            </a:r>
          </a:p>
          <a:p>
            <a:r>
              <a:rPr lang="ru-RU" b="1" dirty="0"/>
              <a:t>Говорила: « Не дерись,                                Ковыляет еле-еле</a:t>
            </a:r>
          </a:p>
          <a:p>
            <a:r>
              <a:rPr lang="ru-RU" b="1" dirty="0"/>
              <a:t>Не дразнись, не петушись.                          Он со школьного двора.</a:t>
            </a:r>
          </a:p>
          <a:p>
            <a:r>
              <a:rPr lang="ru-RU" b="1" dirty="0"/>
              <a:t>Поспеши. Уже пора.                                    А на нем и в самом деле нет</a:t>
            </a:r>
          </a:p>
          <a:p>
            <a:r>
              <a:rPr lang="ru-RU" b="1" dirty="0"/>
              <a:t>Ну, ни пуха ни пера!                                    Нет ни пуху, ни пера.</a:t>
            </a:r>
          </a:p>
        </p:txBody>
      </p:sp>
      <p:pic>
        <p:nvPicPr>
          <p:cNvPr id="17412" name="Picture 5" descr="C:\Users\Администратор\Desktop\фразеологизмы\ф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3475038"/>
            <a:ext cx="3621088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642918"/>
            <a:ext cx="7499350" cy="51625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>Самостоятельная работа.  Закончите предложение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.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Болтлив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как …	     </a:t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Надут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как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…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	       </a:t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Изворотлив как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…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	 </a:t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Здоров как …	 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Упрям как …	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Нем как 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…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                         </a:t>
            </a: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  <a:t>Работает как …	         </a:t>
            </a:r>
            <a:br>
              <a:rPr lang="ru-RU" sz="2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466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4">
                    <a:lumMod val="75000"/>
                  </a:schemeClr>
                </a:solidFill>
                <a:effectLst/>
              </a:rPr>
              <a:t>8. Задание.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Допишите фразеологизмы, выбрав из скобок нужное слово или форму слова .Объясните значение фразеологизмов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.</a:t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8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Держать….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востро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>(уши, ухо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)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>Смотреть сквозь…очки (розовые, тёмные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)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>С …..нос (голубиный, гулькин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)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Не в своей …(чашке, тарелке).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500042"/>
            <a:ext cx="7499350" cy="429738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4">
                    <a:lumMod val="75000"/>
                  </a:schemeClr>
                </a:solidFill>
                <a:effectLst/>
              </a:rPr>
              <a:t>9.Задание.</a:t>
            </a:r>
            <a:r>
              <a:rPr lang="ru-RU" sz="1800" dirty="0">
                <a:solidFill>
                  <a:schemeClr val="tx2">
                    <a:satMod val="130000"/>
                  </a:schemeClr>
                </a:solidFill>
                <a:effectLst/>
              </a:rPr>
              <a:t>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>К каждому слову подберите как можно больше фразеологических сочетаний.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18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Ум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вода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голова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со словом КАК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6013" y="1028700"/>
            <a:ext cx="7704137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Ум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  (браться за ум, в своём уме, себе на уме, не выходит из ума, сойти с ума, раскидывать умом,  ума не приложу.)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Вода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 (как в воду опущенный, водой не разольёшь, как с гуся вода, как рыба в воде, вывести на чистую воду, толочь воду в ступе, много воды утекло, как две капли воды.)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813" y="476250"/>
            <a:ext cx="6840537" cy="5264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Голова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(вбить в голову, намылить голову, терять голову, без царя в голове, с больной головы на здоровую, выкинуть из головы, с головы до ног, вскружить голову.)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Со словом  КАК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(как с гуся вода, как белка в колесе, как в воду смотреть, как об стенку горох, как пить дать, как ветром сдуло, как снег на голову, как из-под земли вырос.)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050" y="857231"/>
            <a:ext cx="64817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/>
                </a:solidFill>
                <a:latin typeface="+mn-lt"/>
                <a:cs typeface="+mn-cs"/>
              </a:rPr>
              <a:t>У чёрта на куличках</a:t>
            </a:r>
            <a:r>
              <a:rPr lang="ru-RU" sz="3600" dirty="0">
                <a:solidFill>
                  <a:schemeClr val="accent4"/>
                </a:solidFill>
                <a:latin typeface="+mn-lt"/>
                <a:cs typeface="+mn-cs"/>
              </a:rPr>
              <a:t> </a:t>
            </a:r>
            <a:r>
              <a:rPr lang="ru-RU" sz="3600" dirty="0">
                <a:latin typeface="+mn-lt"/>
                <a:cs typeface="+mn-cs"/>
              </a:rPr>
              <a:t>– </a:t>
            </a:r>
            <a:r>
              <a:rPr lang="ru-RU" sz="3600" dirty="0">
                <a:solidFill>
                  <a:schemeClr val="accent3"/>
                </a:solidFill>
                <a:latin typeface="+mn-lt"/>
                <a:cs typeface="+mn-cs"/>
              </a:rPr>
              <a:t>очень далеко. Первоначальное значение выражения «где- то далеко в лесу».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/>
                </a:solidFill>
                <a:latin typeface="+mn-lt"/>
                <a:cs typeface="+mn-cs"/>
              </a:rPr>
              <a:t> Кулички, кулига – расчищенная лесная поляна.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613" y="836613"/>
            <a:ext cx="65532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3200" b="1" dirty="0">
                <a:solidFill>
                  <a:schemeClr val="accent4"/>
                </a:solidFill>
                <a:latin typeface="+mn-lt"/>
                <a:cs typeface="+mn-cs"/>
              </a:rPr>
              <a:t>Ахиллесова пята</a:t>
            </a:r>
            <a:r>
              <a:rPr lang="ru-RU" sz="3200" dirty="0">
                <a:solidFill>
                  <a:schemeClr val="accent4"/>
                </a:solidFill>
                <a:latin typeface="+mn-lt"/>
                <a:cs typeface="+mn-cs"/>
              </a:rPr>
              <a:t> </a:t>
            </a:r>
            <a:r>
              <a:rPr lang="ru-RU" sz="3200" dirty="0">
                <a:latin typeface="+mn-lt"/>
                <a:cs typeface="+mn-cs"/>
              </a:rPr>
              <a:t>– </a:t>
            </a: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уязвимое место. Мать Ахилла богиня Фетида держала сына за пятку, окуная в воды волшебной реки, чтобы сделать его неуязвимым. Лишь пятка Ахилла не коснулась воды. А убит он был стрелой в пятку.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813" y="1428735"/>
            <a:ext cx="70564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3200" b="1" dirty="0">
                <a:solidFill>
                  <a:schemeClr val="accent4"/>
                </a:solidFill>
                <a:latin typeface="+mn-lt"/>
                <a:cs typeface="+mn-cs"/>
              </a:rPr>
              <a:t>Знать на ять</a:t>
            </a:r>
            <a:r>
              <a:rPr lang="ru-RU" sz="3200" dirty="0">
                <a:solidFill>
                  <a:schemeClr val="accent4"/>
                </a:solidFill>
                <a:latin typeface="+mn-lt"/>
                <a:cs typeface="+mn-cs"/>
              </a:rPr>
              <a:t> </a:t>
            </a: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– знать очень хорошо. «Ять», буква в дореволюционном русском алфавите, </a:t>
            </a:r>
            <a:r>
              <a:rPr lang="ru-RU" sz="3200" dirty="0" err="1">
                <a:solidFill>
                  <a:schemeClr val="accent3"/>
                </a:solidFill>
                <a:latin typeface="+mn-lt"/>
                <a:cs typeface="+mn-cs"/>
              </a:rPr>
              <a:t>произносящаяся</a:t>
            </a: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, как «Е». Тот, кто писал правильно слова с «ять», считался грамотным человеком</a:t>
            </a:r>
            <a:r>
              <a:rPr lang="ru-RU" dirty="0">
                <a:solidFill>
                  <a:schemeClr val="accent3"/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836613"/>
            <a:ext cx="7056437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/>
                </a:solidFill>
                <a:latin typeface="+mn-lt"/>
                <a:cs typeface="+mn-cs"/>
              </a:rPr>
              <a:t>Кузькина мать</a:t>
            </a:r>
            <a:r>
              <a:rPr lang="ru-RU" sz="3200" dirty="0">
                <a:solidFill>
                  <a:schemeClr val="accent4"/>
                </a:solidFill>
                <a:latin typeface="+mn-lt"/>
                <a:cs typeface="+mn-cs"/>
              </a:rPr>
              <a:t> </a:t>
            </a: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(показать кузькину мать) – жестоко наказать. Кузька – небольшой хлебный жучок, безобидный на вид, но очень прожорливый. Считался бичом крестьян: налетал на хлебные злаки и высасывал молодые зёрна.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571480"/>
            <a:ext cx="7499350" cy="54499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</a:rPr>
            </a:br>
            <a:r>
              <a:rPr lang="ru-RU" sz="2800" b="1" dirty="0" smtClean="0">
                <a:solidFill>
                  <a:schemeClr val="accent4"/>
                </a:solidFill>
                <a:effectLst/>
              </a:rPr>
              <a:t>Фразеологизмы</a:t>
            </a:r>
            <a:r>
              <a:rPr lang="ru-RU" sz="2800" dirty="0" smtClean="0">
                <a:solidFill>
                  <a:schemeClr val="accent4"/>
                </a:solidFill>
                <a:effectLst/>
              </a:rPr>
              <a:t> </a:t>
            </a:r>
            <a:r>
              <a:rPr lang="ru-RU" sz="1400" dirty="0">
                <a:solidFill>
                  <a:schemeClr val="accent4"/>
                </a:solidFill>
                <a:effectLst/>
              </a:rPr>
              <a:t>–</a:t>
            </a: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> </a:t>
            </a:r>
            <a:r>
              <a:rPr lang="ru-RU" sz="2800" dirty="0">
                <a:solidFill>
                  <a:schemeClr val="accent3"/>
                </a:solidFill>
                <a:effectLst/>
              </a:rPr>
              <a:t>это устойчивые сочетания слов, равные по значению либо одному слову, либо целому предложению</a:t>
            </a:r>
            <a:r>
              <a:rPr lang="ru-RU" sz="2800" dirty="0" smtClean="0">
                <a:solidFill>
                  <a:schemeClr val="accent3"/>
                </a:solidFill>
                <a:effectLst/>
              </a:rPr>
              <a:t>.</a:t>
            </a:r>
            <a:br>
              <a:rPr lang="ru-RU" sz="2800" dirty="0" smtClean="0">
                <a:solidFill>
                  <a:schemeClr val="accent3"/>
                </a:solidFill>
                <a:effectLst/>
              </a:rPr>
            </a:br>
            <a:r>
              <a:rPr lang="ru-RU" sz="2800" dirty="0">
                <a:solidFill>
                  <a:schemeClr val="accent3"/>
                </a:solidFill>
                <a:effectLst/>
              </a:rPr>
              <a:t/>
            </a:r>
            <a:br>
              <a:rPr lang="ru-RU" sz="2800" dirty="0">
                <a:solidFill>
                  <a:schemeClr val="accent3"/>
                </a:solidFill>
                <a:effectLst/>
              </a:rPr>
            </a:b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</a:t>
            </a:r>
            <a:r>
              <a:rPr lang="ru-RU" sz="2800" dirty="0">
                <a:solidFill>
                  <a:schemeClr val="accent3"/>
                </a:solidFill>
                <a:effectLst/>
              </a:rPr>
              <a:t>Раздел науки о языке, в котором изучаются устойчивые словосочетания, цельные по своему значению, называется </a:t>
            </a: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>– </a:t>
            </a:r>
            <a:r>
              <a:rPr lang="ru-RU" sz="2800" b="1" dirty="0">
                <a:solidFill>
                  <a:schemeClr val="accent4"/>
                </a:solidFill>
                <a:effectLst/>
              </a:rPr>
              <a:t>фразеология</a:t>
            </a:r>
            <a:r>
              <a:rPr lang="ru-RU" sz="2800" b="1" dirty="0" smtClean="0">
                <a:solidFill>
                  <a:schemeClr val="accent4"/>
                </a:solidFill>
                <a:effectLst/>
              </a:rPr>
              <a:t>.</a:t>
            </a:r>
            <a:r>
              <a:rPr lang="ru-RU" sz="1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1400" b="1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b="1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accent4"/>
                </a:solidFill>
                <a:effectLst/>
              </a:rPr>
              <a:t>Фразеология</a:t>
            </a:r>
            <a:r>
              <a:rPr lang="ru-RU" sz="2800" dirty="0">
                <a:solidFill>
                  <a:srgbClr val="FF0000"/>
                </a:solidFill>
                <a:effectLst/>
              </a:rPr>
              <a:t> –</a:t>
            </a: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> </a:t>
            </a:r>
            <a:r>
              <a:rPr lang="ru-RU" sz="3100" dirty="0">
                <a:solidFill>
                  <a:schemeClr val="accent3"/>
                </a:solidFill>
                <a:effectLst/>
              </a:rPr>
              <a:t>от греч. </a:t>
            </a:r>
            <a:r>
              <a:rPr lang="ru-RU" sz="3100" i="1" dirty="0" err="1">
                <a:solidFill>
                  <a:schemeClr val="accent3"/>
                </a:solidFill>
                <a:effectLst/>
              </a:rPr>
              <a:t>Фразис</a:t>
            </a:r>
            <a:r>
              <a:rPr lang="ru-RU" sz="3100" dirty="0">
                <a:solidFill>
                  <a:schemeClr val="accent3"/>
                </a:solidFill>
                <a:effectLst/>
              </a:rPr>
              <a:t> (</a:t>
            </a:r>
            <a:r>
              <a:rPr lang="en-US" sz="3100" dirty="0" err="1">
                <a:solidFill>
                  <a:schemeClr val="accent3"/>
                </a:solidFill>
                <a:effectLst/>
              </a:rPr>
              <a:t>phrasis</a:t>
            </a:r>
            <a:r>
              <a:rPr lang="ru-RU" sz="3100" dirty="0">
                <a:solidFill>
                  <a:schemeClr val="accent3"/>
                </a:solidFill>
                <a:effectLst/>
              </a:rPr>
              <a:t>)- выражение + </a:t>
            </a:r>
            <a:r>
              <a:rPr lang="ru-RU" sz="3100" i="1" dirty="0">
                <a:solidFill>
                  <a:schemeClr val="accent3"/>
                </a:solidFill>
                <a:effectLst/>
              </a:rPr>
              <a:t>логос</a:t>
            </a:r>
            <a:r>
              <a:rPr lang="ru-RU" sz="3100" dirty="0">
                <a:solidFill>
                  <a:schemeClr val="accent3"/>
                </a:solidFill>
                <a:effectLst/>
              </a:rPr>
              <a:t> (</a:t>
            </a:r>
            <a:r>
              <a:rPr lang="en-US" sz="3100" dirty="0" err="1">
                <a:solidFill>
                  <a:schemeClr val="accent3"/>
                </a:solidFill>
                <a:effectLst/>
              </a:rPr>
              <a:t>loqos</a:t>
            </a:r>
            <a:r>
              <a:rPr lang="ru-RU" sz="3100" dirty="0">
                <a:solidFill>
                  <a:schemeClr val="accent3"/>
                </a:solidFill>
                <a:effectLst/>
              </a:rPr>
              <a:t>)-учение.</a:t>
            </a:r>
            <a:br>
              <a:rPr lang="ru-RU" sz="3100" dirty="0">
                <a:solidFill>
                  <a:schemeClr val="accent3"/>
                </a:solidFill>
                <a:effectLst/>
              </a:rPr>
            </a:br>
            <a:r>
              <a:rPr lang="ru-RU" sz="310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3"/>
                </a:solidFill>
                <a:effectLst/>
              </a:rPr>
            </a:br>
            <a:r>
              <a:rPr lang="ru-RU" sz="2700" dirty="0" smtClean="0"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>
                <a:solidFill>
                  <a:schemeClr val="accent3"/>
                </a:solidFill>
                <a:effectLst/>
              </a:rPr>
              <a:t>научное название фразеологизмов </a:t>
            </a: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>-</a:t>
            </a:r>
            <a:r>
              <a:rPr lang="ru-RU" sz="14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  </a:t>
            </a:r>
            <a:r>
              <a:rPr lang="ru-RU" sz="2400" b="1" dirty="0">
                <a:solidFill>
                  <a:schemeClr val="accent4"/>
                </a:solidFill>
                <a:effectLst/>
              </a:rPr>
              <a:t>ИДИОМА.</a:t>
            </a:r>
            <a: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4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sz="14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6013" y="714356"/>
            <a:ext cx="76327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/>
                </a:solidFill>
                <a:latin typeface="+mn-lt"/>
                <a:cs typeface="+mn-cs"/>
              </a:rPr>
              <a:t>Подведение итога занятия.</a:t>
            </a:r>
            <a:endParaRPr lang="ru-RU" sz="2400" dirty="0">
              <a:solidFill>
                <a:schemeClr val="accent4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Используются ли фразеологизмы для того, чтобы дать характеристику каких-либо качеств человека?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Какой делает нашу речь употребление фразеологизмов?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Можно ли заменить фразеологизмы близкими по значению словами?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Узнал ли я сегодня что-то новое?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Какие фразеологизмы запомнились больше всего?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/>
                </a:solidFill>
                <a:latin typeface="+mn-lt"/>
                <a:cs typeface="+mn-cs"/>
              </a:rPr>
              <a:t>Заинтересовала ли  данная тема, появилось ли желание изучать тему «Фразеология» самостоятельно</a:t>
            </a:r>
            <a:r>
              <a:rPr lang="ru-RU" sz="2400" dirty="0">
                <a:latin typeface="+mn-lt"/>
                <a:cs typeface="+mn-cs"/>
              </a:rPr>
              <a:t>?</a:t>
            </a:r>
          </a:p>
        </p:txBody>
      </p:sp>
      <p:pic>
        <p:nvPicPr>
          <p:cNvPr id="27651" name="Picture 2" descr="C:\Users\Администратор\Desktop\фразеологизмы\ф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188" y="4797425"/>
            <a:ext cx="1801812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2275" y="928670"/>
            <a:ext cx="691197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/>
                </a:solidFill>
                <a:latin typeface="+mn-lt"/>
                <a:cs typeface="+mn-cs"/>
              </a:rPr>
              <a:t>Рефлексия.</a:t>
            </a:r>
            <a:endParaRPr lang="ru-RU" sz="3200" dirty="0">
              <a:solidFill>
                <a:schemeClr val="accent4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Умею  ли я опознавать фразеологизмы?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Понимаю ли я смысл фразеологизмов?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Умею ли я употреблять в речи фразеологизмы?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/>
                </a:solidFill>
                <a:latin typeface="+mn-lt"/>
                <a:cs typeface="+mn-cs"/>
              </a:rPr>
              <a:t>Испытывал ли трудности на занятии?</a:t>
            </a:r>
          </a:p>
        </p:txBody>
      </p:sp>
      <p:pic>
        <p:nvPicPr>
          <p:cNvPr id="28675" name="Picture 3" descr="C:\Users\Администратор\Desktop\фразеологизмы\ф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33375"/>
            <a:ext cx="280828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истратор\Desktop\фразеологизмы\ф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5250"/>
            <a:ext cx="7974012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35100" y="2492375"/>
          <a:ext cx="7499350" cy="2665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1271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1.Петя на уроке труда работал плохо.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Петя на уроке труда работал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спустя рукава.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937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2.Он бездельничал.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Он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бил баклуши.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85863" y="500042"/>
            <a:ext cx="7997825" cy="2308324"/>
          </a:xfrm>
          <a:extLst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altLang="ru-RU" sz="1800" b="1" dirty="0" smtClean="0">
                <a:solidFill>
                  <a:srgbClr val="637F26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 smtClean="0">
                <a:solidFill>
                  <a:srgbClr val="637F26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637F26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1.Задание.</a:t>
            </a:r>
            <a:r>
              <a:rPr lang="ru-RU" altLang="ru-RU" sz="1800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Прочитайте предложения и определите: </a:t>
            </a:r>
            <a:b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в какой колонке фразеологические сочетания.</a:t>
            </a: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800" b="1" dirty="0" smtClean="0">
                <a:solidFill>
                  <a:srgbClr val="C32D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-Что обозначают выделенные сочетания слов? Можно ли в них опустить или заменить </a:t>
            </a:r>
            <a:b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какое-нибудь слово, не изменяя значения этих сочетаний слов?</a:t>
            </a:r>
            <a:br>
              <a:rPr lang="ru-RU" altLang="ru-RU" sz="1800" b="1" dirty="0" smtClean="0">
                <a:solidFill>
                  <a:srgbClr val="C32D2E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1800" b="1" dirty="0" smtClean="0">
              <a:solidFill>
                <a:srgbClr val="C32D2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6753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u="sng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effectLst/>
              </a:rPr>
            </a:br>
            <a:r>
              <a:rPr lang="ru-RU" sz="2800" b="1" u="sng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effectLst/>
              </a:rPr>
            </a:br>
            <a:r>
              <a:rPr lang="ru-RU" sz="2800" b="1" u="sng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effectLst/>
              </a:rPr>
            </a:br>
            <a:r>
              <a:rPr lang="ru-RU" sz="2800" b="1" u="sng" dirty="0" smtClean="0">
                <a:solidFill>
                  <a:srgbClr val="FF0000"/>
                </a:solidFill>
                <a:effectLst/>
              </a:rPr>
              <a:t>НЕЛЬЗЯ</a:t>
            </a:r>
            <a:r>
              <a:rPr lang="ru-RU" sz="2800" b="1" u="sng" dirty="0">
                <a:solidFill>
                  <a:srgbClr val="FF0000"/>
                </a:solidFill>
                <a:effectLst/>
              </a:rPr>
              <a:t>: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6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>1.Слова во фразеологизме нельзя переставлять или заменять другими. Нельзя сказать «Ни мясо, ни рыба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»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>2.Нельзя заменять словами-синонимами. Например, вместо «куда глаза глядят» нельзя сказать «куда глаза смотрят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».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  <a:t/>
            </a:r>
            <a:br>
              <a:rPr lang="ru-RU" sz="2400" b="1" dirty="0">
                <a:solidFill>
                  <a:schemeClr val="accent3">
                    <a:lumMod val="75000"/>
                  </a:schemeClr>
                </a:solidFill>
                <a:effectLst/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sz="1600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Лексическое значение имеет не каждое слово во фразеологическом обороте, а </a:t>
            </a:r>
            <a:r>
              <a:rPr lang="ru-RU" sz="2800" b="1" u="sng" dirty="0">
                <a:solidFill>
                  <a:srgbClr val="FF0000"/>
                </a:solidFill>
                <a:effectLst/>
              </a:rPr>
              <a:t>весь фразеологизм в целом.</a:t>
            </a:r>
            <a:br>
              <a:rPr lang="ru-RU" sz="2800" b="1" u="sng" dirty="0">
                <a:solidFill>
                  <a:srgbClr val="FF0000"/>
                </a:solidFill>
                <a:effectLst/>
              </a:rPr>
            </a:br>
            <a:endParaRPr lang="ru-RU" sz="2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35100" y="2060575"/>
          <a:ext cx="7499350" cy="2662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6310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Спустя рукава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Обманывать кого-либо для своей выгоды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6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Втирать очки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Делать что-либо небрежно, кое-как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6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Намылить шею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Хитро обманывать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6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Обводить вокруг пальца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Задать взбучку, побить кого-либо.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6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Кричать во всю ивановскую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Заниматься бесполезным делом.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6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Переливать из пустого в порожнее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Кричать очень громко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35100" y="714355"/>
            <a:ext cx="7258050" cy="1200329"/>
          </a:xfrm>
          <a:extLst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ru-RU" altLang="ru-RU" sz="2400" b="1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400" b="1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400" b="1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2.Задание</a:t>
            </a:r>
            <a:r>
              <a:rPr lang="ru-RU" altLang="ru-RU" sz="2400" b="1" dirty="0" smtClean="0">
                <a:solidFill>
                  <a:schemeClr val="accent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Соотнесите фразеологизм со значением.</a:t>
            </a:r>
            <a:r>
              <a:rPr lang="ru-RU" altLang="ru-RU" sz="2400" b="1" dirty="0" smtClean="0"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400" b="1" dirty="0" smtClean="0"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altLang="ru-RU" sz="2400" b="1" dirty="0" smtClean="0">
              <a:solidFill>
                <a:schemeClr val="accent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C:\Users\Администратор\Desktop\фразеологизмы\ф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28669"/>
            <a:ext cx="6624637" cy="516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C:\Users\Администратор\Desktop\фразеологизмы\ф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71480"/>
            <a:ext cx="7129463" cy="602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C:\Users\Администратор\Desktop\фразеологизмы\ф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71480"/>
            <a:ext cx="6481763" cy="581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C:\Users\Администратор\Desktop\фразеологизмы\ф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642918"/>
            <a:ext cx="7489825" cy="573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506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Batang</vt:lpstr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Волшебный  мир фразеологизмов</vt:lpstr>
      <vt:lpstr>  Фразеологизмы – это устойчивые сочетания слов, равные по значению либо одному слову, либо целому предложению.     Раздел науки о языке, в котором изучаются устойчивые словосочетания, цельные по своему значению, называется – фразеология.   Фразеология – от греч. Фразис (phrasis)- выражение + логос (loqos)-учение.   научное название фразеологизмов -  ИДИОМА. </vt:lpstr>
      <vt:lpstr> 1.Задание. Прочитайте предложения и определите:  в какой колонке фразеологические сочетания.  -Что обозначают выделенные сочетания слов? Можно ли в них опустить или заменить  какое-нибудь слово, не изменяя значения этих сочетаний слов? </vt:lpstr>
      <vt:lpstr>   НЕЛЬЗЯ: 1.Слова во фразеологизме нельзя переставлять или заменять другими. Нельзя сказать «Ни мясо, ни рыба»   2.Нельзя заменять словами-синонимами. Например, вместо «куда глаза глядят» нельзя сказать «куда глаза смотрят».    Лексическое значение имеет не каждое слово во фразеологическом обороте, а весь фразеологизм в целом. </vt:lpstr>
      <vt:lpstr> 2.Задание. Соотнесите фразеологизм со значением. </vt:lpstr>
      <vt:lpstr>Презентация PowerPoint</vt:lpstr>
      <vt:lpstr>Презентация PowerPoint</vt:lpstr>
      <vt:lpstr>Презентация PowerPoint</vt:lpstr>
      <vt:lpstr>Презентация PowerPoint</vt:lpstr>
      <vt:lpstr>4.Задание. Послушайте внимательно стихотворение В. Орловой. О чем оно? «Ни пуха ни пера.»     </vt:lpstr>
      <vt:lpstr>Самостоятельная работа.  Закончите предложение.  Болтлив как …        Надут как …          Изворотлив как …    Здоров как …     Упрям как …     Нем как …                            Работает как …           </vt:lpstr>
      <vt:lpstr>8. Задание. Допишите фразеологизмы, выбрав из скобок нужное слово или форму слова .Объясните значение фразеологизмов.   Держать…. востро (уши, ухо)  Смотреть сквозь…очки (розовые, тёмные)  С …..нос (голубиный, гулькин)  Не в своей …(чашке, тарелке).</vt:lpstr>
      <vt:lpstr>9.Задание. К каждому слову подберите как можно больше фразеологических сочетаний.   Ум  вода  голова  со словом КАК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мир фразеологизмов</dc:title>
  <dc:creator>Администратор</dc:creator>
  <cp:lastModifiedBy>евгений</cp:lastModifiedBy>
  <cp:revision>8</cp:revision>
  <dcterms:created xsi:type="dcterms:W3CDTF">2013-11-08T09:02:15Z</dcterms:created>
  <dcterms:modified xsi:type="dcterms:W3CDTF">2023-04-08T15:10:46Z</dcterms:modified>
</cp:coreProperties>
</file>