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1" r:id="rId2"/>
    <p:sldId id="257" r:id="rId3"/>
    <p:sldId id="282" r:id="rId4"/>
    <p:sldId id="259" r:id="rId5"/>
    <p:sldId id="283" r:id="rId6"/>
    <p:sldId id="261" r:id="rId7"/>
    <p:sldId id="284" r:id="rId8"/>
    <p:sldId id="285" r:id="rId9"/>
    <p:sldId id="264" r:id="rId10"/>
    <p:sldId id="293" r:id="rId11"/>
    <p:sldId id="302" r:id="rId12"/>
    <p:sldId id="294" r:id="rId13"/>
    <p:sldId id="296" r:id="rId14"/>
    <p:sldId id="303" r:id="rId15"/>
    <p:sldId id="297" r:id="rId16"/>
    <p:sldId id="298" r:id="rId17"/>
    <p:sldId id="304" r:id="rId18"/>
    <p:sldId id="299" r:id="rId19"/>
    <p:sldId id="300" r:id="rId20"/>
    <p:sldId id="301" r:id="rId21"/>
    <p:sldId id="291" r:id="rId22"/>
    <p:sldId id="286" r:id="rId23"/>
    <p:sldId id="287" r:id="rId24"/>
    <p:sldId id="288" r:id="rId25"/>
    <p:sldId id="289" r:id="rId26"/>
    <p:sldId id="290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1524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929374F-9BAA-4449-9116-8F66DAF687E3}" type="datetimeFigureOut">
              <a:rPr lang="uk-UA"/>
              <a:pPr>
                <a:defRPr/>
              </a:pPr>
              <a:t>09.04.2023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uk-UA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DAAF44E-D1F3-43E4-80AF-BDDE5631075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6113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5D199846-4B17-4FC1-B857-E1964B811C36}" type="slidenum">
              <a:rPr lang="ru-RU" altLang="ru-RU"/>
              <a:pPr>
                <a:spcBef>
                  <a:spcPct val="0"/>
                </a:spcBef>
              </a:pPr>
              <a:t>10</a:t>
            </a:fld>
            <a:endParaRPr lang="ru-RU" altLang="ru-RU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solidFill>
            <a:srgbClr val="FFFFFF"/>
          </a:solidFill>
          <a:ln w="12700" cap="flat"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DB6A4-E7B0-406F-8278-6888B094D3CB}" type="datetime1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urok-informatiku.ru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9FB36-89EB-4F97-B879-AB74237A8A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243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2FB9E-290B-4EF8-95C3-B3FF401B4541}" type="datetime1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urok-informatiku.ru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5E3FB-128E-4D2C-A0B1-13ABC281F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849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2EBD6-084A-47F2-A1EC-8FCED60F11CC}" type="datetime1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urok-informatiku.ru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7F5CB-2B44-42CD-925E-FB63561D8E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242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E303-6C0E-43E8-9223-20CB387BB0CC}" type="datetimeFigureOut">
              <a:rPr lang="ru-RU" smtClean="0"/>
              <a:t>09.04.2023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9576-8597-4D25-9C58-6F7F135B261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732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17195-792F-482F-B009-32BB744168D9}" type="datetime1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urok-informatiku.ru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8F073-1886-4D40-821C-523851F404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649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E8DFE-5A56-4EC6-A5EA-0714D37B6E51}" type="datetime1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urok-informatiku.ru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DD63F-5B39-494A-A9C5-6FC4A4D1B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901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36B28-5B86-42F8-A559-E9554286FD58}" type="datetime1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urok-informatiku.ru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5DC75-BBAE-4946-93D9-2A0F3179F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16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BB16C-15B6-4093-8756-5BB1DDFEAAAE}" type="datetime1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urok-informatiku.ru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35FA2-E80B-4D72-91E4-DA3A830268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570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9FB0B-2F75-4B72-BA12-382DC824D511}" type="datetime1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urok-informatiku.ru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C8788-F2C2-44D7-9183-F13971B70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867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75501-D93B-4432-8A14-E3F152F6DF8D}" type="datetime1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urok-informatiku.ru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9D894-ABE6-4845-B1EC-3FF1D057BC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876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9F86B-D388-42A7-BA0C-507A4F41F2E6}" type="datetime1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urok-informatiku.ru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F6CFB-3EE1-40AA-9831-A2F4690E6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928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A34B6-96C4-4D26-8B7E-F389D9B992E7}" type="datetime1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urok-informatiku.ru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A82E7-93C9-4483-BA76-C878C9178A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699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/>
              <a:t>Образец текста</a:t>
            </a:r>
          </a:p>
          <a:p>
            <a:pPr lvl="1"/>
            <a:r>
              <a:rPr lang="ru-RU" altLang="uk-UA"/>
              <a:t>Второй уровень</a:t>
            </a:r>
          </a:p>
          <a:p>
            <a:pPr lvl="2"/>
            <a:r>
              <a:rPr lang="ru-RU" altLang="uk-UA"/>
              <a:t>Третий уровень</a:t>
            </a:r>
          </a:p>
          <a:p>
            <a:pPr lvl="3"/>
            <a:r>
              <a:rPr lang="ru-RU" altLang="uk-UA"/>
              <a:t>Четвертый уровень</a:t>
            </a:r>
          </a:p>
          <a:p>
            <a:pPr lvl="4"/>
            <a:r>
              <a:rPr lang="ru-RU" altLang="uk-UA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215006-FDB9-4D6C-B1EA-3817ED3CA4C1}" type="datetime1">
              <a:rPr lang="ru-RU"/>
              <a:pPr>
                <a:defRPr/>
              </a:pPr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urok-informatiku.ru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1B9870-3ED6-41B7-AEF8-0D87DF8EDA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2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school.xvatit.com/index.php?title=%D0%9F%D0%B5%D1%80%D0%B5%D0%B4%D0%B0%D1%87%D0%B0_%D0%B8%D0%BD%D1%84%D0%BE%D1%80%D0%BC%D0%B0%D1%86%D0%B8%D0%B8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836712"/>
            <a:ext cx="8424936" cy="1944216"/>
          </a:xfrm>
        </p:spPr>
        <p:txBody>
          <a:bodyPr/>
          <a:lstStyle/>
          <a:p>
            <a:pPr marL="182880" indent="0">
              <a:buNone/>
            </a:pPr>
            <a:r>
              <a:rPr lang="ru-RU" sz="4800" b="1" dirty="0"/>
              <a:t>Аналоговый и цифровой </a:t>
            </a:r>
            <a:r>
              <a:rPr lang="ru-RU" sz="4800" b="1" dirty="0" smtClean="0"/>
              <a:t>звук. Технические средства мультимедиа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84242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760"/>
            <a:ext cx="9044880" cy="5322887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Char char="Ø"/>
            </a:pPr>
            <a:r>
              <a:rPr lang="ru-RU" altLang="ru-RU" sz="4000" b="1" dirty="0" smtClean="0">
                <a:solidFill>
                  <a:schemeClr val="accent2"/>
                </a:solidFill>
              </a:rPr>
              <a:t> </a:t>
            </a:r>
            <a:r>
              <a:rPr lang="ru-RU" altLang="ru-RU" sz="4000" b="1" dirty="0" smtClean="0">
                <a:solidFill>
                  <a:schemeClr val="tx2"/>
                </a:solidFill>
              </a:rPr>
              <a:t>Аппаратные:</a:t>
            </a:r>
            <a:r>
              <a:rPr lang="en-US" altLang="ru-RU" sz="4000" b="1" i="1" dirty="0" smtClean="0">
                <a:solidFill>
                  <a:srgbClr val="000000"/>
                </a:solidFill>
              </a:rPr>
              <a:t> </a:t>
            </a:r>
            <a:r>
              <a:rPr lang="ru-RU" altLang="ru-RU" sz="4000" b="1" i="1" dirty="0" smtClean="0">
                <a:solidFill>
                  <a:srgbClr val="000000"/>
                </a:solidFill>
              </a:rPr>
              <a:t>звуковая </a:t>
            </a:r>
            <a:r>
              <a:rPr lang="ru-RU" altLang="ru-RU" sz="4000" b="1" i="1" dirty="0" smtClean="0">
                <a:solidFill>
                  <a:srgbClr val="000000"/>
                </a:solidFill>
              </a:rPr>
              <a:t>карта, колонки, микрофон, дисководы </a:t>
            </a:r>
            <a:r>
              <a:rPr lang="en-US" altLang="ru-RU" sz="4000" b="1" i="1" dirty="0" smtClean="0">
                <a:solidFill>
                  <a:srgbClr val="000000"/>
                </a:solidFill>
              </a:rPr>
              <a:t>CD-ROM</a:t>
            </a:r>
            <a:r>
              <a:rPr lang="ru-RU" altLang="ru-RU" sz="4000" b="1" i="1" dirty="0" smtClean="0">
                <a:solidFill>
                  <a:srgbClr val="000000"/>
                </a:solidFill>
              </a:rPr>
              <a:t>, </a:t>
            </a:r>
            <a:r>
              <a:rPr lang="en-US" altLang="ru-RU" sz="4000" b="1" i="1" dirty="0" smtClean="0">
                <a:solidFill>
                  <a:srgbClr val="000000"/>
                </a:solidFill>
              </a:rPr>
              <a:t>DVD</a:t>
            </a:r>
            <a:r>
              <a:rPr lang="ru-RU" altLang="ru-RU" sz="4000" b="1" i="1" dirty="0" smtClean="0">
                <a:solidFill>
                  <a:srgbClr val="000000"/>
                </a:solidFill>
              </a:rPr>
              <a:t>-</a:t>
            </a:r>
            <a:r>
              <a:rPr lang="en-US" altLang="ru-RU" sz="4000" b="1" i="1" dirty="0" smtClean="0">
                <a:solidFill>
                  <a:srgbClr val="000000"/>
                </a:solidFill>
              </a:rPr>
              <a:t>ROM</a:t>
            </a:r>
            <a:endParaRPr lang="ru-RU" altLang="ru-RU" sz="4000" b="1" i="1" dirty="0" smtClean="0">
              <a:solidFill>
                <a:srgbClr val="000000"/>
              </a:solidFill>
            </a:endParaRPr>
          </a:p>
          <a:p>
            <a:pPr marL="533400" indent="-533400" eaLnBrk="1" hangingPunct="1">
              <a:buFont typeface="Wingdings" pitchFamily="2" charset="2"/>
              <a:buChar char="Ø"/>
            </a:pPr>
            <a:r>
              <a:rPr lang="ru-RU" altLang="ru-RU" sz="4000" b="1" dirty="0" smtClean="0">
                <a:solidFill>
                  <a:schemeClr val="accent2"/>
                </a:solidFill>
              </a:rPr>
              <a:t> </a:t>
            </a:r>
            <a:r>
              <a:rPr lang="ru-RU" altLang="ru-RU" sz="4000" b="1" dirty="0" smtClean="0">
                <a:solidFill>
                  <a:schemeClr val="tx2"/>
                </a:solidFill>
              </a:rPr>
              <a:t>Программные: </a:t>
            </a:r>
            <a:r>
              <a:rPr lang="ru-RU" altLang="ru-RU" sz="4000" b="1" i="1" dirty="0" smtClean="0">
                <a:solidFill>
                  <a:srgbClr val="000000"/>
                </a:solidFill>
              </a:rPr>
              <a:t>драйверы </a:t>
            </a:r>
            <a:r>
              <a:rPr lang="ru-RU" altLang="ru-RU" sz="4000" b="1" i="1" dirty="0" smtClean="0">
                <a:solidFill>
                  <a:srgbClr val="000000"/>
                </a:solidFill>
              </a:rPr>
              <a:t>устройств и программы воспроизведения звука и видео</a:t>
            </a:r>
          </a:p>
          <a:p>
            <a:pPr marL="533400" indent="-533400" eaLnBrk="1" hangingPunct="1">
              <a:buFont typeface="Wingdings" pitchFamily="2" charset="2"/>
              <a:buChar char="Ø"/>
            </a:pPr>
            <a:r>
              <a:rPr lang="ru-RU" altLang="ru-RU" sz="4000" b="1" dirty="0" smtClean="0">
                <a:solidFill>
                  <a:schemeClr val="accent2"/>
                </a:solidFill>
              </a:rPr>
              <a:t> </a:t>
            </a:r>
            <a:r>
              <a:rPr lang="ru-RU" altLang="ru-RU" sz="4000" b="1" dirty="0" smtClean="0">
                <a:solidFill>
                  <a:schemeClr val="tx2"/>
                </a:solidFill>
              </a:rPr>
              <a:t>Носители </a:t>
            </a:r>
            <a:r>
              <a:rPr lang="ru-RU" altLang="ru-RU" sz="4000" b="1" dirty="0" smtClean="0">
                <a:solidFill>
                  <a:schemeClr val="tx2"/>
                </a:solidFill>
              </a:rPr>
              <a:t>мультимедиа-информации:</a:t>
            </a:r>
            <a:r>
              <a:rPr lang="en-US" altLang="ru-RU" sz="4000" b="1" i="1" dirty="0" smtClean="0">
                <a:solidFill>
                  <a:srgbClr val="000000"/>
                </a:solidFill>
              </a:rPr>
              <a:t>CD</a:t>
            </a:r>
            <a:r>
              <a:rPr lang="ru-RU" altLang="ru-RU" sz="4000" b="1" i="1" dirty="0" smtClean="0">
                <a:solidFill>
                  <a:srgbClr val="000000"/>
                </a:solidFill>
              </a:rPr>
              <a:t>, </a:t>
            </a:r>
            <a:r>
              <a:rPr lang="en-US" altLang="ru-RU" sz="4000" b="1" i="1" dirty="0" smtClean="0">
                <a:solidFill>
                  <a:srgbClr val="000000"/>
                </a:solidFill>
              </a:rPr>
              <a:t>DVD -</a:t>
            </a:r>
            <a:r>
              <a:rPr lang="ru-RU" altLang="ru-RU" sz="4000" b="1" i="1" dirty="0" smtClean="0">
                <a:solidFill>
                  <a:srgbClr val="000000"/>
                </a:solidFill>
              </a:rPr>
              <a:t> диски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266700"/>
            <a:ext cx="9144000" cy="762000"/>
          </a:xfrm>
          <a:noFill/>
        </p:spPr>
        <p:txBody>
          <a:bodyPr/>
          <a:lstStyle/>
          <a:p>
            <a:pPr eaLnBrk="1" hangingPunct="1"/>
            <a:r>
              <a:rPr lang="ru-RU" altLang="ru-RU" sz="6000" b="1" smtClean="0">
                <a:solidFill>
                  <a:schemeClr val="accent2"/>
                </a:solidFill>
              </a:rPr>
              <a:t>Средства мультимедиа</a:t>
            </a:r>
          </a:p>
        </p:txBody>
      </p:sp>
    </p:spTree>
    <p:extLst>
      <p:ext uri="{BB962C8B-B14F-4D97-AF65-F5344CB8AC3E}">
        <p14:creationId xmlns:p14="http://schemas.microsoft.com/office/powerpoint/2010/main" val="2441312873"/>
      </p:ext>
    </p:extLst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75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75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75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  <p:bldP spid="307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3200" b="1" dirty="0" smtClean="0">
                <a:solidFill>
                  <a:srgbClr val="FF0000"/>
                </a:solidFill>
              </a:rPr>
              <a:t>Микрофон и звуковая карта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7824" y="1196752"/>
            <a:ext cx="5776664" cy="4525963"/>
          </a:xfrm>
        </p:spPr>
        <p:txBody>
          <a:bodyPr/>
          <a:lstStyle/>
          <a:p>
            <a:r>
              <a:rPr lang="ru-RU" dirty="0" smtClean="0"/>
              <a:t>Микрофон используется для ввода звука в компьютер. Непрерывные электрические колебания, идущие от микрофона, преобразуются в числовую последовательность. Эту работу выполняет устройство, которое называется </a:t>
            </a:r>
            <a:r>
              <a:rPr lang="ru-RU" b="1" dirty="0" err="1" smtClean="0"/>
              <a:t>аудиоадаптером</a:t>
            </a:r>
            <a:r>
              <a:rPr lang="ru-RU" b="1" dirty="0" smtClean="0"/>
              <a:t> или звуковой картой</a:t>
            </a:r>
            <a:endParaRPr lang="ru-RU" b="1" dirty="0"/>
          </a:p>
        </p:txBody>
      </p:sp>
      <p:grpSp>
        <p:nvGrpSpPr>
          <p:cNvPr id="8" name="Group 11"/>
          <p:cNvGrpSpPr>
            <a:grpSpLocks/>
          </p:cNvGrpSpPr>
          <p:nvPr/>
        </p:nvGrpSpPr>
        <p:grpSpPr bwMode="auto">
          <a:xfrm>
            <a:off x="396605" y="3789040"/>
            <a:ext cx="3034590" cy="2536825"/>
            <a:chOff x="3024" y="672"/>
            <a:chExt cx="2284" cy="1680"/>
          </a:xfrm>
        </p:grpSpPr>
        <p:pic>
          <p:nvPicPr>
            <p:cNvPr id="9" name="Picture 6" descr="зв карта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4" y="672"/>
              <a:ext cx="1968" cy="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3312" y="2112"/>
              <a:ext cx="1996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dirty="0"/>
                <a:t>Звуковая карта</a:t>
              </a:r>
            </a:p>
          </p:txBody>
        </p:sp>
      </p:grpSp>
      <p:grpSp>
        <p:nvGrpSpPr>
          <p:cNvPr id="11" name="Group 14"/>
          <p:cNvGrpSpPr>
            <a:grpSpLocks/>
          </p:cNvGrpSpPr>
          <p:nvPr/>
        </p:nvGrpSpPr>
        <p:grpSpPr bwMode="auto">
          <a:xfrm>
            <a:off x="375102" y="739775"/>
            <a:ext cx="2667000" cy="2971800"/>
            <a:chOff x="144" y="720"/>
            <a:chExt cx="1680" cy="1872"/>
          </a:xfrm>
        </p:grpSpPr>
        <p:pic>
          <p:nvPicPr>
            <p:cNvPr id="12" name="Picture 8" descr="микрофон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720"/>
              <a:ext cx="1584" cy="158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44" y="2304"/>
              <a:ext cx="1680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dirty="0"/>
                <a:t>Микрофон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7853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08520" y="332656"/>
            <a:ext cx="9144000" cy="1066800"/>
          </a:xfrm>
        </p:spPr>
        <p:txBody>
          <a:bodyPr/>
          <a:lstStyle/>
          <a:p>
            <a:pPr eaLnBrk="1" hangingPunct="1"/>
            <a:r>
              <a:rPr lang="ru-RU" altLang="ru-RU" sz="3200" b="1" dirty="0" smtClean="0">
                <a:solidFill>
                  <a:schemeClr val="accent2"/>
                </a:solidFill>
              </a:rPr>
              <a:t>Технические средства мультимедиа для </a:t>
            </a:r>
            <a:r>
              <a:rPr lang="ru-RU" altLang="ru-RU" sz="3200" b="1" dirty="0" smtClean="0">
                <a:solidFill>
                  <a:schemeClr val="accent2"/>
                </a:solidFill>
              </a:rPr>
              <a:t>работы</a:t>
            </a:r>
            <a:br>
              <a:rPr lang="ru-RU" altLang="ru-RU" sz="3200" b="1" dirty="0" smtClean="0">
                <a:solidFill>
                  <a:schemeClr val="accent2"/>
                </a:solidFill>
              </a:rPr>
            </a:br>
            <a:r>
              <a:rPr lang="ru-RU" altLang="ru-RU" sz="3200" b="1" dirty="0" smtClean="0">
                <a:solidFill>
                  <a:schemeClr val="accent2"/>
                </a:solidFill>
              </a:rPr>
              <a:t>со </a:t>
            </a:r>
            <a:r>
              <a:rPr lang="ru-RU" altLang="ru-RU" sz="3200" b="1" dirty="0" smtClean="0">
                <a:solidFill>
                  <a:schemeClr val="accent2"/>
                </a:solidFill>
              </a:rPr>
              <a:t>звуком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5498046" y="1107882"/>
            <a:ext cx="3034590" cy="2536825"/>
            <a:chOff x="3024" y="672"/>
            <a:chExt cx="2284" cy="1680"/>
          </a:xfrm>
        </p:grpSpPr>
        <p:pic>
          <p:nvPicPr>
            <p:cNvPr id="8205" name="Picture 6" descr="зв карта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4" y="672"/>
              <a:ext cx="1968" cy="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Rectangle 10"/>
            <p:cNvSpPr>
              <a:spLocks noChangeArrowheads="1"/>
            </p:cNvSpPr>
            <p:nvPr/>
          </p:nvSpPr>
          <p:spPr bwMode="auto">
            <a:xfrm>
              <a:off x="3312" y="2112"/>
              <a:ext cx="1996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dirty="0"/>
                <a:t>Звуковая карта</a:t>
              </a:r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179388" y="1196975"/>
            <a:ext cx="3581400" cy="2971800"/>
            <a:chOff x="144" y="720"/>
            <a:chExt cx="2256" cy="1872"/>
          </a:xfrm>
        </p:grpSpPr>
        <p:pic>
          <p:nvPicPr>
            <p:cNvPr id="8203" name="Picture 8" descr="микрофон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720"/>
              <a:ext cx="1584" cy="158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144" y="2304"/>
              <a:ext cx="2256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/>
                <a:t>Микрофон</a:t>
              </a:r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152400" y="4114800"/>
            <a:ext cx="5029200" cy="2743200"/>
            <a:chOff x="96" y="2592"/>
            <a:chExt cx="3168" cy="1728"/>
          </a:xfrm>
        </p:grpSpPr>
        <p:pic>
          <p:nvPicPr>
            <p:cNvPr id="8201" name="Picture 9" descr="наушники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592"/>
              <a:ext cx="1598" cy="1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Rectangle 15"/>
            <p:cNvSpPr>
              <a:spLocks noChangeArrowheads="1"/>
            </p:cNvSpPr>
            <p:nvPr/>
          </p:nvSpPr>
          <p:spPr bwMode="auto">
            <a:xfrm>
              <a:off x="1776" y="2880"/>
              <a:ext cx="1488" cy="57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dirty="0"/>
                <a:t>Наушники с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dirty="0"/>
                <a:t>микрофоном</a:t>
              </a:r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5181600" y="3810000"/>
            <a:ext cx="3962400" cy="3048000"/>
            <a:chOff x="3264" y="2400"/>
            <a:chExt cx="2496" cy="1920"/>
          </a:xfrm>
        </p:grpSpPr>
        <p:pic>
          <p:nvPicPr>
            <p:cNvPr id="8199" name="Picture 7" descr="зв колонки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6" y="2400"/>
              <a:ext cx="1704" cy="1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Rectangle 17"/>
            <p:cNvSpPr>
              <a:spLocks noChangeArrowheads="1"/>
            </p:cNvSpPr>
            <p:nvPr/>
          </p:nvSpPr>
          <p:spPr bwMode="auto">
            <a:xfrm>
              <a:off x="3264" y="3984"/>
              <a:ext cx="2496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/>
                <a:t>Звуковые колонки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6965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91880" y="476672"/>
            <a:ext cx="5254352" cy="41148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Воспроизведение звука, записанного в компьютерную память, также происходит с помощью </a:t>
            </a:r>
            <a:r>
              <a:rPr lang="ru-RU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аудиоадаптера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преобразующего оцифрованный звук в аналоговый электрический сигнал звуковой частоты, поступающий на 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акустические колонки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или 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стереонаушники.</a:t>
            </a: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467544" y="332656"/>
            <a:ext cx="2735807" cy="3803915"/>
            <a:chOff x="96" y="2592"/>
            <a:chExt cx="1663" cy="2304"/>
          </a:xfrm>
        </p:grpSpPr>
        <p:pic>
          <p:nvPicPr>
            <p:cNvPr id="4" name="Picture 9" descr="наушники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592"/>
              <a:ext cx="1598" cy="1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15"/>
            <p:cNvSpPr>
              <a:spLocks noChangeArrowheads="1"/>
            </p:cNvSpPr>
            <p:nvPr/>
          </p:nvSpPr>
          <p:spPr bwMode="auto">
            <a:xfrm>
              <a:off x="271" y="4320"/>
              <a:ext cx="1488" cy="57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dirty="0"/>
                <a:t>Наушники с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dirty="0"/>
                <a:t>микрофоном</a:t>
              </a:r>
            </a:p>
          </p:txBody>
        </p:sp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832018" y="4293382"/>
            <a:ext cx="2526409" cy="2327920"/>
            <a:chOff x="3264" y="2400"/>
            <a:chExt cx="2496" cy="1920"/>
          </a:xfrm>
        </p:grpSpPr>
        <p:pic>
          <p:nvPicPr>
            <p:cNvPr id="7" name="Picture 7" descr="зв колонки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6" y="2400"/>
              <a:ext cx="1704" cy="1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17"/>
            <p:cNvSpPr>
              <a:spLocks noChangeArrowheads="1"/>
            </p:cNvSpPr>
            <p:nvPr/>
          </p:nvSpPr>
          <p:spPr bwMode="auto">
            <a:xfrm>
              <a:off x="3264" y="3984"/>
              <a:ext cx="2496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/>
                <a:t>Звуковые колонки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2389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67544" y="476672"/>
            <a:ext cx="8278688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Tx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Таким образом, звуковая карта совмещает в себе функции ЦАП и АЦП: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026" name="Picture 2" descr="https://xn----7sbbfb7a7aej.xn--p1ai/informatika_07_sim/ur_27/ur_27_0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33946"/>
            <a:ext cx="8080364" cy="275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60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2084" y="-171400"/>
            <a:ext cx="8262364" cy="662136"/>
          </a:xfrm>
        </p:spPr>
        <p:txBody>
          <a:bodyPr/>
          <a:lstStyle/>
          <a:p>
            <a:pPr eaLnBrk="1" hangingPunct="1"/>
            <a:r>
              <a:rPr lang="ru-RU" altLang="ru-RU" sz="2000" b="1" dirty="0" smtClean="0">
                <a:solidFill>
                  <a:schemeClr val="bg1"/>
                </a:solidFill>
              </a:rPr>
              <a:t>Технические средства для работы с видео</a:t>
            </a:r>
            <a:r>
              <a:rPr lang="en-US" altLang="ru-RU" sz="2000" b="1" dirty="0" smtClean="0">
                <a:solidFill>
                  <a:schemeClr val="bg1"/>
                </a:solidFill>
              </a:rPr>
              <a:t> </a:t>
            </a:r>
            <a:r>
              <a:rPr lang="ru-RU" altLang="ru-RU" sz="2000" b="1" dirty="0" smtClean="0">
                <a:solidFill>
                  <a:schemeClr val="bg1"/>
                </a:solidFill>
              </a:rPr>
              <a:t>и изображением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50825" y="620713"/>
            <a:ext cx="2665413" cy="2016125"/>
            <a:chOff x="158" y="709"/>
            <a:chExt cx="1679" cy="1270"/>
          </a:xfrm>
        </p:grpSpPr>
        <p:pic>
          <p:nvPicPr>
            <p:cNvPr id="11292" name="Picture 3" descr="видеокарта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709"/>
              <a:ext cx="1588" cy="1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93" name="Rectangle 4"/>
            <p:cNvSpPr>
              <a:spLocks noChangeArrowheads="1"/>
            </p:cNvSpPr>
            <p:nvPr/>
          </p:nvSpPr>
          <p:spPr bwMode="auto">
            <a:xfrm>
              <a:off x="204" y="1752"/>
              <a:ext cx="1633" cy="22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/>
                <a:t>видеокарта</a:t>
              </a: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6300788" y="549275"/>
            <a:ext cx="2592387" cy="2087563"/>
            <a:chOff x="3923" y="391"/>
            <a:chExt cx="1633" cy="1315"/>
          </a:xfrm>
        </p:grpSpPr>
        <p:pic>
          <p:nvPicPr>
            <p:cNvPr id="11290" name="Picture 7" descr="монитор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" y="391"/>
              <a:ext cx="1614" cy="1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91" name="Rectangle 8"/>
            <p:cNvSpPr>
              <a:spLocks noChangeArrowheads="1"/>
            </p:cNvSpPr>
            <p:nvPr/>
          </p:nvSpPr>
          <p:spPr bwMode="auto">
            <a:xfrm>
              <a:off x="3923" y="1434"/>
              <a:ext cx="1633" cy="272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/>
                <a:t>монитор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3563938" y="1125538"/>
            <a:ext cx="2160587" cy="1079500"/>
            <a:chOff x="2245" y="709"/>
            <a:chExt cx="1361" cy="680"/>
          </a:xfrm>
        </p:grpSpPr>
        <p:pic>
          <p:nvPicPr>
            <p:cNvPr id="11288" name="Picture 10" descr="web камера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2" y="709"/>
              <a:ext cx="499" cy="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9" name="Rectangle 11"/>
            <p:cNvSpPr>
              <a:spLocks noChangeArrowheads="1"/>
            </p:cNvSpPr>
            <p:nvPr/>
          </p:nvSpPr>
          <p:spPr bwMode="auto">
            <a:xfrm>
              <a:off x="2245" y="1162"/>
              <a:ext cx="1361" cy="22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2400"/>
                <a:t>web </a:t>
              </a:r>
              <a:r>
                <a:rPr lang="ru-RU" altLang="ru-RU" sz="2400"/>
                <a:t>камера</a:t>
              </a:r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8600" y="2590800"/>
            <a:ext cx="2916238" cy="1728788"/>
            <a:chOff x="158" y="1706"/>
            <a:chExt cx="1837" cy="1089"/>
          </a:xfrm>
        </p:grpSpPr>
        <p:pic>
          <p:nvPicPr>
            <p:cNvPr id="11286" name="Picture 13" descr="сканер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1706"/>
              <a:ext cx="1837" cy="1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7" name="Rectangle 14"/>
            <p:cNvSpPr>
              <a:spLocks noChangeArrowheads="1"/>
            </p:cNvSpPr>
            <p:nvPr/>
          </p:nvSpPr>
          <p:spPr bwMode="auto">
            <a:xfrm>
              <a:off x="249" y="2568"/>
              <a:ext cx="1678" cy="181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/>
                <a:t>сканер</a:t>
              </a:r>
            </a:p>
          </p:txBody>
        </p:sp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6732588" y="2636838"/>
            <a:ext cx="2089150" cy="1727200"/>
            <a:chOff x="4241" y="1661"/>
            <a:chExt cx="1316" cy="1088"/>
          </a:xfrm>
        </p:grpSpPr>
        <p:pic>
          <p:nvPicPr>
            <p:cNvPr id="11284" name="Picture 16" descr="цифр видео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2" y="1661"/>
              <a:ext cx="817" cy="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5" name="Rectangle 17"/>
            <p:cNvSpPr>
              <a:spLocks noChangeArrowheads="1"/>
            </p:cNvSpPr>
            <p:nvPr/>
          </p:nvSpPr>
          <p:spPr bwMode="auto">
            <a:xfrm>
              <a:off x="4241" y="2432"/>
              <a:ext cx="1316" cy="31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/>
                <a:t>видеокамера</a:t>
              </a:r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3203575" y="2420938"/>
            <a:ext cx="3529013" cy="1728787"/>
            <a:chOff x="2018" y="1525"/>
            <a:chExt cx="2223" cy="1089"/>
          </a:xfrm>
        </p:grpSpPr>
        <p:pic>
          <p:nvPicPr>
            <p:cNvPr id="11282" name="Picture 19" descr="гр планшет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2" y="1525"/>
              <a:ext cx="1186" cy="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3" name="Rectangle 20"/>
            <p:cNvSpPr>
              <a:spLocks noChangeArrowheads="1"/>
            </p:cNvSpPr>
            <p:nvPr/>
          </p:nvSpPr>
          <p:spPr bwMode="auto">
            <a:xfrm>
              <a:off x="2018" y="2341"/>
              <a:ext cx="2223" cy="273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/>
                <a:t>графический планшет</a:t>
              </a:r>
            </a:p>
          </p:txBody>
        </p:sp>
      </p:grpSp>
      <p:grpSp>
        <p:nvGrpSpPr>
          <p:cNvPr id="8" name="Group 24"/>
          <p:cNvGrpSpPr>
            <a:grpSpLocks/>
          </p:cNvGrpSpPr>
          <p:nvPr/>
        </p:nvGrpSpPr>
        <p:grpSpPr bwMode="auto">
          <a:xfrm>
            <a:off x="395288" y="4365625"/>
            <a:ext cx="2160587" cy="2038350"/>
            <a:chOff x="249" y="2872"/>
            <a:chExt cx="1361" cy="1284"/>
          </a:xfrm>
        </p:grpSpPr>
        <p:pic>
          <p:nvPicPr>
            <p:cNvPr id="11280" name="Picture 22" descr="телевизор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" y="2872"/>
              <a:ext cx="1179" cy="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1" name="Rectangle 23"/>
            <p:cNvSpPr>
              <a:spLocks noChangeArrowheads="1"/>
            </p:cNvSpPr>
            <p:nvPr/>
          </p:nvSpPr>
          <p:spPr bwMode="auto">
            <a:xfrm>
              <a:off x="249" y="3884"/>
              <a:ext cx="1361" cy="272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/>
                <a:t>телевизор</a:t>
              </a:r>
            </a:p>
          </p:txBody>
        </p:sp>
      </p:grpSp>
      <p:grpSp>
        <p:nvGrpSpPr>
          <p:cNvPr id="9" name="Group 27"/>
          <p:cNvGrpSpPr>
            <a:grpSpLocks/>
          </p:cNvGrpSpPr>
          <p:nvPr/>
        </p:nvGrpSpPr>
        <p:grpSpPr bwMode="auto">
          <a:xfrm>
            <a:off x="2771775" y="4652963"/>
            <a:ext cx="3311525" cy="1871662"/>
            <a:chOff x="1882" y="2840"/>
            <a:chExt cx="2086" cy="1179"/>
          </a:xfrm>
        </p:grpSpPr>
        <p:pic>
          <p:nvPicPr>
            <p:cNvPr id="11278" name="Picture 25" descr="цифр фото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0" y="2840"/>
              <a:ext cx="1088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9" name="Rectangle 26"/>
            <p:cNvSpPr>
              <a:spLocks noChangeArrowheads="1"/>
            </p:cNvSpPr>
            <p:nvPr/>
          </p:nvSpPr>
          <p:spPr bwMode="auto">
            <a:xfrm>
              <a:off x="1882" y="3702"/>
              <a:ext cx="2086" cy="31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/>
                <a:t>цифровой фотоаппарат</a:t>
              </a:r>
            </a:p>
          </p:txBody>
        </p:sp>
      </p:grpSp>
      <p:grpSp>
        <p:nvGrpSpPr>
          <p:cNvPr id="10" name="Group 33"/>
          <p:cNvGrpSpPr>
            <a:grpSpLocks/>
          </p:cNvGrpSpPr>
          <p:nvPr/>
        </p:nvGrpSpPr>
        <p:grpSpPr bwMode="auto">
          <a:xfrm>
            <a:off x="6324600" y="4419600"/>
            <a:ext cx="2590800" cy="2057400"/>
            <a:chOff x="3984" y="2784"/>
            <a:chExt cx="1632" cy="1296"/>
          </a:xfrm>
        </p:grpSpPr>
        <p:pic>
          <p:nvPicPr>
            <p:cNvPr id="11276" name="Picture 31" descr="проектор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" y="2784"/>
              <a:ext cx="1512" cy="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7" name="Rectangle 32"/>
            <p:cNvSpPr>
              <a:spLocks noChangeArrowheads="1"/>
            </p:cNvSpPr>
            <p:nvPr/>
          </p:nvSpPr>
          <p:spPr bwMode="auto">
            <a:xfrm>
              <a:off x="3984" y="3792"/>
              <a:ext cx="1632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/>
                <a:t>видеопроектор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6235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634082"/>
          </a:xfrm>
        </p:spPr>
        <p:txBody>
          <a:bodyPr anchorCtr="1"/>
          <a:lstStyle/>
          <a:p>
            <a:pPr eaLnBrk="1" hangingPunct="1">
              <a:defRPr/>
            </a:pPr>
            <a:r>
              <a:rPr lang="ru-RU" sz="3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Устройства для работы с видеокадрами</a:t>
            </a:r>
            <a:r>
              <a:rPr lang="ru-RU" sz="36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3568" y="980728"/>
            <a:ext cx="7772400" cy="41148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Запись и воспроизведение видеофильмов на компьютере, как и работа со звуком, связаны с преобразованием ЦАП -АЦП. Для этих целей существуют специальные </a:t>
            </a:r>
            <a:r>
              <a:rPr lang="ru-RU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карты ввода/вывода видеоизображения.</a:t>
            </a:r>
            <a:r>
              <a:rPr lang="ru-RU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Оцифрованные и занесенные в компьютерную память видеокадры могут быть подвергнуты редактированию.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19" r="27274" b="32121"/>
          <a:stretch/>
        </p:blipFill>
        <p:spPr bwMode="auto">
          <a:xfrm>
            <a:off x="665232" y="4697205"/>
            <a:ext cx="7867208" cy="1324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011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urok-informatiku.ru</a:t>
            </a:r>
            <a:endParaRPr lang="ru-RU"/>
          </a:p>
        </p:txBody>
      </p:sp>
      <p:pic>
        <p:nvPicPr>
          <p:cNvPr id="2050" name="Picture 2" descr="https://fs.znanio.ru/d5af0e/52/5d/8283bae647ea69565e19498055e22457d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5"/>
            <a:ext cx="9144000" cy="6869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17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8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chemeClr val="accent2"/>
                </a:solidFill>
              </a:rPr>
              <a:t>Устройства хранения мультимедиа информации</a:t>
            </a:r>
          </a:p>
        </p:txBody>
      </p:sp>
      <p:grpSp>
        <p:nvGrpSpPr>
          <p:cNvPr id="2" name="Group 1031"/>
          <p:cNvGrpSpPr>
            <a:grpSpLocks/>
          </p:cNvGrpSpPr>
          <p:nvPr/>
        </p:nvGrpSpPr>
        <p:grpSpPr bwMode="auto">
          <a:xfrm>
            <a:off x="0" y="1828800"/>
            <a:ext cx="2743200" cy="1828800"/>
            <a:chOff x="0" y="1152"/>
            <a:chExt cx="1728" cy="1152"/>
          </a:xfrm>
        </p:grpSpPr>
        <p:pic>
          <p:nvPicPr>
            <p:cNvPr id="13328" name="Picture 1029" descr="лазерный диск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1152"/>
              <a:ext cx="1296" cy="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9" name="Rectangle 1030"/>
            <p:cNvSpPr>
              <a:spLocks noChangeArrowheads="1"/>
            </p:cNvSpPr>
            <p:nvPr/>
          </p:nvSpPr>
          <p:spPr bwMode="auto">
            <a:xfrm>
              <a:off x="0" y="2064"/>
              <a:ext cx="172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/>
                <a:t>лазерный диск</a:t>
              </a:r>
            </a:p>
          </p:txBody>
        </p:sp>
      </p:grpSp>
      <p:grpSp>
        <p:nvGrpSpPr>
          <p:cNvPr id="3" name="Group 1034"/>
          <p:cNvGrpSpPr>
            <a:grpSpLocks/>
          </p:cNvGrpSpPr>
          <p:nvPr/>
        </p:nvGrpSpPr>
        <p:grpSpPr bwMode="auto">
          <a:xfrm>
            <a:off x="2895600" y="1905000"/>
            <a:ext cx="2362200" cy="1752600"/>
            <a:chOff x="1680" y="1104"/>
            <a:chExt cx="1488" cy="1104"/>
          </a:xfrm>
        </p:grpSpPr>
        <p:pic>
          <p:nvPicPr>
            <p:cNvPr id="13326" name="Picture 1032" descr="flash память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1104"/>
              <a:ext cx="1056" cy="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7" name="Rectangle 1033"/>
            <p:cNvSpPr>
              <a:spLocks noChangeArrowheads="1"/>
            </p:cNvSpPr>
            <p:nvPr/>
          </p:nvSpPr>
          <p:spPr bwMode="auto">
            <a:xfrm>
              <a:off x="1680" y="1920"/>
              <a:ext cx="1344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2400"/>
                <a:t>flash </a:t>
              </a:r>
              <a:r>
                <a:rPr lang="ru-RU" altLang="ru-RU" sz="2400"/>
                <a:t>память</a:t>
              </a:r>
            </a:p>
          </p:txBody>
        </p:sp>
      </p:grpSp>
      <p:grpSp>
        <p:nvGrpSpPr>
          <p:cNvPr id="4" name="Group 1037"/>
          <p:cNvGrpSpPr>
            <a:grpSpLocks/>
          </p:cNvGrpSpPr>
          <p:nvPr/>
        </p:nvGrpSpPr>
        <p:grpSpPr bwMode="auto">
          <a:xfrm>
            <a:off x="5791200" y="1981200"/>
            <a:ext cx="2895600" cy="2057400"/>
            <a:chOff x="3744" y="1200"/>
            <a:chExt cx="1824" cy="1488"/>
          </a:xfrm>
        </p:grpSpPr>
        <p:pic>
          <p:nvPicPr>
            <p:cNvPr id="13324" name="Picture 1035" descr="карта памяти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4" y="1200"/>
              <a:ext cx="1744" cy="1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5" name="Rectangle 1036"/>
            <p:cNvSpPr>
              <a:spLocks noChangeArrowheads="1"/>
            </p:cNvSpPr>
            <p:nvPr/>
          </p:nvSpPr>
          <p:spPr bwMode="auto">
            <a:xfrm>
              <a:off x="3840" y="2448"/>
              <a:ext cx="1728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/>
                <a:t>карта памяти</a:t>
              </a:r>
            </a:p>
          </p:txBody>
        </p:sp>
      </p:grpSp>
      <p:grpSp>
        <p:nvGrpSpPr>
          <p:cNvPr id="5" name="Group 1040"/>
          <p:cNvGrpSpPr>
            <a:grpSpLocks/>
          </p:cNvGrpSpPr>
          <p:nvPr/>
        </p:nvGrpSpPr>
        <p:grpSpPr bwMode="auto">
          <a:xfrm>
            <a:off x="0" y="3810000"/>
            <a:ext cx="3581400" cy="2590800"/>
            <a:chOff x="0" y="2400"/>
            <a:chExt cx="2256" cy="1632"/>
          </a:xfrm>
        </p:grpSpPr>
        <p:pic>
          <p:nvPicPr>
            <p:cNvPr id="13322" name="Picture 1038" descr="жёсткий диск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2400"/>
              <a:ext cx="1512" cy="1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Rectangle 1039"/>
            <p:cNvSpPr>
              <a:spLocks noChangeArrowheads="1"/>
            </p:cNvSpPr>
            <p:nvPr/>
          </p:nvSpPr>
          <p:spPr bwMode="auto">
            <a:xfrm>
              <a:off x="0" y="3744"/>
              <a:ext cx="2256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/>
                <a:t>внутренний жёсткий диск</a:t>
              </a:r>
            </a:p>
          </p:txBody>
        </p:sp>
      </p:grpSp>
      <p:grpSp>
        <p:nvGrpSpPr>
          <p:cNvPr id="6" name="Group 1043"/>
          <p:cNvGrpSpPr>
            <a:grpSpLocks/>
          </p:cNvGrpSpPr>
          <p:nvPr/>
        </p:nvGrpSpPr>
        <p:grpSpPr bwMode="auto">
          <a:xfrm>
            <a:off x="4343400" y="4114800"/>
            <a:ext cx="3962400" cy="2133600"/>
            <a:chOff x="2736" y="2592"/>
            <a:chExt cx="2496" cy="1344"/>
          </a:xfrm>
        </p:grpSpPr>
        <p:pic>
          <p:nvPicPr>
            <p:cNvPr id="13320" name="Picture 1041" descr="внешний жёсткий диск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2" y="2592"/>
              <a:ext cx="1824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Rectangle 1042"/>
            <p:cNvSpPr>
              <a:spLocks noChangeArrowheads="1"/>
            </p:cNvSpPr>
            <p:nvPr/>
          </p:nvSpPr>
          <p:spPr bwMode="auto">
            <a:xfrm>
              <a:off x="2736" y="3552"/>
              <a:ext cx="2496" cy="3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/>
                <a:t>внешний жёсткий диск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9454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ru-RU" sz="4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Устройства хранения мультимедийной информации</a:t>
            </a:r>
            <a:r>
              <a:rPr lang="ru-RU" sz="4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Звук, видео, графика, объединенные в мультимедиа приложение, требуют больших объемов памяти. Поэтому для их хранения нужны достаточно емкие   и, желательно, недорогие носители. Этим требованиям удовлетворяют </a:t>
            </a:r>
            <a:r>
              <a:rPr lang="ru-RU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оптические компакт-диски</a:t>
            </a:r>
            <a:r>
              <a:rPr lang="ru-RU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Наибольшей информаци­онной емкостью обладают </a:t>
            </a:r>
            <a:r>
              <a:rPr lang="ru-RU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цифровые видеодиски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3255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Профиль звуковой дорожк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96" b="30507"/>
          <a:stretch/>
        </p:blipFill>
        <p:spPr bwMode="auto">
          <a:xfrm>
            <a:off x="395536" y="4885899"/>
            <a:ext cx="8168443" cy="54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0-tub-ru.yandex.net/i?id=4c31e597569d68a2d8777af402cbcef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04664"/>
            <a:ext cx="1578313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47" y="206398"/>
            <a:ext cx="7632848" cy="12173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effectLst/>
              </a:rPr>
              <a:t>История звукозаписывающей техники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3226" y="1343646"/>
            <a:ext cx="8168443" cy="5040560"/>
          </a:xfrm>
        </p:spPr>
        <p:txBody>
          <a:bodyPr>
            <a:normAutofit fontScale="55000" lnSpcReduction="20000"/>
          </a:bodyPr>
          <a:lstStyle/>
          <a:p>
            <a:r>
              <a:rPr lang="ru-RU" dirty="0">
                <a:effectLst/>
              </a:rPr>
              <a:t>Создание компьютерного звука — это современный этап истории</a:t>
            </a:r>
          </a:p>
          <a:p>
            <a:pPr marL="45720" indent="0">
              <a:buNone/>
            </a:pPr>
            <a:r>
              <a:rPr lang="ru-RU" dirty="0">
                <a:effectLst/>
              </a:rPr>
              <a:t>     развития звуковой техники. </a:t>
            </a:r>
          </a:p>
          <a:p>
            <a:r>
              <a:rPr lang="ru-RU" dirty="0">
                <a:effectLst/>
              </a:rPr>
              <a:t>С конца XIX века бурно развивались технические средства хранения и </a:t>
            </a:r>
            <a:r>
              <a:rPr lang="ru-RU" b="1" dirty="0">
                <a:effectLst/>
                <a:hlinkClick r:id="rId4" tooltip="Передача информации"/>
              </a:rPr>
              <a:t>передачи информации</a:t>
            </a:r>
            <a:r>
              <a:rPr lang="ru-RU" dirty="0">
                <a:effectLst/>
              </a:rPr>
              <a:t>. </a:t>
            </a:r>
          </a:p>
          <a:p>
            <a:r>
              <a:rPr lang="ru-RU" dirty="0">
                <a:effectLst/>
              </a:rPr>
              <a:t>В конце XIX века знаменитым американским изобретателем Томасом Эдисоном был изготовлен фонограф. </a:t>
            </a:r>
          </a:p>
          <a:p>
            <a:r>
              <a:rPr lang="ru-RU" dirty="0">
                <a:effectLst/>
              </a:rPr>
              <a:t>Принцип работы фонографа состоит в следующем. Речь, музыка или пение создают звуковые колебания, которые передаются на записывающую иглу фонографа. Игла, воздействуя на поверхность вращающегося воскового валика, оставляет на ней бороздку с изменяющейся глубиной — звуковую дорожку. При воспроизведении звука происходит обратный процесс: движение считывающей иглы по звуковой дорожке сопровождается ее колебаниями с той же частотой. Эти колебания превращаются фонографом в слышимый звук. </a:t>
            </a:r>
          </a:p>
          <a:p>
            <a:endParaRPr lang="ru-RU" dirty="0"/>
          </a:p>
          <a:p>
            <a:endParaRPr lang="ru-RU" dirty="0">
              <a:effectLst/>
            </a:endParaRPr>
          </a:p>
          <a:p>
            <a:endParaRPr lang="ru-RU" dirty="0" smtClean="0"/>
          </a:p>
          <a:p>
            <a:r>
              <a:rPr lang="ru-RU" dirty="0" smtClean="0"/>
              <a:t>Профиль звуковой дорожки на фонографе при сильном увеличении</a:t>
            </a:r>
            <a:endParaRPr lang="ru-RU" dirty="0"/>
          </a:p>
          <a:p>
            <a:endParaRPr lang="ru-RU" dirty="0" smtClean="0">
              <a:effectLst/>
            </a:endParaRPr>
          </a:p>
          <a:p>
            <a:r>
              <a:rPr lang="ru-RU" dirty="0" smtClean="0">
                <a:effectLst/>
              </a:rPr>
              <a:t>Фонограф </a:t>
            </a:r>
            <a:r>
              <a:rPr lang="ru-RU" dirty="0">
                <a:effectLst/>
              </a:rPr>
              <a:t>Эдисона — первое в истории устройство для записи звука.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65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D07D45E5-FC23-4149-9213-3E31F0334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534908"/>
            <a:ext cx="8229600" cy="1143000"/>
          </a:xfrm>
        </p:spPr>
        <p:txBody>
          <a:bodyPr/>
          <a:lstStyle/>
          <a:p>
            <a:r>
              <a:rPr lang="ru-RU" b="1" dirty="0"/>
              <a:t>Домашнее  задание: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21DB54F-65D1-4624-8EC7-AAAC4AFA49E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187624" y="2276872"/>
            <a:ext cx="6400800" cy="201622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Параграфы </a:t>
            </a:r>
            <a:r>
              <a:rPr lang="ru-RU" dirty="0" smtClean="0"/>
              <a:t>25, 26.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864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5A5704A-AC1F-442D-BCBD-D6C45431838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371600" y="1412776"/>
            <a:ext cx="6400800" cy="3474720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b="1" dirty="0">
                <a:solidFill>
                  <a:srgbClr val="0000FF"/>
                </a:solidFill>
                <a:latin typeface="Monotype Corsiva" pitchFamily="66" charset="0"/>
                <a:ea typeface="+mj-ea"/>
                <a:cs typeface="+mj-cs"/>
              </a:rPr>
              <a:t>Тест :</a:t>
            </a:r>
          </a:p>
          <a:p>
            <a:pPr marL="0" indent="0" algn="ctr">
              <a:buNone/>
            </a:pPr>
            <a:r>
              <a:rPr lang="ru-RU" sz="6600" b="1" dirty="0">
                <a:solidFill>
                  <a:srgbClr val="0000FF"/>
                </a:solidFill>
                <a:latin typeface="Monotype Corsiva" pitchFamily="66" charset="0"/>
                <a:ea typeface="+mj-ea"/>
                <a:cs typeface="+mj-cs"/>
              </a:rPr>
              <a:t>«Технология мультимедиа»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372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6E240D4-4B54-4ECF-973A-19310CE4BF3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57300" y="964136"/>
            <a:ext cx="7029400" cy="492972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1. Кто в 1877 году изобрёл первый прибор для записи и воспроизведения звука – фонограф?</a:t>
            </a:r>
          </a:p>
          <a:p>
            <a:endParaRPr lang="ru-RU" dirty="0"/>
          </a:p>
          <a:p>
            <a:pPr marL="514350" indent="-514350">
              <a:buFont typeface="+mj-lt"/>
              <a:buAutoNum type="arabicParenR"/>
            </a:pPr>
            <a:r>
              <a:rPr lang="ru-RU" dirty="0"/>
              <a:t>Томас Эдисон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/>
              <a:t>Джон фон Нейман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/>
              <a:t>Самуэль Морзе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/>
              <a:t>Чарльз Беббидж</a:t>
            </a:r>
          </a:p>
        </p:txBody>
      </p:sp>
    </p:spTree>
    <p:extLst>
      <p:ext uri="{BB962C8B-B14F-4D97-AF65-F5344CB8AC3E}">
        <p14:creationId xmlns:p14="http://schemas.microsoft.com/office/powerpoint/2010/main" val="296497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B7322E9-6F29-47F3-80A8-A27E4F3D1AC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245424" cy="572181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2. Технология, обеспечивающая одновременно работу со звуком, видеороликами, анимацией, статическими изображениями и текстами в интерактивном режиме называется…</a:t>
            </a:r>
          </a:p>
          <a:p>
            <a:endParaRPr lang="ru-RU" sz="2000" dirty="0"/>
          </a:p>
          <a:p>
            <a:pPr marL="514350" indent="-514350">
              <a:buFont typeface="+mj-lt"/>
              <a:buAutoNum type="arabicParenR"/>
            </a:pPr>
            <a:r>
              <a:rPr lang="ru-RU" dirty="0"/>
              <a:t>технологией создания видеороликов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/>
              <a:t>технологией мультипликации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/>
              <a:t>технологией мультимедиа </a:t>
            </a:r>
          </a:p>
        </p:txBody>
      </p:sp>
    </p:spTree>
    <p:extLst>
      <p:ext uri="{BB962C8B-B14F-4D97-AF65-F5344CB8AC3E}">
        <p14:creationId xmlns:p14="http://schemas.microsoft.com/office/powerpoint/2010/main" val="343624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0D79FEB5-A9B8-44F5-B0FE-0306C0D61D6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5576" y="731520"/>
            <a:ext cx="7920880" cy="612648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3. Характерными особенностями мультимедийных продуктов являются:</a:t>
            </a:r>
          </a:p>
          <a:p>
            <a:endParaRPr lang="ru-RU" dirty="0"/>
          </a:p>
          <a:p>
            <a:pPr marL="514350" indent="-514350">
              <a:buFont typeface="+mj-lt"/>
              <a:buAutoNum type="arabicParenR"/>
            </a:pPr>
            <a:r>
              <a:rPr lang="ru-RU" dirty="0"/>
              <a:t>работа только с текстовой информацией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/>
              <a:t>недружественный интерфейс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/>
              <a:t>широкие возможности навигации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/>
              <a:t>наличие интерактивного режима работы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/>
              <a:t>возможность быстрого поиска информации</a:t>
            </a:r>
          </a:p>
        </p:txBody>
      </p:sp>
    </p:spTree>
    <p:extLst>
      <p:ext uri="{BB962C8B-B14F-4D97-AF65-F5344CB8AC3E}">
        <p14:creationId xmlns:p14="http://schemas.microsoft.com/office/powerpoint/2010/main" val="198429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1E402C3-6D59-4843-ACD3-09FE1883C15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8064896" cy="5865832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4. Выберите устройства (их номера), которыми должен быть укомплектован компьютер для работы с мультимедийными продуктами:</a:t>
            </a:r>
          </a:p>
          <a:p>
            <a:endParaRPr lang="ru-RU" sz="2000" dirty="0"/>
          </a:p>
          <a:p>
            <a:pPr marL="457200" indent="-457200">
              <a:buFont typeface="+mj-lt"/>
              <a:buAutoNum type="arabicParenR"/>
            </a:pPr>
            <a:r>
              <a:rPr lang="ru-RU" sz="2400" dirty="0"/>
              <a:t>Сканер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/>
              <a:t>Видеокарта 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/>
              <a:t>Графический планшет 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/>
              <a:t>Принтер 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/>
              <a:t>Web-камера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/>
              <a:t>Джойстик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/>
              <a:t>Аудиоколонки или наушники 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/>
              <a:t>Микрофон 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/>
              <a:t>Звуковая карта</a:t>
            </a:r>
          </a:p>
        </p:txBody>
      </p:sp>
    </p:spTree>
    <p:extLst>
      <p:ext uri="{BB962C8B-B14F-4D97-AF65-F5344CB8AC3E}">
        <p14:creationId xmlns:p14="http://schemas.microsoft.com/office/powerpoint/2010/main" val="44851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02F10D1-18FB-449D-AAFF-CC52E32DA9C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168936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5. Установите соответствие между мультимедийными продуктами и сферой их применения: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xmlns="" id="{10B481FD-0D32-4737-99BC-1E11D84EAA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171026"/>
              </p:ext>
            </p:extLst>
          </p:nvPr>
        </p:nvGraphicFramePr>
        <p:xfrm>
          <a:off x="827584" y="2636912"/>
          <a:ext cx="7488832" cy="3478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2022">
                  <a:extLst>
                    <a:ext uri="{9D8B030D-6E8A-4147-A177-3AD203B41FA5}">
                      <a16:colId xmlns:a16="http://schemas.microsoft.com/office/drawing/2014/main" xmlns="" val="3698529092"/>
                    </a:ext>
                  </a:extLst>
                </a:gridCol>
                <a:gridCol w="3766810">
                  <a:extLst>
                    <a:ext uri="{9D8B030D-6E8A-4147-A177-3AD203B41FA5}">
                      <a16:colId xmlns:a16="http://schemas.microsoft.com/office/drawing/2014/main" xmlns="" val="1073144425"/>
                    </a:ext>
                  </a:extLst>
                </a:gridCol>
              </a:tblGrid>
              <a:tr h="512837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</a:rPr>
                        <a:t>Реклама товаров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ru-RU" sz="24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>
                          <a:solidFill>
                            <a:schemeClr val="tx1"/>
                          </a:solidFill>
                        </a:rPr>
                        <a:t>1. Образование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55896126"/>
                  </a:ext>
                </a:extLst>
              </a:tr>
              <a:tr h="8851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/>
                        <a:t>2. Мультимедийные энциклопедии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/>
                        <a:t>2. Культура и искусство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49155155"/>
                  </a:ext>
                </a:extLst>
              </a:tr>
              <a:tr h="8851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/>
                        <a:t>3. Система компьютерного моделирования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/>
                        <a:t>3. Бизнес</a:t>
                      </a:r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00506811"/>
                  </a:ext>
                </a:extLst>
              </a:tr>
              <a:tr h="8851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/>
                        <a:t>4. Виртуальные экскурсии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/>
                        <a:t>4. Наука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526198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90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548681"/>
            <a:ext cx="8229600" cy="3600400"/>
          </a:xfrm>
        </p:spPr>
        <p:txBody>
          <a:bodyPr/>
          <a:lstStyle/>
          <a:p>
            <a:r>
              <a:rPr lang="ru-RU" dirty="0">
                <a:effectLst/>
              </a:rPr>
              <a:t>На этой же идее было основано производство целлулоидных грампластинок и механизмов, воспроизводящих записанный на них звук: граммофона и патефона. </a:t>
            </a:r>
          </a:p>
          <a:p>
            <a:r>
              <a:rPr lang="ru-RU" dirty="0">
                <a:effectLst/>
              </a:rPr>
              <a:t>В середине XX века появился электрофон — электрический аналог патефона. </a:t>
            </a:r>
          </a:p>
          <a:p>
            <a:endParaRPr lang="ru-RU" dirty="0"/>
          </a:p>
        </p:txBody>
      </p:sp>
      <p:pic>
        <p:nvPicPr>
          <p:cNvPr id="2052" name="Picture 4" descr="http://im3-tub-ru.yandex.net/i?id=8136c099ad04981740b61b39996461d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702" y="4276700"/>
            <a:ext cx="285314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1-tub-ru.yandex.net/i?id=cdc443d3901e7ba41ce0e7b8ca84cc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276700"/>
            <a:ext cx="3048930" cy="2032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799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Аналоговое представление звука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417638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/>
              <a:t>Звуковая дорожка грампластинки — это пример непрерывной формы записи звука.</a:t>
            </a:r>
          </a:p>
          <a:p>
            <a:r>
              <a:rPr lang="ru-RU" dirty="0"/>
              <a:t>Такую форму называют </a:t>
            </a:r>
            <a:r>
              <a:rPr lang="ru-RU" b="1" dirty="0"/>
              <a:t>аналоговой</a:t>
            </a:r>
            <a:r>
              <a:rPr lang="ru-RU" dirty="0"/>
              <a:t>. В электрофоне колебания движущейся по звуковой дорожке иглы превращаются в непрерывный электрический сигнал. </a:t>
            </a:r>
          </a:p>
        </p:txBody>
      </p:sp>
      <p:pic>
        <p:nvPicPr>
          <p:cNvPr id="2050" name="Picture 2" descr="&amp;Gcy;&amp;rcy;&amp;acy;&amp;mcy;&amp;pcy;&amp;lcy;&amp;acy;&amp;scy;&amp;tcy;&amp;icy;&amp;ncy;&amp;kcy;&amp;acy; &amp;Zcy;&amp;vcy;&amp;ucy;&amp;kcy;&amp;ocy;&amp;vcy;&amp;acy;&amp;yacy; &amp;dcy;&amp;ocy;&amp;rcy;&amp;ocy;&amp;zhcy;&amp;kcy;&amp;acy; &amp;gcy;&amp;rcy;&amp;acy;&amp;mcy;&amp;pcy;&amp;lcy;&amp;acy;&amp;scy;&amp;tcy;&amp;icy;&amp;ncy;&amp;kcy;&amp;icy; — &amp;ecy;&amp;tcy;&amp;ocy; &amp;pcy;&amp;rcy;&amp;icy;&amp;mcy;&amp;iecy;&amp;rcy; &amp;ncy;&amp;iecy;&amp;pcy;&amp;rcy;&amp;iecy;&amp;rcy;&amp;ycy;&amp;vcy;&amp;ncy;&amp;ocy;&amp;jcy; &amp;fcy;&amp;ocy;&amp;rcy;&amp;mcy;&amp;ycy; &amp;zcy;&amp;acy;&amp;pcy;&amp;icy;&amp;scy;&amp;icy; &amp;zcy;&amp;vcy;&amp;ucy;&amp;kcy;&amp;acy;. &amp;Tcy;&amp;acy;&amp;kcy;&amp;ucy;&amp;yucy; &amp;fcy;&amp;ocy;&amp;rcy;&amp;mcy;&amp;ucy; &amp;ncy;&amp;acy;&amp;zcy;&amp;ycy;&amp;vcy;&amp;acy;&amp;yucy;&amp;tcy; &amp;acy;&amp;ncy;&amp;acy;&amp;lcy;&amp;ocy;&amp;gcy;&amp;ocy;&amp;vcy;&amp;ocy;&amp;jcy;. &amp;Vcy; &amp;ecy;&amp;lcy;&amp;iecy;&amp;kcy;&amp;tcy;&amp;rcy;&amp;ocy;&amp;fcy;&amp;ocy;&amp;ncy;&amp;iecy; &amp;kcy;&amp;ocy;&amp;lcy;&amp;iecy;&amp;bcy;&amp;acy;&amp;ncy;&amp;icy;&amp;yacy; &amp;dcy;&amp;vcy;&amp;icy;&amp;zhcy;&amp;ucy;&amp;shchcy;&amp;iecy;&amp;jcy;&amp;scy;&amp;yacy; &amp;pcy;&amp;ocy; &amp;zcy;&amp;vcy;&amp;ucy;&amp;kcy;&amp;ocy;&amp;vcy;&amp;ocy;&amp;jcy; &amp;dcy;&amp;ocy;&amp;rcy;&amp;ocy;&amp;zhcy;&amp;kcy;&amp;iecy; &amp;icy;&amp;gcy;&amp;lcy;&amp;ycy; &amp;pcy;&amp;rcy;&amp;iecy;&amp;vcy;&amp;rcy;&amp;acy;&amp;shchcy;&amp;acy;&amp;yucy;&amp;tcy;&amp;scy;&amp;yacy; &amp;vcy; &amp;ncy;&amp;iecy;&amp;pcy;&amp;rcy;&amp;iecy;&amp;rcy;&amp;ycy;&amp;vcy;&amp;ncy;&amp;ycy;&amp;jcy; &amp;ecy;&amp;lcy;&amp;iecy;&amp;kcy;&amp;tcy;&amp;rcy;&amp;icy;&amp;chcy;&amp;iecy;&amp;scy;&amp;kcy;&amp;icy;&amp;jcy; &amp;scy;&amp;icy;&amp;gcy;&amp;ncy;&amp;acy;&amp;lcy;, &amp;pcy;&amp;ocy;&amp;kcy;&amp;acy;&amp;zcy;&amp;acy;&amp;ncy;&amp;ncy;&amp;ycy;&amp;jcy; &amp;ncy;&amp;acy; &amp;rcy;&amp;icy;&amp;scy;&amp;ucy;&amp;ncy;&amp;kcy;&amp;iecy; &amp;ncy;&amp;icy;&amp;zhcy;&amp;iecy;. &amp;Tcy;&amp;acy;&amp;kcy;&amp;ocy;&amp;jcy; &amp;gcy;&amp;rcy;&amp;acy;&amp;fcy;&amp;icy;&amp;kcy; &amp;ncy;&amp;acy;&amp;zcy;&amp;ycy;&amp;vcy;&amp;acy;&amp;iecy;&amp;tcy;&amp;scy;&amp;yacy; &amp;ocy;&amp;scy;&amp;tscy;&amp;icy;&amp;lcy;&amp;lcy;&amp;ocy;&amp;gcy;&amp;rcy;&amp;acy;&amp;mcy;&amp;mcy;&amp;ocy;&amp;jcy;. &amp;Ocy;&amp;ncy; &amp;mcy;&amp;ocy;&amp;zhcy;&amp;iecy;&amp;tcy; &amp;bcy;&amp;ycy;&amp;tcy;&amp;softcy; &amp;pcy;&amp;ocy;&amp;lcy;&amp;ucy;&amp;chcy;&amp;iecy;&amp;ncy; &amp;scy; &amp;pcy;&amp;ocy;&amp;mcy;&amp;ocy;&amp;shchcy;&amp;softcy;&amp;yucy; &amp;pcy;&amp;rcy;&amp;icy;&amp;bcy;&amp;ocy;&amp;rcy;&amp;acy;, &amp;kcy;&amp;ocy;&amp;tcy;&amp;ocy;&amp;rcy;&amp;ycy;&amp;jcy; &amp;ncy;&amp;acy;&amp;zcy;&amp;ycy;&amp;vcy;&amp;acy;&amp;iecy;&amp;tcy;&amp;scy;&amp;yacy; &amp;ocy;&amp;scy;&amp;tscy;&amp;icy;&amp;lcy;&amp;lcy;&amp;ocy;&amp;gcy;&amp;rcy;&amp;acy;&amp;fcy;&amp;ocy;&amp;mcy;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74" y="4581128"/>
            <a:ext cx="215596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36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476672"/>
            <a:ext cx="6400800" cy="3225512"/>
          </a:xfrm>
        </p:spPr>
        <p:txBody>
          <a:bodyPr>
            <a:normAutofit fontScale="85000" lnSpcReduction="10000"/>
          </a:bodyPr>
          <a:lstStyle/>
          <a:p>
            <a:endParaRPr lang="en-US" dirty="0"/>
          </a:p>
          <a:p>
            <a:r>
              <a:rPr lang="ru-RU" dirty="0"/>
              <a:t>Такой график называется осциллограммой. Он может быть получен с помощью прибора, который называется осциллографом.</a:t>
            </a:r>
            <a:endParaRPr lang="en-US" dirty="0"/>
          </a:p>
          <a:p>
            <a:r>
              <a:rPr lang="ru-RU" dirty="0"/>
              <a:t>Электрический сигнал передается на динамик электрофона и превращается в звук.</a:t>
            </a:r>
          </a:p>
          <a:p>
            <a:endParaRPr lang="ru-RU" dirty="0"/>
          </a:p>
        </p:txBody>
      </p:sp>
      <p:pic>
        <p:nvPicPr>
          <p:cNvPr id="3074" name="Picture 2" descr="&amp;Ocy;&amp;scy;&amp;tscy;&amp;icy;&amp;lcy;&amp;lcy;&amp;ocy;&amp;gcy;&amp;rcy;&amp;acy;&amp;mcy;&amp;mcy;&amp;acy;. &amp;Zcy;&amp;dcy;&amp;iecy;&amp;scy;&amp;softcy; t — &amp;vcy;&amp;rcy;&amp;iecy;&amp;mcy;&amp;yacy;, I — &amp;scy;&amp;icy;&amp;lcy;&amp;acy; &amp;tcy;&amp;ocy;&amp;k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34" y="3652477"/>
            <a:ext cx="4190866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0-tub-ru.yandex.net/i?id=c72b0fc35431349d129e5600ecfc099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652477"/>
            <a:ext cx="3614707" cy="202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01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548680"/>
            <a:ext cx="8229600" cy="316835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 XX веке был изобретен магнитофон — устройство для записи звука на магнитную ленту. Здесь также используется аналоговая форма хранения звука. Только теперь звуковая дорожка — это не механическая бороздка с ямками, а линия с непрерывно изменяющейся намагниченностью. С помощью считывающей магнитной головки создается переменный электрический сигнал, который озвучивается акустической системой.</a:t>
            </a:r>
          </a:p>
        </p:txBody>
      </p:sp>
      <p:pic>
        <p:nvPicPr>
          <p:cNvPr id="4098" name="Picture 2" descr="http://im0-tub-ru.yandex.net/i?id=48ded48c9568dadd32730f23e2ce56a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198" y="3861048"/>
            <a:ext cx="28219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3-tub-ru.yandex.net/i?id=02163b42ce3760977fead3500cc522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861048"/>
            <a:ext cx="2916889" cy="190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71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196752"/>
            <a:ext cx="8229600" cy="4608512"/>
          </a:xfrm>
        </p:spPr>
        <p:txBody>
          <a:bodyPr/>
          <a:lstStyle/>
          <a:p>
            <a:r>
              <a:rPr lang="ru-RU" dirty="0"/>
              <a:t>Раньше </a:t>
            </a:r>
            <a:r>
              <a:rPr lang="ru-RU" i="1" dirty="0"/>
              <a:t>вся техника передачи звука была аналоговой.</a:t>
            </a:r>
            <a:r>
              <a:rPr lang="ru-RU" dirty="0"/>
              <a:t> Это и телефонная связь, и радиосвязь. При телефонном разговоре звуковые колебания мембраны микрофона превращаются в переменный электрический сигнал, который передается по электрическим проводам. В принимающем телефоне они превращаются в звук.</a:t>
            </a:r>
          </a:p>
        </p:txBody>
      </p:sp>
    </p:spTree>
    <p:extLst>
      <p:ext uri="{BB962C8B-B14F-4D97-AF65-F5344CB8AC3E}">
        <p14:creationId xmlns:p14="http://schemas.microsoft.com/office/powerpoint/2010/main" val="379598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Цифровое представление звука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37319" y="1417638"/>
            <a:ext cx="6669361" cy="4929728"/>
          </a:xfrm>
        </p:spPr>
        <p:txBody>
          <a:bodyPr/>
          <a:lstStyle/>
          <a:p>
            <a:pPr marL="0" indent="0">
              <a:buNone/>
            </a:pPr>
            <a:r>
              <a:rPr lang="ru-RU" i="1" dirty="0"/>
              <a:t>Любые данные в памяти компьютера хранятся в виде цепочек </a:t>
            </a:r>
            <a:r>
              <a:rPr lang="ru-RU" i="1" dirty="0" smtClean="0"/>
              <a:t>битов (принцип дискретности),</a:t>
            </a:r>
            <a:r>
              <a:rPr lang="ru-RU" dirty="0"/>
              <a:t> т. е. последовательностей нулей и единиц. Современные компьютеры умеют работать со звуком. </a:t>
            </a:r>
            <a:r>
              <a:rPr lang="ru-RU" i="1" dirty="0"/>
              <a:t>Значит и звук в компьютерной памяти хранится в дискретной форме, т. е. в виде цифр.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706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АЦП и ЦАП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1628800"/>
            <a:ext cx="7859216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Запись звука происходит через микрофон, который создает непрерывный электрический сигнал, а воспроизведение — через динамики, которые звучат также под действием непрерывного электрического сигнала. Как же работа этих устройств совмещается с дискретными данными в памяти компьютера? Происходит преобразование аналоговой формы представления звука в дискретную и обратное преобразование. </a:t>
            </a:r>
            <a:r>
              <a:rPr lang="ru-RU" b="1" dirty="0"/>
              <a:t>Первый процесс называется аналого-цифровым преобразованием (АЦП), второй — цифро-аналоговым преобразованием (ЦАП).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529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787</Words>
  <Application>Microsoft Office PowerPoint</Application>
  <PresentationFormat>Экран (4:3)</PresentationFormat>
  <Paragraphs>116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Аналоговый и цифровой звук. Технические средства мультимедиа</vt:lpstr>
      <vt:lpstr>История звукозаписывающей техники</vt:lpstr>
      <vt:lpstr>Презентация PowerPoint</vt:lpstr>
      <vt:lpstr>Аналоговое представление звука</vt:lpstr>
      <vt:lpstr>Презентация PowerPoint</vt:lpstr>
      <vt:lpstr>Презентация PowerPoint</vt:lpstr>
      <vt:lpstr>Презентация PowerPoint</vt:lpstr>
      <vt:lpstr>Цифровое представление звука</vt:lpstr>
      <vt:lpstr>АЦП и ЦАП</vt:lpstr>
      <vt:lpstr>Средства мультимедиа</vt:lpstr>
      <vt:lpstr>Микрофон и звуковая карта</vt:lpstr>
      <vt:lpstr>Технические средства мультимедиа для работы со звуком</vt:lpstr>
      <vt:lpstr>Презентация PowerPoint</vt:lpstr>
      <vt:lpstr>Презентация PowerPoint</vt:lpstr>
      <vt:lpstr>Технические средства для работы с видео и изображением</vt:lpstr>
      <vt:lpstr>Устройства для работы с видеокадрами </vt:lpstr>
      <vt:lpstr>Презентация PowerPoint</vt:lpstr>
      <vt:lpstr>Устройства хранения мультимедиа информации</vt:lpstr>
      <vt:lpstr>Устройства хранения мультимедийной информации </vt:lpstr>
      <vt:lpstr>Домашнее  задание: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Helen</dc:creator>
  <cp:lastModifiedBy>RePack by Diakov</cp:lastModifiedBy>
  <cp:revision>51</cp:revision>
  <dcterms:created xsi:type="dcterms:W3CDTF">2011-11-04T09:41:54Z</dcterms:created>
  <dcterms:modified xsi:type="dcterms:W3CDTF">2023-04-09T15:25:25Z</dcterms:modified>
</cp:coreProperties>
</file>