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7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интегративных качеств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Lbls>
            <c:dLbl>
              <c:idx val="0"/>
              <c:layout>
                <c:manualLayout>
                  <c:x val="1.9096478710146532E-2"/>
                  <c:y val="1.70139992321638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638993824143962"/>
                  <c:y val="-0.114090894896461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6116113463331887E-2"/>
                  <c:y val="-1.64592468225729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0.14299999999999999</c:v>
                </c:pt>
                <c:pt idx="1">
                  <c:v>0.80900000000000005</c:v>
                </c:pt>
                <c:pt idx="2">
                  <c:v>4.8000000000000001E-2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интегративных качеств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Lbls>
            <c:dLbl>
              <c:idx val="0"/>
              <c:layout>
                <c:manualLayout>
                  <c:x val="1.9096478710146532E-2"/>
                  <c:y val="1.70139992321638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1584170002145396E-2"/>
                  <c:y val="-4.19038145656575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6116113463331887E-2"/>
                  <c:y val="-1.64592468225729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1">
                  <c:v>0.23799999999999999</c:v>
                </c:pt>
                <c:pt idx="2">
                  <c:v>0.76200000000000001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0420-6E30-4CE2-A29B-F27916A042B6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E081D-09A4-4EBD-8764-8EE28BBE6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0420-6E30-4CE2-A29B-F27916A042B6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E081D-09A4-4EBD-8764-8EE28BBE6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0420-6E30-4CE2-A29B-F27916A042B6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E081D-09A4-4EBD-8764-8EE28BBE6AA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0420-6E30-4CE2-A29B-F27916A042B6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E081D-09A4-4EBD-8764-8EE28BBE6AA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0420-6E30-4CE2-A29B-F27916A042B6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E081D-09A4-4EBD-8764-8EE28BBE6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0420-6E30-4CE2-A29B-F27916A042B6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E081D-09A4-4EBD-8764-8EE28BBE6AA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0420-6E30-4CE2-A29B-F27916A042B6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E081D-09A4-4EBD-8764-8EE28BBE6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0420-6E30-4CE2-A29B-F27916A042B6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E081D-09A4-4EBD-8764-8EE28BBE6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0420-6E30-4CE2-A29B-F27916A042B6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E081D-09A4-4EBD-8764-8EE28BBE6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0420-6E30-4CE2-A29B-F27916A042B6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E081D-09A4-4EBD-8764-8EE28BBE6AA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0420-6E30-4CE2-A29B-F27916A042B6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E081D-09A4-4EBD-8764-8EE28BBE6AA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FD00420-6E30-4CE2-A29B-F27916A042B6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6CE081D-09A4-4EBD-8764-8EE28BBE6AA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5832648" cy="586124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«Использование инновационных технологий в развитии социально-коммуникативных навыков воспитанников на примере кейс-технологий»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38"/>
            <a:ext cx="2663825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134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3682752" cy="35436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Входная диагностика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03122481"/>
              </p:ext>
            </p:extLst>
          </p:nvPr>
        </p:nvGraphicFramePr>
        <p:xfrm>
          <a:off x="251520" y="836712"/>
          <a:ext cx="4312920" cy="2751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053545669"/>
              </p:ext>
            </p:extLst>
          </p:nvPr>
        </p:nvGraphicFramePr>
        <p:xfrm>
          <a:off x="4788024" y="4077072"/>
          <a:ext cx="4138295" cy="2646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48064" y="3717032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Повторная диагностика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78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877272"/>
            <a:ext cx="2408312" cy="4490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262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764704"/>
            <a:ext cx="5626968" cy="1722520"/>
          </a:xfrm>
        </p:spPr>
        <p:txBody>
          <a:bodyPr>
            <a:normAutofit fontScale="90000"/>
          </a:bodyPr>
          <a:lstStyle/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ru-RU" sz="22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«Ребенок воспитывается разными случайностями, его окружающими. Педагогика должна быть  направлением этих случайностей.»</a:t>
            </a:r>
            <a:r>
              <a:rPr lang="ru-RU" sz="2200" b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200" b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</a:br>
            <a:r>
              <a:rPr lang="ru-RU" sz="2200" b="1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                                                   </a:t>
            </a:r>
            <a:r>
              <a:rPr lang="ru-RU" sz="2200" b="1" dirty="0" smtClean="0">
                <a:solidFill>
                  <a:srgbClr val="000000"/>
                </a:solidFill>
                <a:latin typeface="Times New Roman"/>
                <a:ea typeface="Calibri"/>
                <a:cs typeface="+mn-cs"/>
              </a:rPr>
              <a:t>В.Ф</a:t>
            </a:r>
            <a:r>
              <a:rPr lang="ru-RU" sz="2200" b="1" dirty="0">
                <a:solidFill>
                  <a:srgbClr val="000000"/>
                </a:solidFill>
                <a:latin typeface="Times New Roman"/>
                <a:ea typeface="Calibri"/>
                <a:cs typeface="+mn-cs"/>
              </a:rPr>
              <a:t>. Одоевский</a:t>
            </a:r>
            <a:r>
              <a:rPr lang="ru-RU" sz="20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0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2050" name="Picture 2" descr="http://www.vladtime.ru/uploads/posts/2016-08/1471611447_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348880"/>
            <a:ext cx="7052791" cy="4118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18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760860"/>
            <a:ext cx="3024336" cy="2481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5565775" cy="371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045668"/>
            <a:ext cx="4968552" cy="3812332"/>
          </a:xfrm>
          <a:prstGeom prst="rect">
            <a:avLst/>
          </a:prstGeom>
          <a:noFill/>
          <a:ln>
            <a:noFill/>
          </a:ln>
          <a:effectLst/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6605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592288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Мои </a:t>
            </a:r>
            <a:r>
              <a:rPr lang="ru-RU" sz="22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задачи состоят в следующем:</a:t>
            </a:r>
            <a:r>
              <a:rPr lang="ru-RU" sz="2200" dirty="0">
                <a:latin typeface="Calibri"/>
                <a:ea typeface="Calibri"/>
                <a:cs typeface="Times New Roman"/>
              </a:rPr>
              <a:t/>
            </a:r>
            <a:br>
              <a:rPr lang="ru-RU" sz="2200" dirty="0">
                <a:latin typeface="Calibri"/>
                <a:ea typeface="Calibri"/>
                <a:cs typeface="Times New Roman"/>
              </a:rPr>
            </a:br>
            <a:r>
              <a:rPr lang="ru-RU" sz="22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- сделать образовательный процесс интересным, разнообразным и эффективным;</a:t>
            </a:r>
            <a:r>
              <a:rPr lang="ru-RU" sz="2200" dirty="0">
                <a:latin typeface="Calibri"/>
                <a:ea typeface="Calibri"/>
                <a:cs typeface="Times New Roman"/>
              </a:rPr>
              <a:t/>
            </a:r>
            <a:br>
              <a:rPr lang="ru-RU" sz="2200" dirty="0">
                <a:latin typeface="Calibri"/>
                <a:ea typeface="Calibri"/>
                <a:cs typeface="Times New Roman"/>
              </a:rPr>
            </a:br>
            <a:r>
              <a:rPr lang="ru-RU" sz="22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- развить межличностные отношения у детей, умение решать задачи совместно и работать в группе;</a:t>
            </a:r>
            <a:r>
              <a:rPr lang="ru-RU" sz="2200" dirty="0">
                <a:latin typeface="Calibri"/>
                <a:ea typeface="Calibri"/>
                <a:cs typeface="Times New Roman"/>
              </a:rPr>
              <a:t/>
            </a:r>
            <a:br>
              <a:rPr lang="ru-RU" sz="2200" dirty="0">
                <a:latin typeface="Calibri"/>
                <a:ea typeface="Calibri"/>
                <a:cs typeface="Times New Roman"/>
              </a:rPr>
            </a:br>
            <a:r>
              <a:rPr lang="ru-RU" sz="22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-  создавать ситуацию успеха для каждого ребенка;</a:t>
            </a:r>
            <a:r>
              <a:rPr lang="ru-RU" sz="2200" dirty="0">
                <a:latin typeface="Calibri"/>
                <a:ea typeface="Calibri"/>
                <a:cs typeface="Times New Roman"/>
              </a:rPr>
              <a:t/>
            </a:r>
            <a:br>
              <a:rPr lang="ru-RU" sz="2200" dirty="0">
                <a:latin typeface="Calibri"/>
                <a:ea typeface="Calibri"/>
                <a:cs typeface="Times New Roman"/>
              </a:rPr>
            </a:br>
            <a:r>
              <a:rPr lang="ru-RU" sz="22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-  помогать преодолевать детям коммуникативные барьеры в общении.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3074" name="Picture 2" descr="C:\Users\Nady5\Desktop\к конференции\фото\DSC0325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2852937"/>
            <a:ext cx="6480720" cy="395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40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52728"/>
          </a:xfrm>
        </p:spPr>
        <p:txBody>
          <a:bodyPr>
            <a:normAutofit fontScale="90000"/>
          </a:bodyPr>
          <a:lstStyle/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ru-RU" sz="27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Кейс-технология </a:t>
            </a:r>
            <a:r>
              <a:rPr lang="ru-RU" sz="27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произошло от латинского «</a:t>
            </a:r>
            <a:r>
              <a:rPr lang="ru-RU" sz="2700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casus</a:t>
            </a:r>
            <a:r>
              <a:rPr lang="ru-RU" sz="27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» - запутанный, необычный случай</a:t>
            </a:r>
            <a:r>
              <a:rPr lang="ru-RU" sz="27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lang="ru-RU" sz="27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r>
              <a:rPr lang="ru-RU" sz="27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7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7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а </a:t>
            </a:r>
            <a:r>
              <a:rPr lang="ru-RU" sz="27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также от английского «</a:t>
            </a:r>
            <a:r>
              <a:rPr lang="ru-RU" sz="2700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case</a:t>
            </a:r>
            <a:r>
              <a:rPr lang="ru-RU" sz="27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» - портфель, чемоданчик.</a:t>
            </a:r>
            <a:r>
              <a:rPr lang="ru-RU" sz="14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3573016"/>
            <a:ext cx="3635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	Впервые метод кейс-технологии был применен в Гарвардской школе бизнеса в 1924 году</a:t>
            </a:r>
            <a:endParaRPr lang="ru-RU" sz="28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348880"/>
            <a:ext cx="5507364" cy="4510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499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6009" y="22940"/>
            <a:ext cx="5614392" cy="2615604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Методов кейс-технологий 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шесть:</a:t>
            </a:r>
            <a:r>
              <a:rPr lang="ru-RU" sz="24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 smtClean="0">
                <a:latin typeface="Calibri"/>
                <a:ea typeface="Calibri"/>
                <a:cs typeface="Times New Roman"/>
              </a:rPr>
            </a:br>
            <a:r>
              <a:rPr lang="ru-RU" sz="2400" dirty="0" smtClean="0">
                <a:latin typeface="Calibri"/>
                <a:ea typeface="Calibri"/>
                <a:cs typeface="Times New Roman"/>
              </a:rPr>
              <a:t> -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метод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инцидентов;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r>
              <a:rPr lang="ru-RU" sz="2400" dirty="0" smtClean="0">
                <a:latin typeface="Calibri"/>
                <a:ea typeface="Calibri"/>
                <a:cs typeface="Times New Roman"/>
              </a:rPr>
              <a:t> -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игровое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проектирование;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r>
              <a:rPr lang="ru-RU" sz="2400" dirty="0" smtClean="0">
                <a:latin typeface="Calibri"/>
                <a:ea typeface="Calibri"/>
                <a:cs typeface="Times New Roman"/>
              </a:rPr>
              <a:t> -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метод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разбора деловой корреспонденции;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r>
              <a:rPr lang="ru-RU" sz="2400" dirty="0" smtClean="0">
                <a:latin typeface="Calibri"/>
                <a:ea typeface="Calibri"/>
                <a:cs typeface="Times New Roman"/>
              </a:rPr>
              <a:t> -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ситуационно-ролевая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игра;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r>
              <a:rPr lang="ru-RU" sz="2400" dirty="0" smtClean="0">
                <a:latin typeface="Calibri"/>
                <a:ea typeface="Calibri"/>
                <a:cs typeface="Times New Roman"/>
              </a:rPr>
              <a:t> -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метод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ситуативного анализа;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r>
              <a:rPr lang="ru-RU" sz="2400" dirty="0" smtClean="0">
                <a:latin typeface="Calibri"/>
                <a:ea typeface="Calibri"/>
                <a:cs typeface="Times New Roman"/>
              </a:rPr>
              <a:t> -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метод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дискуссии.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07944" y="3212976"/>
            <a:ext cx="56531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spcAft>
                <a:spcPts val="0"/>
              </a:spcAft>
            </a:pPr>
            <a:r>
              <a:rPr lang="ru-RU" sz="2200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Хороший кейс должен удовлетворять следующим требованиям:</a:t>
            </a:r>
            <a:endParaRPr lang="ru-RU" sz="2200" dirty="0" smtClean="0">
              <a:effectLst/>
              <a:latin typeface="Calibri"/>
              <a:ea typeface="Calibri"/>
              <a:cs typeface="Times New Roman"/>
            </a:endParaRPr>
          </a:p>
          <a:p>
            <a:pPr marL="228600">
              <a:spcAft>
                <a:spcPts val="0"/>
              </a:spcAft>
            </a:pPr>
            <a:r>
              <a:rPr lang="ru-RU" sz="2200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• соответствовать четко поставленной цели создания;</a:t>
            </a:r>
            <a:endParaRPr lang="ru-RU" sz="2200" dirty="0" smtClean="0">
              <a:effectLst/>
              <a:latin typeface="Calibri"/>
              <a:ea typeface="Calibri"/>
              <a:cs typeface="Times New Roman"/>
            </a:endParaRPr>
          </a:p>
          <a:p>
            <a:pPr marL="228600">
              <a:spcAft>
                <a:spcPts val="0"/>
              </a:spcAft>
            </a:pPr>
            <a:r>
              <a:rPr lang="ru-RU" sz="2200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• иметь соответствующий уровень трудности;</a:t>
            </a:r>
            <a:endParaRPr lang="ru-RU" sz="2200" dirty="0" smtClean="0">
              <a:effectLst/>
              <a:latin typeface="Calibri"/>
              <a:ea typeface="Calibri"/>
              <a:cs typeface="Times New Roman"/>
            </a:endParaRPr>
          </a:p>
          <a:p>
            <a:pPr marL="228600">
              <a:spcAft>
                <a:spcPts val="0"/>
              </a:spcAft>
            </a:pPr>
            <a:r>
              <a:rPr lang="ru-RU" sz="2200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• иллюстрировать типичные ситуации;</a:t>
            </a:r>
            <a:endParaRPr lang="ru-RU" sz="2200" dirty="0" smtClean="0">
              <a:effectLst/>
              <a:latin typeface="Calibri"/>
              <a:ea typeface="Calibri"/>
              <a:cs typeface="Times New Roman"/>
            </a:endParaRPr>
          </a:p>
          <a:p>
            <a:pPr marL="228600">
              <a:spcAft>
                <a:spcPts val="0"/>
              </a:spcAft>
            </a:pPr>
            <a:r>
              <a:rPr lang="ru-RU" sz="2200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• развивать аналитическое мышление;</a:t>
            </a:r>
            <a:endParaRPr lang="ru-RU" sz="2200" dirty="0" smtClean="0">
              <a:effectLst/>
              <a:latin typeface="Calibri"/>
              <a:ea typeface="Calibri"/>
              <a:cs typeface="Times New Roman"/>
            </a:endParaRPr>
          </a:p>
          <a:p>
            <a:pPr marL="228600">
              <a:spcAft>
                <a:spcPts val="0"/>
              </a:spcAft>
            </a:pPr>
            <a:r>
              <a:rPr lang="ru-RU" sz="2200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• провоцировать дискуссию;</a:t>
            </a:r>
            <a:endParaRPr lang="ru-RU" sz="2200" dirty="0" smtClean="0">
              <a:effectLst/>
              <a:latin typeface="Calibri"/>
              <a:ea typeface="Calibri"/>
              <a:cs typeface="Times New Roman"/>
            </a:endParaRPr>
          </a:p>
          <a:p>
            <a:pPr marL="228600">
              <a:spcAft>
                <a:spcPts val="0"/>
              </a:spcAft>
            </a:pPr>
            <a:r>
              <a:rPr lang="ru-RU" sz="2200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• иметь несколько решений.</a:t>
            </a:r>
            <a:endParaRPr lang="ru-RU" sz="22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122" name="Picture 2" descr="C:\Users\Nady5\Desktop\к конференции\фото\DSC032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0"/>
            <a:ext cx="4355976" cy="326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Nady5\Desktop\к конференции\фото\DSC0328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694407"/>
            <a:ext cx="3554361" cy="399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23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348880"/>
            <a:ext cx="5904656" cy="3168352"/>
          </a:xfrm>
        </p:spPr>
        <p:txBody>
          <a:bodyPr>
            <a:no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800" dirty="0">
                <a:latin typeface="Calibri"/>
                <a:ea typeface="Calibri"/>
                <a:cs typeface="Times New Roman"/>
              </a:rPr>
              <a:t/>
            </a:r>
            <a:br>
              <a:rPr lang="ru-RU" sz="800" dirty="0">
                <a:latin typeface="Calibri"/>
                <a:ea typeface="Calibri"/>
                <a:cs typeface="Times New Roman"/>
              </a:rPr>
            </a:br>
            <a:endParaRPr lang="ru-RU" sz="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6176" y="260648"/>
            <a:ext cx="56198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effectLst/>
                <a:latin typeface="Times New Roman"/>
                <a:ea typeface="Calibri"/>
              </a:rPr>
              <a:t>Знакомство с иллюстрацией и ситуацией.</a:t>
            </a:r>
            <a:endParaRPr lang="ru-RU" sz="2400" dirty="0"/>
          </a:p>
        </p:txBody>
      </p:sp>
      <p:pic>
        <p:nvPicPr>
          <p:cNvPr id="6146" name="Picture 2" descr="C:\Users\Nady5\Desktop\к конференции\фото\DSC0325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372" y="1185288"/>
            <a:ext cx="8584107" cy="5268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47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3970784" cy="1218464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/>
                <a:ea typeface="Calibri"/>
              </a:rPr>
              <a:t>Вычленяем проблему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Calibri"/>
              </a:rPr>
              <a:t>.</a:t>
            </a:r>
            <a:br>
              <a:rPr lang="ru-RU" sz="2400" dirty="0" smtClean="0">
                <a:solidFill>
                  <a:schemeClr val="tx1"/>
                </a:solidFill>
                <a:latin typeface="Times New Roman"/>
                <a:ea typeface="Calibri"/>
              </a:rPr>
            </a:b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</a:rPr>
              <a:t>Анализируем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Calibri"/>
              </a:rPr>
              <a:t>ситуацию.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7171" name="Picture 3" descr="C:\Users\Nady5\Desktop\к конференции\фото\DSC032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73" y="2924944"/>
            <a:ext cx="5031930" cy="377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8695" y="188640"/>
            <a:ext cx="4855303" cy="3645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795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8328"/>
            <a:ext cx="8712968" cy="498384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Примеряем ситуацию на себя.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 Делаем вывод.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8194" name="Picture 2" descr="C:\Users\Nady5\Desktop\к конференции\фото\DSC0326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891022"/>
            <a:ext cx="8712968" cy="5738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771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</TotalTime>
  <Words>118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«Использование инновационных технологий в развитии социально-коммуникативных навыков воспитанников на примере кейс-технологий» </vt:lpstr>
      <vt:lpstr>«Ребенок воспитывается разными случайностями, его окружающими. Педагогика должна быть  направлением этих случайностей.»                                                      В.Ф. Одоевский </vt:lpstr>
      <vt:lpstr>Презентация PowerPoint</vt:lpstr>
      <vt:lpstr>Мои задачи состоят в следующем: - сделать образовательный процесс интересным, разнообразным и эффективным; - развить межличностные отношения у детей, умение решать задачи совместно и работать в группе; -  создавать ситуацию успеха для каждого ребенка; -  помогать преодолевать детям коммуникативные барьеры в общении. </vt:lpstr>
      <vt:lpstr>Кейс-технология произошло от латинского «casus» - запутанный, необычный случай,  а также от английского «case» - портфель, чемоданчик. </vt:lpstr>
      <vt:lpstr>Методов кейс-технологий  шесть:  - метод инцидентов;  - игровое проектирование;  - метод разбора деловой корреспонденции;  - ситуационно-ролевая игра;  - метод ситуативного анализа;  - метод дискуссии.</vt:lpstr>
      <vt:lpstr> </vt:lpstr>
      <vt:lpstr>Вычленяем проблему. Анализируем ситуацию.</vt:lpstr>
      <vt:lpstr>Примеряем ситуацию на себя.          Делаем вывод.</vt:lpstr>
      <vt:lpstr>Входная диагностика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инновационных технологий в развитии социально-коммуникативных навыков воспитанников на примере кейс-технологий»</dc:title>
  <dc:creator>Nady5</dc:creator>
  <cp:lastModifiedBy>Admin</cp:lastModifiedBy>
  <cp:revision>13</cp:revision>
  <dcterms:created xsi:type="dcterms:W3CDTF">2018-03-14T19:30:51Z</dcterms:created>
  <dcterms:modified xsi:type="dcterms:W3CDTF">2023-04-09T19:43:49Z</dcterms:modified>
</cp:coreProperties>
</file>