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65" r:id="rId6"/>
    <p:sldId id="275" r:id="rId7"/>
    <p:sldId id="267" r:id="rId8"/>
    <p:sldId id="268" r:id="rId9"/>
    <p:sldId id="272" r:id="rId10"/>
    <p:sldId id="27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38FC0-D7D3-4A1B-8B16-27A39330A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55CB4B-2539-483A-89D6-08DA74FBB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F5C225-94A8-42B1-926D-BA128FB8B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093FA4-9C09-4825-9286-88C879E58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2DEF40-3E41-45EE-BC52-516BE421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36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FB8C5-8EB4-48DD-BC29-26E691A3B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8DBD18-23AB-46B6-AFD1-2196862D7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FE9935-B3CC-4B5A-99D3-8C9284039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4443E8-3284-4B44-86A5-5FA404D7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548454-8160-4315-AFBA-2B1663569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83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6F66B62-C752-4CFB-B2FA-215D803D2B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54AEF0-D2E9-41DA-B9E0-8B2FF0013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942D44-A985-4346-9886-6BF3365A6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8F32AA-66A8-4F56-B6B4-ED082059B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22FBD6-ACF5-4D5F-93AC-DBC85ECDF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38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74E549-6DD4-49E7-97A6-D26751BF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B0AC3D-078C-4156-A947-D582656E7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1EBB4E-B3A2-4202-B4F8-29E9360CC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469D01-9F04-4C5B-A658-9C6938CFC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481758-B49B-4E37-A057-F6A5DF736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48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08B5E-C790-48BE-8B65-62EC6DF7D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41A685-C175-4B95-8130-DCE1107B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C9EAE1-6B9E-42EF-B3E3-561FA2676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50F7CC-C109-4DD7-94FC-0BD23C77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7C8DE4-74A1-4481-9C22-71D92DEC0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38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1D91C9-098F-4F23-96E9-7C6692EA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6ACE72-204B-4324-A296-77ACEA69C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716CF9-886F-496D-BC62-495E97DF4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83F729-F98B-42C9-8C5E-C7C8F2B29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6CD2B1-B959-47B8-A7A5-6282A55AC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ED441A-B3C4-4E97-8BBA-30D7DA7E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94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5331F-330B-4C49-A684-BC33C83D7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E25545-6633-4759-A6EF-C9E0B67E3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DA773E-74CD-4EDE-BE67-418C2A2CB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BABE1D-6089-4B1D-911E-09066EA6F6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86ACF4-8EF8-4D60-8462-2C3D11762E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32BC1B-F22D-4CDE-805F-D351600C5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23A58E3-4AFC-4F76-ACFB-F0D5940E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20B5FF-F428-4872-89D2-F7C003B24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34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2906F1-2C70-49E7-83F3-81859B7F2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D92504-086A-4547-A23A-E0ED65642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3CA0C4-E07A-4C35-83BB-63838588F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E32075C-8349-4C1F-8CBE-ABECF66E4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240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D4CBC8D-2DA6-4C40-AACB-0D74D5427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E9CCB11-9496-4E8A-9C61-936D1E809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A29D2C-D2CA-41F3-997B-D6FAAF87A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790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2C72C-055C-4E7A-9814-C5DF1B3A7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9460EF-5B68-4376-A6B3-D004AF0AD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431EC0-1A70-49B1-B4C0-7D3133411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45AB48-ADBF-4F11-A649-6378A2D7B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AE615C-4905-4959-A5CD-285FEE6F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BA31D5-3C9A-4DFA-9324-09B2C011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0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D8D7E-3AD7-42DA-A3F0-DBF88E3C0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8E4D250-3C5A-4A3A-BD8E-4F2B1D4DF4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3E73B6-CA25-4E5A-81EA-A0F030A83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FCB784-AD0B-4815-929F-B30FD50E6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8E5E86-5D0A-4876-B1D3-DD02325B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79E681-12FB-4198-B889-8792EA56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2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9B0EE-5356-4BC6-9E81-B86661A3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40A54F-C48F-42DB-92B6-80FFD1F6A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469CB5-D83C-4476-B004-D21C4A18BC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30BAD-F6A0-4385-81DC-E3B191314E3E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011CA8-90A7-4AC8-950D-AABE3E118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331DB4-58BF-45F4-8AFA-A4E297143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E6946-86B3-45A4-A90E-AF6FC63020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9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ru/books?id=CvWf1ek-SaEC&amp;printsec=frontcover&amp;hl=ru&amp;source=gbs_ge_summary_r&amp;cad=0#v=onepage&amp;q&amp;f=fals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494240-3A5D-4407-B608-C07E41C69F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0864" y="123505"/>
            <a:ext cx="6175468" cy="1141851"/>
          </a:xfrm>
          <a:noFill/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80808"/>
                </a:solidFill>
              </a:rPr>
              <a:t>МБОУ «СОШ №1»</a:t>
            </a:r>
          </a:p>
          <a:p>
            <a:r>
              <a:rPr lang="ru-RU" b="1" dirty="0">
                <a:solidFill>
                  <a:srgbClr val="080808"/>
                </a:solidFill>
              </a:rPr>
              <a:t>г. Бородино, Красноярский край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19BD8-5F71-4956-92C5-A1A6B58B1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5133" y="1799676"/>
            <a:ext cx="7481231" cy="2150719"/>
          </a:xfrm>
          <a:noFill/>
        </p:spPr>
        <p:txBody>
          <a:bodyPr anchor="ctr">
            <a:noAutofit/>
          </a:bodyPr>
          <a:lstStyle/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Формирование </a:t>
            </a: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креативного мышления </a:t>
            </a: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у обучающихся на уроках </a:t>
            </a: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английского языка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8684C996-B368-4E4E-B83E-52AD1D16DEF4}"/>
              </a:ext>
            </a:extLst>
          </p:cNvPr>
          <p:cNvSpPr txBox="1">
            <a:spLocks/>
          </p:cNvSpPr>
          <p:nvPr/>
        </p:nvSpPr>
        <p:spPr>
          <a:xfrm>
            <a:off x="3920157" y="5324039"/>
            <a:ext cx="6175468" cy="11418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800" b="1" dirty="0">
                <a:solidFill>
                  <a:srgbClr val="080808"/>
                </a:solidFill>
              </a:rPr>
              <a:t>Березова Л.А., </a:t>
            </a:r>
          </a:p>
          <a:p>
            <a:pPr algn="r"/>
            <a:r>
              <a:rPr lang="ru-RU" sz="2800" b="1" dirty="0">
                <a:solidFill>
                  <a:srgbClr val="080808"/>
                </a:solidFill>
              </a:rPr>
              <a:t>учитель английского языка</a:t>
            </a:r>
          </a:p>
        </p:txBody>
      </p:sp>
    </p:spTree>
    <p:extLst>
      <p:ext uri="{BB962C8B-B14F-4D97-AF65-F5344CB8AC3E}">
        <p14:creationId xmlns:p14="http://schemas.microsoft.com/office/powerpoint/2010/main" val="360612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A49DC-3785-497F-9B17-EA989EDF7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1004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E3325-3CEA-4398-A131-C411CE709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Arthur </a:t>
            </a:r>
            <a:r>
              <a:rPr lang="en-US" dirty="0" err="1"/>
              <a:t>VanGundy</a:t>
            </a:r>
            <a:r>
              <a:rPr lang="en-US" dirty="0"/>
              <a:t>, PH.D. “ </a:t>
            </a:r>
            <a:r>
              <a:rPr lang="ru-RU" dirty="0"/>
              <a:t>101 </a:t>
            </a:r>
            <a:r>
              <a:rPr lang="en-US" dirty="0"/>
              <a:t>Activities for Teaching Creativity and Problem </a:t>
            </a:r>
            <a:r>
              <a:rPr lang="en-US"/>
              <a:t>Solving” </a:t>
            </a:r>
            <a:r>
              <a:rPr lang="en-US" dirty="0"/>
              <a:t>(</a:t>
            </a:r>
            <a:r>
              <a:rPr lang="en-US">
                <a:hlinkClick r:id="rId2"/>
              </a:rPr>
              <a:t>https</a:t>
            </a:r>
            <a:r>
              <a:rPr lang="en-US" dirty="0">
                <a:hlinkClick r:id="rId2"/>
              </a:rPr>
              <a:t>://books.google.ru/books?id=CvWf1ek-SaEC&amp;printsec=frontcover&amp;hl=ru&amp;source=gbs_ge_summary_r&amp;cad=0#v=onepage&amp;q&amp;f</a:t>
            </a:r>
            <a:r>
              <a:rPr lang="en-US">
                <a:hlinkClick r:id="rId2"/>
              </a:rPr>
              <a:t>=false</a:t>
            </a:r>
            <a:r>
              <a:rPr lang="en-US"/>
              <a:t> 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201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3A51E2D4-65C5-4A5E-A13E-8E5841D8A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413" y="4347369"/>
            <a:ext cx="5157787" cy="823912"/>
          </a:xfrm>
        </p:spPr>
        <p:txBody>
          <a:bodyPr/>
          <a:lstStyle/>
          <a:p>
            <a:r>
              <a:rPr lang="ru-RU" dirty="0"/>
              <a:t>Творческий тип мышления -	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58DC64B-8D3E-4D4B-B494-3A834E222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2014" y="5322498"/>
            <a:ext cx="5157787" cy="91591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данный человеку от природы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D83ACB1-C18C-4691-8EDC-A0F59D598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1981" y="4347369"/>
            <a:ext cx="5183188" cy="823912"/>
          </a:xfrm>
        </p:spPr>
        <p:txBody>
          <a:bodyPr/>
          <a:lstStyle/>
          <a:p>
            <a:r>
              <a:rPr lang="ru-RU" dirty="0"/>
              <a:t>Креативный тип мышления - 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C711525-F01B-48CB-8AD1-A0600F75E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5365749"/>
            <a:ext cx="5183188" cy="82391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тот, который можно развить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9BCA234F-B5F2-4579-B24E-CA8C1CA865CF}"/>
              </a:ext>
            </a:extLst>
          </p:cNvPr>
          <p:cNvCxnSpPr/>
          <p:nvPr/>
        </p:nvCxnSpPr>
        <p:spPr>
          <a:xfrm flipH="1">
            <a:off x="4098182" y="4172184"/>
            <a:ext cx="1222408" cy="587141"/>
          </a:xfrm>
          <a:prstGeom prst="straightConnector1">
            <a:avLst/>
          </a:prstGeom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1C0D9488-AB4D-4DD1-AD1A-BF539B65772A}"/>
              </a:ext>
            </a:extLst>
          </p:cNvPr>
          <p:cNvCxnSpPr>
            <a:cxnSpLocks/>
          </p:cNvCxnSpPr>
          <p:nvPr/>
        </p:nvCxnSpPr>
        <p:spPr>
          <a:xfrm>
            <a:off x="6243618" y="4209232"/>
            <a:ext cx="1029903" cy="5871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3">
            <a:extLst>
              <a:ext uri="{FF2B5EF4-FFF2-40B4-BE49-F238E27FC236}">
                <a16:creationId xmlns:a16="http://schemas.microsoft.com/office/drawing/2014/main" id="{5FB81E89-0E79-4803-ADAA-FFDF6A1722DE}"/>
              </a:ext>
            </a:extLst>
          </p:cNvPr>
          <p:cNvSpPr txBox="1">
            <a:spLocks/>
          </p:cNvSpPr>
          <p:nvPr/>
        </p:nvSpPr>
        <p:spPr>
          <a:xfrm>
            <a:off x="838200" y="32743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70C0"/>
                </a:solidFill>
              </a:rPr>
              <a:t>Мышление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322FF95-6C23-4D58-98A8-4B8AC5A6C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95" y="6864"/>
            <a:ext cx="10516511" cy="1322947"/>
          </a:xfrm>
          <a:prstGeom prst="rect">
            <a:avLst/>
          </a:prstGeom>
        </p:spPr>
      </p:pic>
      <p:sp>
        <p:nvSpPr>
          <p:cNvPr id="15" name="Объект 2">
            <a:extLst>
              <a:ext uri="{FF2B5EF4-FFF2-40B4-BE49-F238E27FC236}">
                <a16:creationId xmlns:a16="http://schemas.microsoft.com/office/drawing/2014/main" id="{A3994515-7CB4-417A-81D7-C8E026E0285B}"/>
              </a:ext>
            </a:extLst>
          </p:cNvPr>
          <p:cNvSpPr txBox="1">
            <a:spLocks/>
          </p:cNvSpPr>
          <p:nvPr/>
        </p:nvSpPr>
        <p:spPr>
          <a:xfrm>
            <a:off x="1104181" y="916593"/>
            <a:ext cx="10515600" cy="25401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Слово «креативность» является неологизмом, то есть новым словом. Оно пришло в нашу речь из английского языка, и является дословным аналогом слова </a:t>
            </a:r>
            <a:r>
              <a:rPr lang="ru-RU" dirty="0" err="1"/>
              <a:t>creativity</a:t>
            </a:r>
            <a:r>
              <a:rPr lang="ru-RU" dirty="0"/>
              <a:t>.</a:t>
            </a:r>
          </a:p>
          <a:p>
            <a:r>
              <a:rPr lang="ru-RU" dirty="0"/>
              <a:t>Если посмотреть перевод слова </a:t>
            </a:r>
            <a:r>
              <a:rPr lang="ru-RU" dirty="0" err="1"/>
              <a:t>creativity</a:t>
            </a:r>
            <a:r>
              <a:rPr lang="ru-RU" dirty="0"/>
              <a:t>, у него есть два основных значения</a:t>
            </a:r>
          </a:p>
          <a:p>
            <a:r>
              <a:rPr lang="ru-RU" dirty="0"/>
              <a:t>— творчество, как процесс</a:t>
            </a:r>
          </a:p>
          <a:p>
            <a:r>
              <a:rPr lang="ru-RU" dirty="0"/>
              <a:t>— креативность, как свойство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300300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9CD73A-1FAB-4C0C-9A24-A7EC01FE4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Креативное самовыражение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на уроке английского языка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9A0EB3A-3F4F-4971-996F-9F05E1B54787}"/>
              </a:ext>
            </a:extLst>
          </p:cNvPr>
          <p:cNvSpPr/>
          <p:nvPr/>
        </p:nvSpPr>
        <p:spPr>
          <a:xfrm>
            <a:off x="6602931" y="2206182"/>
            <a:ext cx="3968415" cy="15304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Художественное и символическое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AA492199-3478-440E-B98F-E6C3B00FC666}"/>
              </a:ext>
            </a:extLst>
          </p:cNvPr>
          <p:cNvSpPr/>
          <p:nvPr/>
        </p:nvSpPr>
        <p:spPr>
          <a:xfrm>
            <a:off x="662537" y="2336532"/>
            <a:ext cx="3541295" cy="15304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Письменное </a:t>
            </a:r>
          </a:p>
          <a:p>
            <a:pPr algn="ctr"/>
            <a:r>
              <a:rPr lang="ru-RU" sz="2800" dirty="0"/>
              <a:t>и устное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876FDAD7-96CE-41B4-A8B5-B1B2B6334A91}"/>
              </a:ext>
            </a:extLst>
          </p:cNvPr>
          <p:cNvSpPr/>
          <p:nvPr/>
        </p:nvSpPr>
        <p:spPr>
          <a:xfrm>
            <a:off x="3840080" y="4102358"/>
            <a:ext cx="3541295" cy="15304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Словесное и визуальное</a:t>
            </a:r>
          </a:p>
        </p:txBody>
      </p:sp>
    </p:spTree>
    <p:extLst>
      <p:ext uri="{BB962C8B-B14F-4D97-AF65-F5344CB8AC3E}">
        <p14:creationId xmlns:p14="http://schemas.microsoft.com/office/powerpoint/2010/main" val="274088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64D2E-1D45-4DE3-92E9-6C77E57BA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Запоминание грамматики и структур английского языка</a:t>
            </a: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94EF840A-5870-423E-A2EF-5A5469ACC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1283"/>
              </p:ext>
            </p:extLst>
          </p:nvPr>
        </p:nvGraphicFramePr>
        <p:xfrm>
          <a:off x="439947" y="2098307"/>
          <a:ext cx="11752055" cy="410753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940125">
                  <a:extLst>
                    <a:ext uri="{9D8B030D-6E8A-4147-A177-3AD203B41FA5}">
                      <a16:colId xmlns:a16="http://schemas.microsoft.com/office/drawing/2014/main" val="1376583492"/>
                    </a:ext>
                  </a:extLst>
                </a:gridCol>
                <a:gridCol w="2937310">
                  <a:extLst>
                    <a:ext uri="{9D8B030D-6E8A-4147-A177-3AD203B41FA5}">
                      <a16:colId xmlns:a16="http://schemas.microsoft.com/office/drawing/2014/main" val="913472453"/>
                    </a:ext>
                  </a:extLst>
                </a:gridCol>
                <a:gridCol w="2937310">
                  <a:extLst>
                    <a:ext uri="{9D8B030D-6E8A-4147-A177-3AD203B41FA5}">
                      <a16:colId xmlns:a16="http://schemas.microsoft.com/office/drawing/2014/main" val="3748521160"/>
                    </a:ext>
                  </a:extLst>
                </a:gridCol>
                <a:gridCol w="2937310">
                  <a:extLst>
                    <a:ext uri="{9D8B030D-6E8A-4147-A177-3AD203B41FA5}">
                      <a16:colId xmlns:a16="http://schemas.microsoft.com/office/drawing/2014/main" val="3160968220"/>
                    </a:ext>
                  </a:extLst>
                </a:gridCol>
              </a:tblGrid>
              <a:tr h="62093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Student A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B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C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D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980626"/>
                  </a:ext>
                </a:extLst>
              </a:tr>
              <a:tr h="87171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went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to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Moscow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559919"/>
                  </a:ext>
                </a:extLst>
              </a:tr>
              <a:tr h="6209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E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F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G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Student H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240053"/>
                  </a:ext>
                </a:extLst>
              </a:tr>
              <a:tr h="1993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to Moscow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summer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to Moscow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summer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to Moscow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summer and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(hmmm) was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went to Moscow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summer and I (hmmm) was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happy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93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535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A9239-F4BB-4688-9216-D24ACF9B2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Необычное использование обычного предмета и рассказ об этом на английском языке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75B864-F819-4A05-B4E1-A804DC9A7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057" y="1825625"/>
            <a:ext cx="8295968" cy="4351338"/>
          </a:xfrm>
          <a:ln>
            <a:solidFill>
              <a:srgbClr val="FFC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3600" i="1" u="sng" dirty="0"/>
              <a:t>With the help of the </a:t>
            </a:r>
            <a:r>
              <a:rPr lang="en-US" sz="3600" i="1" u="sng" dirty="0">
                <a:solidFill>
                  <a:schemeClr val="accent2">
                    <a:lumMod val="75000"/>
                  </a:schemeClr>
                </a:solidFill>
              </a:rPr>
              <a:t>paper clip </a:t>
            </a:r>
            <a:r>
              <a:rPr lang="en-US" sz="3600" i="1" u="sng" dirty="0"/>
              <a:t>I can</a:t>
            </a:r>
            <a:r>
              <a:rPr lang="en-US" sz="3600" i="1" dirty="0"/>
              <a:t>…</a:t>
            </a:r>
          </a:p>
          <a:p>
            <a:pPr marL="0" indent="0" algn="ctr">
              <a:buNone/>
            </a:pPr>
            <a:r>
              <a:rPr lang="en-US" sz="3600" i="1" dirty="0"/>
              <a:t>I can use the </a:t>
            </a:r>
            <a:r>
              <a:rPr lang="en-US" sz="3600" i="1" dirty="0">
                <a:solidFill>
                  <a:schemeClr val="accent2">
                    <a:lumMod val="75000"/>
                  </a:schemeClr>
                </a:solidFill>
              </a:rPr>
              <a:t>paper clip </a:t>
            </a:r>
            <a:r>
              <a:rPr lang="en-US" sz="3600" i="1" dirty="0"/>
              <a:t> ….</a:t>
            </a:r>
          </a:p>
          <a:p>
            <a:pPr>
              <a:buFontTx/>
              <a:buChar char="-"/>
            </a:pPr>
            <a:r>
              <a:rPr lang="ru-RU" i="1" dirty="0">
                <a:solidFill>
                  <a:srgbClr val="0070C0"/>
                </a:solidFill>
                <a:latin typeface="Comic Sans MS" panose="030F0702030302020204" pitchFamily="66" charset="0"/>
              </a:rPr>
              <a:t>I </a:t>
            </a:r>
            <a:r>
              <a:rPr lang="ru-RU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can</a:t>
            </a:r>
            <a:r>
              <a:rPr lang="ru-RU" i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use</a:t>
            </a:r>
            <a:r>
              <a:rPr lang="ru-RU" i="1" dirty="0">
                <a:solidFill>
                  <a:srgbClr val="0070C0"/>
                </a:solidFill>
                <a:latin typeface="Comic Sans MS" panose="030F0702030302020204" pitchFamily="66" charset="0"/>
              </a:rPr>
              <a:t> a </a:t>
            </a:r>
            <a:r>
              <a:rPr lang="ru-RU" i="1" u="sng" dirty="0" err="1">
                <a:solidFill>
                  <a:srgbClr val="0070C0"/>
                </a:solidFill>
                <a:latin typeface="Comic Sans MS" panose="030F0702030302020204" pitchFamily="66" charset="0"/>
              </a:rPr>
              <a:t>paper</a:t>
            </a:r>
            <a:r>
              <a:rPr lang="ru-RU" i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i="1" u="sng" dirty="0" err="1">
                <a:solidFill>
                  <a:srgbClr val="0070C0"/>
                </a:solidFill>
                <a:latin typeface="Comic Sans MS" panose="030F0702030302020204" pitchFamily="66" charset="0"/>
              </a:rPr>
              <a:t>clip</a:t>
            </a:r>
            <a:r>
              <a:rPr lang="ru-RU" i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as</a:t>
            </a:r>
            <a:r>
              <a:rPr lang="ru-RU" i="1" dirty="0">
                <a:solidFill>
                  <a:srgbClr val="0070C0"/>
                </a:solidFill>
                <a:latin typeface="Comic Sans MS" panose="030F0702030302020204" pitchFamily="66" charset="0"/>
              </a:rPr>
              <a:t> a </a:t>
            </a:r>
            <a:r>
              <a:rPr lang="ru-RU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phone</a:t>
            </a:r>
            <a:r>
              <a:rPr lang="ru-RU" i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i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stand</a:t>
            </a:r>
            <a:endParaRPr lang="ru-RU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i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/>
              <a:t>-</a:t>
            </a:r>
            <a:r>
              <a:rPr lang="ru-RU" dirty="0"/>
              <a:t> </a:t>
            </a:r>
            <a:r>
              <a:rPr lang="en-US" i="1" dirty="0">
                <a:solidFill>
                  <a:srgbClr val="0070C0"/>
                </a:solidFill>
                <a:latin typeface="Comic Sans MS" panose="030F0702030302020204" pitchFamily="66" charset="0"/>
              </a:rPr>
              <a:t>A </a:t>
            </a:r>
            <a:r>
              <a:rPr lang="en-US" i="1" u="sng" dirty="0">
                <a:solidFill>
                  <a:srgbClr val="0070C0"/>
                </a:solidFill>
                <a:latin typeface="Comic Sans MS" panose="030F0702030302020204" pitchFamily="66" charset="0"/>
              </a:rPr>
              <a:t>paper clip </a:t>
            </a:r>
            <a:r>
              <a:rPr lang="en-US" i="1" dirty="0">
                <a:solidFill>
                  <a:srgbClr val="0070C0"/>
                </a:solidFill>
                <a:latin typeface="Comic Sans MS" panose="030F0702030302020204" pitchFamily="66" charset="0"/>
              </a:rPr>
              <a:t>can replace a fish hook</a:t>
            </a:r>
          </a:p>
          <a:p>
            <a:pPr marL="0" indent="0">
              <a:buNone/>
            </a:pPr>
            <a:r>
              <a:rPr lang="en-US" dirty="0"/>
              <a:t>-</a:t>
            </a:r>
          </a:p>
          <a:p>
            <a:pPr marL="0" indent="0">
              <a:buNone/>
            </a:pPr>
            <a:r>
              <a:rPr lang="en-US" dirty="0"/>
              <a:t>-  
</a:t>
            </a:r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2F4F6F-8ABB-4115-8065-820240526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28" y="1855316"/>
            <a:ext cx="2145978" cy="214597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6F8709-3AF7-4B28-8EB6-C11990DCCBAF}"/>
              </a:ext>
            </a:extLst>
          </p:cNvPr>
          <p:cNvSpPr/>
          <p:nvPr/>
        </p:nvSpPr>
        <p:spPr>
          <a:xfrm>
            <a:off x="385123" y="4001294"/>
            <a:ext cx="2083199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paper clip</a:t>
            </a:r>
          </a:p>
          <a:p>
            <a:endParaRPr lang="en-US" sz="3200" dirty="0"/>
          </a:p>
          <a:p>
            <a:pPr algn="ctr"/>
            <a:r>
              <a:rPr lang="en-US" sz="3200" b="1" dirty="0"/>
              <a:t>Bigger and </a:t>
            </a:r>
          </a:p>
          <a:p>
            <a:pPr algn="ctr"/>
            <a:r>
              <a:rPr lang="en-US" sz="3200" b="1" dirty="0"/>
              <a:t>Better</a:t>
            </a:r>
            <a:endParaRPr lang="ru-RU" sz="3200" b="1" dirty="0"/>
          </a:p>
        </p:txBody>
      </p:sp>
      <p:pic>
        <p:nvPicPr>
          <p:cNvPr id="1026" name="Picture 2" descr="Как сделать подставку для телефона: из биндеров, из скрепки, бумаги">
            <a:extLst>
              <a:ext uri="{FF2B5EF4-FFF2-40B4-BE49-F238E27FC236}">
                <a16:creationId xmlns:a16="http://schemas.microsoft.com/office/drawing/2014/main" id="{3428475A-DC2F-48BF-9940-3983BFD582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8" t="15738" r="5453" b="25801"/>
          <a:stretch/>
        </p:blipFill>
        <p:spPr bwMode="auto">
          <a:xfrm>
            <a:off x="10006641" y="2467154"/>
            <a:ext cx="2156604" cy="105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4B7CAE-9992-4F58-8680-5E7E3A0D03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8026" t="14615" b="16872"/>
          <a:stretch/>
        </p:blipFill>
        <p:spPr>
          <a:xfrm>
            <a:off x="9480431" y="3690966"/>
            <a:ext cx="2254010" cy="94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2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4D0F7-DA28-4B9C-A3B9-943C2F50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Вторая половинка фото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AE89C33-0077-424F-8716-74B5E8B35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428" y="1779086"/>
            <a:ext cx="4242073" cy="2828049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F56E0F8-0EC6-44F5-923D-45E39D95ECC5}"/>
              </a:ext>
            </a:extLst>
          </p:cNvPr>
          <p:cNvSpPr/>
          <p:nvPr/>
        </p:nvSpPr>
        <p:spPr>
          <a:xfrm>
            <a:off x="0" y="1519204"/>
            <a:ext cx="2621279" cy="3485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49E8D0-8726-4303-9108-F2E8018D4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394" y="1779087"/>
            <a:ext cx="4548130" cy="31268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6E8336-E569-4DC0-9F0D-865AFA7F6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212686" y="2250499"/>
            <a:ext cx="2633700" cy="471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9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4D0F7-DA28-4B9C-A3B9-943C2F50F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684" y="115048"/>
            <a:ext cx="1161978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Придумать странный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/смешной/злобный/страшный заголовок к фотографии на английском языке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71AAFCE-8CBF-4478-BF6C-05A27A09B5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23"/>
          <a:stretch/>
        </p:blipFill>
        <p:spPr>
          <a:xfrm>
            <a:off x="3950814" y="1428987"/>
            <a:ext cx="3893328" cy="3976777"/>
          </a:xfrm>
          <a:prstGeom prst="rect">
            <a:avLst/>
          </a:prstGeom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id="{AE37AFA2-DFA7-4BA1-AD60-AFAA415A4AEC}"/>
              </a:ext>
            </a:extLst>
          </p:cNvPr>
          <p:cNvSpPr txBox="1">
            <a:spLocks/>
          </p:cNvSpPr>
          <p:nvPr/>
        </p:nvSpPr>
        <p:spPr>
          <a:xfrm>
            <a:off x="3378679" y="5310874"/>
            <a:ext cx="5742316" cy="131752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61950" algn="ctr">
              <a:buNone/>
            </a:pPr>
            <a:r>
              <a:rPr lang="ru-RU" dirty="0"/>
              <a:t> </a:t>
            </a:r>
            <a:r>
              <a:rPr lang="en-US" sz="3500" dirty="0"/>
              <a:t>And where are you taking me?</a:t>
            </a:r>
            <a:endParaRPr lang="ru-RU" sz="3500" dirty="0"/>
          </a:p>
          <a:p>
            <a:pPr marL="0" indent="361950" algn="ctr">
              <a:buNone/>
            </a:pPr>
            <a:r>
              <a:rPr lang="ru-RU" sz="4200" dirty="0"/>
              <a:t>И куда ты меня ведешь?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0850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6F1DA2-6D2D-4939-A4C5-7444B49DD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Excuses</a:t>
            </a:r>
            <a:r>
              <a:rPr lang="ru-RU" dirty="0">
                <a:solidFill>
                  <a:srgbClr val="0070C0"/>
                </a:solidFill>
              </a:rPr>
              <a:t> («</a:t>
            </a:r>
            <a:r>
              <a:rPr lang="ru-RU" dirty="0" err="1">
                <a:solidFill>
                  <a:srgbClr val="0070C0"/>
                </a:solidFill>
              </a:rPr>
              <a:t>Оправдашки</a:t>
            </a:r>
            <a:r>
              <a:rPr lang="ru-RU" dirty="0">
                <a:solidFill>
                  <a:srgbClr val="0070C0"/>
                </a:solidFill>
              </a:rPr>
              <a:t>»)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B46A1E-8482-43D4-A0A4-C9F4AD221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39" y="1454224"/>
            <a:ext cx="8471436" cy="4559919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indent="0">
              <a:buFont typeface="+mj-lt"/>
              <a:buAutoNum type="arabicPeriod"/>
            </a:pPr>
            <a:r>
              <a:rPr lang="en-US" dirty="0"/>
              <a:t>	</a:t>
            </a:r>
            <a:r>
              <a:rPr lang="en-US" sz="3200" dirty="0"/>
              <a:t>You were seen gluing apples to the tree in the garden. Why did you do that?</a:t>
            </a:r>
            <a:r>
              <a:rPr lang="ru-RU" sz="3200" dirty="0"/>
              <a:t> </a:t>
            </a:r>
          </a:p>
          <a:p>
            <a:pPr marL="0" indent="0">
              <a:buNone/>
            </a:pPr>
            <a:r>
              <a:rPr lang="ru-RU" sz="3200" dirty="0"/>
              <a:t>(Вы были замечены приклеивающим яблоки к дереву в саду. Почему Вы </a:t>
            </a:r>
            <a:r>
              <a:rPr lang="ru-RU" sz="3200"/>
              <a:t>это делали</a:t>
            </a:r>
            <a:r>
              <a:rPr lang="ru-RU" sz="3200" dirty="0"/>
              <a:t>?)</a:t>
            </a:r>
          </a:p>
          <a:p>
            <a:pPr marL="0" indent="0">
              <a:buNone/>
            </a:pPr>
            <a:r>
              <a:rPr lang="ru-RU" sz="3200" dirty="0"/>
              <a:t>2.  </a:t>
            </a:r>
            <a:r>
              <a:rPr lang="en-US" sz="3200" dirty="0"/>
              <a:t>You were seen in the zoo at midnight. What were you doing there?</a:t>
            </a:r>
          </a:p>
          <a:p>
            <a:pPr marL="0" indent="0">
              <a:buNone/>
            </a:pPr>
            <a:r>
              <a:rPr lang="ru-RU" sz="3200" dirty="0"/>
              <a:t>(Вас видели в зоопарке в полночь. Что вы там потеряли?)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40C747-C20A-4EE3-B39E-93D83F9692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37" r="44211" b="16789"/>
          <a:stretch/>
        </p:blipFill>
        <p:spPr>
          <a:xfrm>
            <a:off x="9558689" y="1230120"/>
            <a:ext cx="1722119" cy="1700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D63F70-4F8C-4DC2-B7D5-DE3734C70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043" y="402021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47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6F1DA2-6D2D-4939-A4C5-7444B49DD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67831"/>
          </a:xfrm>
        </p:spPr>
        <p:txBody>
          <a:bodyPr>
            <a:normAutofit/>
          </a:bodyPr>
          <a:lstStyle/>
          <a:p>
            <a:pPr algn="ctr"/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B46A1E-8482-43D4-A0A4-C9F4AD221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382" y="1932956"/>
            <a:ext cx="11687308" cy="4559919"/>
          </a:xfrm>
          <a:ln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pPr marL="0" indent="361950">
              <a:buNone/>
            </a:pPr>
            <a:r>
              <a:rPr lang="ru-RU" dirty="0"/>
              <a:t> </a:t>
            </a:r>
            <a:r>
              <a:rPr lang="ru-RU" sz="4400" dirty="0">
                <a:solidFill>
                  <a:srgbClr val="0070C0"/>
                </a:solidFill>
              </a:rPr>
              <a:t>Самый короткий рассказ Эрнеста Хемингуэя </a:t>
            </a:r>
          </a:p>
          <a:p>
            <a:pPr marL="0" indent="361950">
              <a:buNone/>
            </a:pPr>
            <a:r>
              <a:rPr lang="en-US" sz="4400" i="1" dirty="0">
                <a:latin typeface="Comic Sans MS" panose="030F0702030302020204" pitchFamily="66" charset="0"/>
              </a:rPr>
              <a:t>”For sale: baby shoes, never worn”</a:t>
            </a:r>
            <a:endParaRPr lang="ru-RU" sz="4400" i="1" dirty="0">
              <a:latin typeface="Comic Sans MS" panose="030F0702030302020204" pitchFamily="66" charset="0"/>
            </a:endParaRPr>
          </a:p>
          <a:p>
            <a:pPr marL="0" indent="361950">
              <a:buNone/>
            </a:pPr>
            <a:endParaRPr lang="ru-RU" sz="4400" i="1" dirty="0">
              <a:latin typeface="Comic Sans MS" panose="030F0702030302020204" pitchFamily="66" charset="0"/>
            </a:endParaRPr>
          </a:p>
          <a:p>
            <a:pPr marL="0" indent="361950">
              <a:buNone/>
            </a:pPr>
            <a:endParaRPr lang="ru-RU" sz="4400" i="1" dirty="0">
              <a:latin typeface="Comic Sans MS" panose="030F0702030302020204" pitchFamily="66" charset="0"/>
            </a:endParaRPr>
          </a:p>
          <a:p>
            <a:pPr marL="0" indent="361950">
              <a:buNone/>
            </a:pPr>
            <a:endParaRPr lang="ru-RU" sz="4400" i="1" dirty="0">
              <a:latin typeface="Comic Sans MS" panose="030F0702030302020204" pitchFamily="66" charset="0"/>
            </a:endParaRPr>
          </a:p>
          <a:p>
            <a:pPr marL="0" indent="361950">
              <a:buNone/>
            </a:pPr>
            <a:r>
              <a:rPr lang="ru-RU" sz="4400" i="1" dirty="0">
                <a:latin typeface="Comic Sans MS" panose="030F0702030302020204" pitchFamily="66" charset="0"/>
              </a:rPr>
              <a:t>Продаются детские ботиночки. Неношеные. </a:t>
            </a:r>
            <a:endParaRPr lang="ru-RU" sz="4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1D82A3-0787-45C9-A186-21B11473F6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10" t="11763" r="9698" b="14332"/>
          <a:stretch/>
        </p:blipFill>
        <p:spPr>
          <a:xfrm>
            <a:off x="8858863" y="3266769"/>
            <a:ext cx="1727231" cy="1297158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1D20364-F8EB-4173-A4EE-0BB1539C1EE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70C0"/>
                </a:solidFill>
              </a:rPr>
              <a:t>Придумай рассказ из 6 - 7 слов</a:t>
            </a:r>
          </a:p>
        </p:txBody>
      </p:sp>
    </p:spTree>
    <p:extLst>
      <p:ext uri="{BB962C8B-B14F-4D97-AF65-F5344CB8AC3E}">
        <p14:creationId xmlns:p14="http://schemas.microsoft.com/office/powerpoint/2010/main" val="385354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355</Words>
  <Application>Microsoft Office PowerPoint</Application>
  <PresentationFormat>Широкоэкранный</PresentationFormat>
  <Paragraphs>72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Times New Roman</vt:lpstr>
      <vt:lpstr>Тема Office</vt:lpstr>
      <vt:lpstr>Формирование  креативного мышления  у обучающихся на уроках  английского языка</vt:lpstr>
      <vt:lpstr>Презентация PowerPoint</vt:lpstr>
      <vt:lpstr>Креативное самовыражение  на уроке английского языка</vt:lpstr>
      <vt:lpstr>Запоминание грамматики и структур английского языка</vt:lpstr>
      <vt:lpstr>Необычное использование обычного предмета и рассказ об этом на английском языке</vt:lpstr>
      <vt:lpstr>Вторая половинка фото</vt:lpstr>
      <vt:lpstr>Придумать странный /смешной/злобный/страшный заголовок к фотографии на английском языке </vt:lpstr>
      <vt:lpstr>Excuses («Оправдашки»)</vt:lpstr>
      <vt:lpstr> 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креативного мышления  у обучающихся на уроках  английского языка</dc:title>
  <dc:creator>LyudaPC</dc:creator>
  <cp:lastModifiedBy>LyudaPC</cp:lastModifiedBy>
  <cp:revision>57</cp:revision>
  <dcterms:created xsi:type="dcterms:W3CDTF">2022-03-14T10:14:50Z</dcterms:created>
  <dcterms:modified xsi:type="dcterms:W3CDTF">2023-04-09T14:10:18Z</dcterms:modified>
</cp:coreProperties>
</file>