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5" r:id="rId3"/>
    <p:sldId id="257" r:id="rId4"/>
    <p:sldId id="260" r:id="rId5"/>
    <p:sldId id="276" r:id="rId6"/>
    <p:sldId id="271" r:id="rId7"/>
    <p:sldId id="277" r:id="rId8"/>
    <p:sldId id="268" r:id="rId9"/>
    <p:sldId id="274" r:id="rId10"/>
    <p:sldId id="273" r:id="rId11"/>
    <p:sldId id="283" r:id="rId12"/>
    <p:sldId id="296" r:id="rId13"/>
    <p:sldId id="27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66FFFF"/>
    <a:srgbClr val="295B38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848F8-0A33-468B-8FB9-2A9D6437016F}" type="datetimeFigureOut">
              <a:rPr lang="ru-RU" smtClean="0"/>
              <a:pPr/>
              <a:t>09.04.2023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4C2C2-A235-46C5-956D-40F442998A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848F8-0A33-468B-8FB9-2A9D6437016F}" type="datetimeFigureOut">
              <a:rPr lang="ru-RU" smtClean="0"/>
              <a:pPr/>
              <a:t>09.04.2023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4C2C2-A235-46C5-956D-40F442998A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848F8-0A33-468B-8FB9-2A9D6437016F}" type="datetimeFigureOut">
              <a:rPr lang="ru-RU" smtClean="0"/>
              <a:pPr/>
              <a:t>09.04.2023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4C2C2-A235-46C5-956D-40F442998A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848F8-0A33-468B-8FB9-2A9D6437016F}" type="datetimeFigureOut">
              <a:rPr lang="ru-RU" smtClean="0"/>
              <a:pPr/>
              <a:t>09.04.2023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4C2C2-A235-46C5-956D-40F442998A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848F8-0A33-468B-8FB9-2A9D6437016F}" type="datetimeFigureOut">
              <a:rPr lang="ru-RU" smtClean="0"/>
              <a:pPr/>
              <a:t>09.04.2023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4C2C2-A235-46C5-956D-40F442998A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848F8-0A33-468B-8FB9-2A9D6437016F}" type="datetimeFigureOut">
              <a:rPr lang="ru-RU" smtClean="0"/>
              <a:pPr/>
              <a:t>09.04.2023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4C2C2-A235-46C5-956D-40F442998A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848F8-0A33-468B-8FB9-2A9D6437016F}" type="datetimeFigureOut">
              <a:rPr lang="ru-RU" smtClean="0"/>
              <a:pPr/>
              <a:t>09.04.2023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4C2C2-A235-46C5-956D-40F442998A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848F8-0A33-468B-8FB9-2A9D6437016F}" type="datetimeFigureOut">
              <a:rPr lang="ru-RU" smtClean="0"/>
              <a:pPr/>
              <a:t>09.04.2023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4C2C2-A235-46C5-956D-40F442998A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848F8-0A33-468B-8FB9-2A9D6437016F}" type="datetimeFigureOut">
              <a:rPr lang="ru-RU" smtClean="0"/>
              <a:pPr/>
              <a:t>09.04.2023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4C2C2-A235-46C5-956D-40F442998A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848F8-0A33-468B-8FB9-2A9D6437016F}" type="datetimeFigureOut">
              <a:rPr lang="ru-RU" smtClean="0"/>
              <a:pPr/>
              <a:t>09.04.2023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4C2C2-A235-46C5-956D-40F442998A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848F8-0A33-468B-8FB9-2A9D6437016F}" type="datetimeFigureOut">
              <a:rPr lang="ru-RU" smtClean="0"/>
              <a:pPr/>
              <a:t>09.04.2023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4C2C2-A235-46C5-956D-40F442998A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duotone>
              <a:prstClr val="black"/>
              <a:schemeClr val="accent3">
                <a:tint val="45000"/>
                <a:satMod val="400000"/>
              </a:schemeClr>
            </a:duotone>
            <a:lum bright="-8000" contrast="26000"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8848F8-0A33-468B-8FB9-2A9D6437016F}" type="datetimeFigureOut">
              <a:rPr lang="ru-RU" smtClean="0"/>
              <a:pPr/>
              <a:t>09.04.2023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74C2C2-A235-46C5-956D-40F442998A0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heel spokes="8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img.megaobzor.com/masha/2233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hyperlink" Target="http://img1.liveinternet.ru/images/foto/b/3/21/2235021/f_11664949.gif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19872" y="5373216"/>
            <a:ext cx="5724128" cy="823906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chemeClr val="tx1"/>
                </a:solidFill>
                <a:latin typeface="Comic Sans MS" pitchFamily="66" charset="0"/>
              </a:rPr>
              <a:t>Составила </a:t>
            </a:r>
            <a:r>
              <a:rPr lang="ru-RU" sz="1800" b="1" dirty="0">
                <a:solidFill>
                  <a:schemeClr val="tx1"/>
                </a:solidFill>
                <a:latin typeface="Comic Sans MS" pitchFamily="66" charset="0"/>
              </a:rPr>
              <a:t>воспитатель: </a:t>
            </a:r>
            <a:r>
              <a:rPr lang="ru-RU" sz="1800" b="1" dirty="0" smtClean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1800" b="1" dirty="0" smtClean="0">
                <a:solidFill>
                  <a:schemeClr val="tx1"/>
                </a:solidFill>
                <a:latin typeface="Comic Sans MS" pitchFamily="66" charset="0"/>
              </a:rPr>
              <a:t>Абсалямова Р.Р</a:t>
            </a:r>
            <a:r>
              <a:rPr lang="ru-RU" sz="1800" b="1" dirty="0" smtClean="0">
                <a:solidFill>
                  <a:schemeClr val="tx1"/>
                </a:solidFill>
                <a:latin typeface="Comic Sans MS" pitchFamily="66" charset="0"/>
              </a:rPr>
              <a:t>.</a:t>
            </a:r>
            <a:endParaRPr lang="ru-RU" sz="18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7F870C1B-33F1-4186-963E-2E2C7563BF28}"/>
              </a:ext>
            </a:extLst>
          </p:cNvPr>
          <p:cNvSpPr/>
          <p:nvPr/>
        </p:nvSpPr>
        <p:spPr>
          <a:xfrm>
            <a:off x="656632" y="1340768"/>
            <a:ext cx="7830733" cy="181588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Мастер-класс для педагогов</a:t>
            </a:r>
          </a:p>
          <a:p>
            <a:pPr algn="ctr"/>
            <a:endParaRPr lang="ru-RU" sz="40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  <a:p>
            <a:pPr algn="ctr"/>
            <a:r>
              <a:rPr lang="ru-RU" sz="40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Тема: «Волшебный мир оригами»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EC6A8BDF-17F0-4A30-8D27-AE77A33A45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5576" y="3373993"/>
            <a:ext cx="3145175" cy="3145175"/>
          </a:xfrm>
          <a:prstGeom prst="rect">
            <a:avLst/>
          </a:prstGeom>
        </p:spPr>
      </p:pic>
    </p:spTree>
  </p:cSld>
  <p:clrMapOvr>
    <a:masterClrMapping/>
  </p:clrMapOvr>
  <p:transition spd="slow">
    <p:wheel spokes="8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-171400"/>
            <a:ext cx="8229600" cy="1143000"/>
          </a:xfrm>
        </p:spPr>
        <p:txBody>
          <a:bodyPr>
            <a:no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sz="3200" b="1" dirty="0">
                <a:solidFill>
                  <a:srgbClr val="FFFF00"/>
                </a:solidFill>
                <a:latin typeface="Comic Sans MS" pitchFamily="66" charset="0"/>
              </a:rPr>
              <a:t>Изготовление поделок из бумаги:</a:t>
            </a:r>
            <a:endParaRPr lang="ru-RU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8315" y="1000808"/>
            <a:ext cx="5328592" cy="4525963"/>
          </a:xfrm>
        </p:spPr>
        <p:txBody>
          <a:bodyPr>
            <a:normAutofit fontScale="92500" lnSpcReduction="10000"/>
          </a:bodyPr>
          <a:lstStyle/>
          <a:p>
            <a:pPr marL="0" indent="355600"/>
            <a:r>
              <a:rPr lang="ru-RU" dirty="0">
                <a:solidFill>
                  <a:srgbClr val="002060"/>
                </a:solidFill>
              </a:rPr>
              <a:t>увлекает дошкольников;</a:t>
            </a:r>
          </a:p>
          <a:p>
            <a:pPr marL="0" indent="355600"/>
            <a:r>
              <a:rPr lang="ru-RU" dirty="0">
                <a:solidFill>
                  <a:srgbClr val="002060"/>
                </a:solidFill>
              </a:rPr>
              <a:t>будит детское воображение;</a:t>
            </a:r>
          </a:p>
          <a:p>
            <a:pPr marL="0" indent="355600"/>
            <a:r>
              <a:rPr lang="ru-RU" dirty="0">
                <a:solidFill>
                  <a:srgbClr val="002060"/>
                </a:solidFill>
              </a:rPr>
              <a:t>приносит радость детям, так   как в руках ребенка бумага оживает и за считанные минуты превращается в цветы, животных, птиц, поражающих правдоподобием своих форм и замысловатостью силуэтов;</a:t>
            </a:r>
          </a:p>
          <a:p>
            <a:pPr marL="0" indent="355600"/>
            <a:r>
              <a:rPr lang="ru-RU" dirty="0">
                <a:solidFill>
                  <a:srgbClr val="002060"/>
                </a:solidFill>
              </a:rPr>
              <a:t>развивает </a:t>
            </a:r>
            <a:r>
              <a:rPr lang="ru-RU" dirty="0" err="1">
                <a:solidFill>
                  <a:srgbClr val="002060"/>
                </a:solidFill>
              </a:rPr>
              <a:t>креативность</a:t>
            </a:r>
            <a:r>
              <a:rPr lang="ru-RU" dirty="0">
                <a:solidFill>
                  <a:srgbClr val="002060"/>
                </a:solidFill>
              </a:rPr>
              <a:t>.</a:t>
            </a:r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A62621F1-D3AB-448F-BE91-82E252970F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81316" y="3430217"/>
            <a:ext cx="3506934" cy="3093714"/>
          </a:xfrm>
          <a:prstGeom prst="rect">
            <a:avLst/>
          </a:prstGeom>
        </p:spPr>
      </p:pic>
    </p:spTree>
  </p:cSld>
  <p:clrMapOvr>
    <a:masterClrMapping/>
  </p:clrMapOvr>
  <p:transition spd="slow">
    <p:wheel spokes="8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2877" y="260648"/>
            <a:ext cx="835824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FFFF00"/>
                </a:solidFill>
                <a:latin typeface="Comic Sans MS" pitchFamily="66" charset="0"/>
                <a:cs typeface="Times New Roman" pitchFamily="18" charset="0"/>
              </a:rPr>
              <a:t>Использование оригами в современном мире</a:t>
            </a:r>
            <a:endParaRPr lang="ru-RU" sz="28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3" name="Rectangle 3"/>
          <p:cNvSpPr txBox="1">
            <a:spLocks noRot="1" noChangeArrowheads="1"/>
          </p:cNvSpPr>
          <p:nvPr/>
        </p:nvSpPr>
        <p:spPr>
          <a:xfrm>
            <a:off x="4499992" y="1196752"/>
            <a:ext cx="5475267" cy="4251325"/>
          </a:xfrm>
          <a:prstGeom prst="rect">
            <a:avLst/>
          </a:prstGeom>
        </p:spPr>
        <p:txBody>
          <a:bodyPr/>
          <a:lstStyle/>
          <a:p>
            <a:pPr marL="342900" marR="0" lvl="0" indent="-34290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60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</a:rPr>
              <a:t>В архитектуре.</a:t>
            </a:r>
          </a:p>
          <a:p>
            <a:pPr marL="342900" marR="0" lvl="0" indent="-34290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60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</a:rPr>
              <a:t>В хореографии.</a:t>
            </a:r>
          </a:p>
          <a:p>
            <a:pPr marL="342900" marR="0" lvl="0" indent="-34290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60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</a:rPr>
              <a:t>В </a:t>
            </a:r>
            <a:r>
              <a:rPr kumimoji="0" lang="ru-RU" sz="360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</a:rPr>
              <a:t>арттерапии</a:t>
            </a:r>
            <a:r>
              <a:rPr kumimoji="0" lang="ru-RU" sz="360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</a:rPr>
              <a:t>.</a:t>
            </a:r>
          </a:p>
          <a:p>
            <a:pPr marL="342900" marR="0" lvl="0" indent="-34290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60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</a:rPr>
              <a:t>В оформлении интерьера.</a:t>
            </a:r>
          </a:p>
          <a:p>
            <a:pPr marL="342900" marR="0" lvl="0" indent="-34290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60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</a:rPr>
              <a:t>В театрализованной деятельности.</a:t>
            </a:r>
          </a:p>
          <a:p>
            <a:pPr marL="342900" marR="0" lvl="0" indent="-34290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60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</a:rPr>
              <a:t>В </a:t>
            </a:r>
            <a:r>
              <a:rPr lang="ru-RU" sz="3600" dirty="0">
                <a:solidFill>
                  <a:srgbClr val="002060"/>
                </a:solidFill>
                <a:latin typeface="+mj-lt"/>
              </a:rPr>
              <a:t>различных</a:t>
            </a:r>
            <a:r>
              <a:rPr kumimoji="0" lang="ru-RU" sz="360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</a:rPr>
              <a:t> играх.</a:t>
            </a:r>
          </a:p>
          <a:p>
            <a:pPr marL="342900" marR="0" lvl="0" indent="-34290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60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</a:rPr>
              <a:t>В развитии ребёнка.</a:t>
            </a:r>
          </a:p>
          <a:p>
            <a:pPr marL="342900" marR="0" lvl="0" indent="-34290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Рисунок 4" descr="Изображение выглядит как стена, внутренний&#10;&#10;Описание создано с высокой степенью достоверности">
            <a:extLst>
              <a:ext uri="{FF2B5EF4-FFF2-40B4-BE49-F238E27FC236}">
                <a16:creationId xmlns:a16="http://schemas.microsoft.com/office/drawing/2014/main" xmlns="" id="{D7F9190F-698F-4ED8-B00C-9BE9D8A766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552" y="1340768"/>
            <a:ext cx="3747864" cy="46848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wheel spokes="8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29BB24DC-21AC-4652-BE3D-41F78C816888}"/>
              </a:ext>
            </a:extLst>
          </p:cNvPr>
          <p:cNvSpPr/>
          <p:nvPr/>
        </p:nvSpPr>
        <p:spPr>
          <a:xfrm>
            <a:off x="2339752" y="111993"/>
            <a:ext cx="74888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FFFF00"/>
                </a:solidFill>
                <a:latin typeface="Comic Sans MS" pitchFamily="66" charset="0"/>
                <a:ea typeface="+mj-ea"/>
                <a:cs typeface="+mj-cs"/>
              </a:rPr>
              <a:t>Японский журавлик</a:t>
            </a:r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E8148D50-CDD7-4E7D-8064-2266F31AE4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3568" y="694537"/>
            <a:ext cx="7776864" cy="59725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791567236"/>
      </p:ext>
    </p:extLst>
  </p:cSld>
  <p:clrMapOvr>
    <a:masterClrMapping/>
  </p:clrMapOvr>
  <p:transition spd="slow">
    <p:wheel spokes="8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129134" y="5615247"/>
            <a:ext cx="94022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Comic Sans MS" pitchFamily="66" charset="0"/>
                <a:cs typeface="Arial"/>
              </a:rPr>
              <a:t>Спасибо за внимание!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9F1DC250-0BC1-4689-8F47-DDC6AD753426}"/>
              </a:ext>
            </a:extLst>
          </p:cNvPr>
          <p:cNvSpPr/>
          <p:nvPr/>
        </p:nvSpPr>
        <p:spPr>
          <a:xfrm>
            <a:off x="671018" y="476672"/>
            <a:ext cx="799288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rgbClr val="000000"/>
                </a:solidFill>
                <a:latin typeface="-apple-system"/>
              </a:rPr>
              <a:t>Японская мудрость издревле гласит: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>
                <a:solidFill>
                  <a:srgbClr val="000000"/>
                </a:solidFill>
                <a:latin typeface="-apple-system"/>
              </a:rPr>
              <a:t>"Великий квадрат не имеет пределов".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>
                <a:solidFill>
                  <a:srgbClr val="000000"/>
                </a:solidFill>
                <a:latin typeface="-apple-system"/>
              </a:rPr>
              <a:t>Попробуй простую фигурку сложить,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>
                <a:solidFill>
                  <a:srgbClr val="000000"/>
                </a:solidFill>
                <a:latin typeface="-apple-system"/>
              </a:rPr>
              <a:t>И вмиг увлечёт интересное дело.</a:t>
            </a:r>
            <a:endParaRPr lang="ru-RU" sz="2800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F734C8C8-209C-46BB-ABFF-CBAB9F5F3CF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1256" t="-7898" r="1256" b="2858"/>
          <a:stretch/>
        </p:blipFill>
        <p:spPr>
          <a:xfrm>
            <a:off x="611561" y="2060848"/>
            <a:ext cx="5328592" cy="35543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wheel spokes="8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76F7116-A4AB-4D62-AFAA-8679C8663345}"/>
              </a:ext>
            </a:extLst>
          </p:cNvPr>
          <p:cNvSpPr/>
          <p:nvPr/>
        </p:nvSpPr>
        <p:spPr>
          <a:xfrm>
            <a:off x="251520" y="877532"/>
            <a:ext cx="5040560" cy="51029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221615" algn="just">
              <a:lnSpc>
                <a:spcPct val="103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FFFF0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 мастер</a:t>
            </a:r>
            <a:r>
              <a:rPr lang="ru-RU" sz="2000" dirty="0">
                <a:solidFill>
                  <a:srgbClr val="FFFF0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000" b="1" dirty="0">
                <a:solidFill>
                  <a:srgbClr val="FFFF0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класса</a:t>
            </a:r>
            <a:r>
              <a:rPr lang="ru-RU" sz="2000" dirty="0">
                <a:solidFill>
                  <a:srgbClr val="FFFF0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000" b="1" dirty="0">
                <a:solidFill>
                  <a:srgbClr val="FFFF0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повысить мотивацию педагогов к овладению</a:t>
            </a:r>
            <a:r>
              <a:rPr lang="ru-RU" sz="2000" b="1" dirty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техникой оригами и использованию её в работе с детьми.</a:t>
            </a:r>
            <a:endParaRPr lang="ru-RU" sz="16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835"/>
              </a:lnSpc>
              <a:spcAft>
                <a:spcPts val="0"/>
              </a:spcAft>
            </a:pPr>
            <a:r>
              <a:rPr lang="ru-RU" sz="1200" dirty="0">
                <a:solidFill>
                  <a:srgbClr val="FFFF0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ru-RU" sz="2000" b="1" dirty="0">
                <a:solidFill>
                  <a:srgbClr val="FFFF0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sz="1600" dirty="0">
              <a:solidFill>
                <a:srgbClr val="FFFF00"/>
              </a:solidFill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3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2000" dirty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рассмотреть оригами как вид декоративно-прикладного искусства и его значение для развития ребенка;</a:t>
            </a:r>
            <a:endParaRPr lang="ru-RU" sz="16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3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2000" dirty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познакомить педагогов с приемами выполнения поделок в технике оригами; </a:t>
            </a:r>
            <a:endParaRPr lang="ru-RU" sz="16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3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2000" dirty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создать условия для плодотворной работы участников мастер-класса.</a:t>
            </a:r>
            <a:endParaRPr lang="ru-RU" sz="16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20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провести рефлексию мастер-класса.</a:t>
            </a:r>
            <a:endParaRPr lang="ru-RU" sz="1600" dirty="0">
              <a:effectLst/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B68F92F2-7485-478F-902D-32789DEF569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5292080" y="3212976"/>
            <a:ext cx="3384376" cy="2122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16339307"/>
      </p:ext>
    </p:extLst>
  </p:cSld>
  <p:clrMapOvr>
    <a:masterClrMapping/>
  </p:clrMapOvr>
  <p:transition spd="slow">
    <p:wheel spokes="8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07904" y="1340768"/>
            <a:ext cx="522238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vi-VN" sz="2000" b="1" dirty="0">
                <a:solidFill>
                  <a:srgbClr val="002060"/>
                </a:solidFill>
              </a:rPr>
              <a:t>Орига́ми— древнее искусство складывания фигурок из бумаги.</a:t>
            </a:r>
            <a:r>
              <a:rPr lang="ru-RU" sz="2000" b="1" dirty="0">
                <a:solidFill>
                  <a:srgbClr val="002060"/>
                </a:solidFill>
              </a:rPr>
              <a:t> </a:t>
            </a:r>
            <a:r>
              <a:rPr lang="ru-RU" sz="2400" b="1" dirty="0">
                <a:solidFill>
                  <a:srgbClr val="002060"/>
                </a:solidFill>
              </a:rPr>
              <a:t>«Ори» в переводе с японского -  «складывать», «</a:t>
            </a:r>
            <a:r>
              <a:rPr lang="ru-RU" sz="2400" b="1" dirty="0" err="1">
                <a:solidFill>
                  <a:srgbClr val="002060"/>
                </a:solidFill>
              </a:rPr>
              <a:t>Ками</a:t>
            </a:r>
            <a:r>
              <a:rPr lang="ru-RU" sz="2400" b="1" dirty="0">
                <a:solidFill>
                  <a:srgbClr val="002060"/>
                </a:solidFill>
              </a:rPr>
              <a:t>» – бумага.</a:t>
            </a:r>
          </a:p>
          <a:p>
            <a:pPr algn="just"/>
            <a:r>
              <a:rPr lang="vi-VN" sz="2000" b="1" dirty="0">
                <a:solidFill>
                  <a:srgbClr val="002060"/>
                </a:solidFill>
              </a:rPr>
              <a:t> Искусство оригами своими корнями уходит в древний Китай, где и была изобретена бумага. Первоначально оригами использовалось в религиозных обрядах. Долгое время этот вид искусства был доступен только представителям высших сословий, где признаком хорошего тона было владение техникой складывания из бумаги. 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00232" y="285728"/>
            <a:ext cx="50720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FFFF00"/>
                </a:solidFill>
                <a:latin typeface="Comic Sans MS" pitchFamily="66" charset="0"/>
              </a:rPr>
              <a:t>ОРИГАМИ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0CCD4501-0E45-4CFF-8102-168FCCF47F1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4322" y="4275606"/>
            <a:ext cx="3009528" cy="2582394"/>
          </a:xfrm>
          <a:prstGeom prst="rect">
            <a:avLst/>
          </a:prstGeom>
        </p:spPr>
      </p:pic>
      <p:pic>
        <p:nvPicPr>
          <p:cNvPr id="9" name="Рисунок 8" descr="Изображение выглядит как зонт, аксессуар, воздушный змей, внешний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="" id="{DD223B22-AAD1-4029-9CFD-103DB14C556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544" y="2934811"/>
            <a:ext cx="1379159" cy="1379159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50B24303-26B8-4403-B22F-9428306720D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03546" y="2287780"/>
            <a:ext cx="1355754" cy="1934028"/>
          </a:xfrm>
          <a:prstGeom prst="rect">
            <a:avLst/>
          </a:prstGeom>
        </p:spPr>
      </p:pic>
      <p:pic>
        <p:nvPicPr>
          <p:cNvPr id="13" name="Рисунок 12" descr="Изображение выглядит как объект&#10;&#10;Описание создано с высокой степенью достоверности">
            <a:extLst>
              <a:ext uri="{FF2B5EF4-FFF2-40B4-BE49-F238E27FC236}">
                <a16:creationId xmlns:a16="http://schemas.microsoft.com/office/drawing/2014/main" xmlns="" id="{6DEF7341-8749-4E4E-887E-37A6DAF3E61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67209" y="1128707"/>
            <a:ext cx="1772960" cy="1159073"/>
          </a:xfrm>
          <a:prstGeom prst="rect">
            <a:avLst/>
          </a:prstGeom>
        </p:spPr>
      </p:pic>
    </p:spTree>
  </p:cSld>
  <p:clrMapOvr>
    <a:masterClrMapping/>
  </p:clrMapOvr>
  <p:transition spd="slow">
    <p:wheel spokes="8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829444" cy="725470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FFFF00"/>
                </a:solidFill>
                <a:latin typeface="Comic Sans MS" pitchFamily="66" charset="0"/>
              </a:rPr>
              <a:t>Немного  истории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108520" y="1484784"/>
            <a:ext cx="4789766" cy="5214974"/>
          </a:xfrm>
        </p:spPr>
        <p:txBody>
          <a:bodyPr>
            <a:normAutofit fontScale="92500" lnSpcReduction="10000"/>
          </a:bodyPr>
          <a:lstStyle/>
          <a:p>
            <a:pPr marL="514350" indent="-514350" algn="just">
              <a:lnSpc>
                <a:spcPct val="90000"/>
              </a:lnSpc>
              <a:buNone/>
              <a:defRPr/>
            </a:pPr>
            <a:r>
              <a:rPr lang="ru-RU" b="1" dirty="0">
                <a:solidFill>
                  <a:srgbClr val="002060"/>
                </a:solidFill>
              </a:rPr>
              <a:t>      </a:t>
            </a:r>
            <a:r>
              <a:rPr lang="ru-RU" sz="2800" b="1" dirty="0">
                <a:solidFill>
                  <a:srgbClr val="002060"/>
                </a:solidFill>
              </a:rPr>
              <a:t>Две тысячи лет назад китайцы изобрели бумагу. Примерно тогда же и появилось искусство оригами. </a:t>
            </a:r>
          </a:p>
          <a:p>
            <a:pPr marL="457200" indent="-457200" algn="just">
              <a:lnSpc>
                <a:spcPct val="90000"/>
              </a:lnSpc>
              <a:buNone/>
              <a:defRPr/>
            </a:pPr>
            <a:r>
              <a:rPr lang="ru-RU" sz="2800" b="1" dirty="0">
                <a:solidFill>
                  <a:srgbClr val="002060"/>
                </a:solidFill>
              </a:rPr>
              <a:t>      Но считается, что искусство оригами зародилось в Японии и оно даже старше, чем бумага. Первые фигурки оригами возникли  из искусства драпировки ткани при   изготовлении традиционной </a:t>
            </a:r>
          </a:p>
          <a:p>
            <a:pPr marL="0" indent="-457200" algn="just">
              <a:spcBef>
                <a:spcPts val="0"/>
              </a:spcBef>
              <a:buNone/>
              <a:defRPr/>
            </a:pPr>
            <a:r>
              <a:rPr lang="ru-RU" sz="2800" b="1" dirty="0">
                <a:solidFill>
                  <a:srgbClr val="002060"/>
                </a:solidFill>
              </a:rPr>
              <a:t>      японской одежды.</a:t>
            </a:r>
            <a:r>
              <a:rPr lang="ru-RU" sz="2800" dirty="0">
                <a:solidFill>
                  <a:srgbClr val="002060"/>
                </a:solidFill>
              </a:rPr>
              <a:t> </a:t>
            </a:r>
          </a:p>
          <a:p>
            <a:endParaRPr lang="ru-RU" dirty="0"/>
          </a:p>
        </p:txBody>
      </p:sp>
      <p:pic>
        <p:nvPicPr>
          <p:cNvPr id="4" name="Picture 16" descr="Картинка 36 из 228943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20072" y="1452938"/>
            <a:ext cx="2654808" cy="20717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18" descr="Картинка 30 из 202136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874013" y="4092271"/>
            <a:ext cx="2825262" cy="22860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wheel spokes="8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090172"/>
            <a:ext cx="381642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>
                <a:solidFill>
                  <a:srgbClr val="002060"/>
                </a:solidFill>
                <a:latin typeface="+mj-lt"/>
              </a:rPr>
              <a:t>Знаменитый японский мастер оригами </a:t>
            </a:r>
            <a:r>
              <a:rPr lang="ru-RU" sz="2800" b="1" dirty="0" err="1">
                <a:solidFill>
                  <a:srgbClr val="002060"/>
                </a:solidFill>
                <a:latin typeface="+mj-lt"/>
              </a:rPr>
              <a:t>Акира</a:t>
            </a:r>
            <a:r>
              <a:rPr lang="ru-RU" sz="2800" b="1" dirty="0">
                <a:solidFill>
                  <a:srgbClr val="002060"/>
                </a:solidFill>
                <a:latin typeface="+mj-lt"/>
              </a:rPr>
              <a:t> </a:t>
            </a:r>
            <a:r>
              <a:rPr lang="ru-RU" sz="2800" b="1" dirty="0" err="1">
                <a:solidFill>
                  <a:srgbClr val="002060"/>
                </a:solidFill>
                <a:latin typeface="+mj-lt"/>
              </a:rPr>
              <a:t>Йошизава</a:t>
            </a:r>
            <a:r>
              <a:rPr lang="ru-RU" sz="2800" b="1" dirty="0">
                <a:solidFill>
                  <a:srgbClr val="002060"/>
                </a:solidFill>
                <a:latin typeface="+mj-lt"/>
              </a:rPr>
              <a:t> придумал «азбуку оригами». </a:t>
            </a:r>
          </a:p>
          <a:p>
            <a:pPr algn="just"/>
            <a:r>
              <a:rPr lang="ru-RU" sz="2800" b="1" dirty="0">
                <a:solidFill>
                  <a:srgbClr val="002060"/>
                </a:solidFill>
                <a:latin typeface="+mj-lt"/>
              </a:rPr>
              <a:t>Это </a:t>
            </a:r>
            <a:r>
              <a:rPr lang="ru-RU" sz="2800" b="1" dirty="0">
                <a:solidFill>
                  <a:srgbClr val="0070C0"/>
                </a:solidFill>
                <a:latin typeface="+mj-lt"/>
                <a:hlinkClick r:id="" action="ppaction://noaction"/>
              </a:rPr>
              <a:t>условные знаки </a:t>
            </a:r>
            <a:r>
              <a:rPr lang="ru-RU" sz="2800" b="1" dirty="0">
                <a:solidFill>
                  <a:srgbClr val="0070C0"/>
                </a:solidFill>
                <a:latin typeface="+mj-lt"/>
              </a:rPr>
              <a:t>и </a:t>
            </a:r>
            <a:r>
              <a:rPr lang="ru-RU" sz="2800" b="1" dirty="0">
                <a:solidFill>
                  <a:srgbClr val="0070C0"/>
                </a:solidFill>
                <a:latin typeface="+mj-lt"/>
                <a:hlinkClick r:id="" action="ppaction://noaction"/>
              </a:rPr>
              <a:t>базовые формы</a:t>
            </a:r>
            <a:endParaRPr lang="ru-RU" sz="2800" dirty="0">
              <a:solidFill>
                <a:srgbClr val="0070C0"/>
              </a:solidFill>
              <a:latin typeface="+mj-lt"/>
            </a:endParaRPr>
          </a:p>
        </p:txBody>
      </p:sp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4048" y="970545"/>
            <a:ext cx="3535357" cy="49169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846158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FFFF00"/>
                </a:solidFill>
                <a:latin typeface="Comic Sans MS" pitchFamily="66" charset="0"/>
              </a:rPr>
              <a:t>Базовые формы</a:t>
            </a:r>
            <a:endParaRPr lang="ru-RU" sz="3200" dirty="0">
              <a:solidFill>
                <a:srgbClr val="FFFF00"/>
              </a:solidFill>
            </a:endParaRPr>
          </a:p>
        </p:txBody>
      </p:sp>
      <p:sp>
        <p:nvSpPr>
          <p:cNvPr id="6" name="object 3">
            <a:extLst>
              <a:ext uri="{FF2B5EF4-FFF2-40B4-BE49-F238E27FC236}">
                <a16:creationId xmlns:a16="http://schemas.microsoft.com/office/drawing/2014/main" xmlns="" id="{E2AA613A-5073-43F3-A915-2AC8E8062D30}"/>
              </a:ext>
            </a:extLst>
          </p:cNvPr>
          <p:cNvSpPr/>
          <p:nvPr/>
        </p:nvSpPr>
        <p:spPr>
          <a:xfrm>
            <a:off x="287528" y="692696"/>
            <a:ext cx="8568944" cy="58515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wheel spokes="8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4753"/>
            <a:ext cx="8229600" cy="714380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FFFF00"/>
                </a:solidFill>
                <a:latin typeface="Comic Sans MS" pitchFamily="66" charset="0"/>
              </a:rPr>
              <a:t>Условные знаки</a:t>
            </a:r>
            <a:endParaRPr lang="ru-RU" sz="3200" dirty="0">
              <a:solidFill>
                <a:srgbClr val="FFFF00"/>
              </a:solidFill>
            </a:endParaRPr>
          </a:p>
        </p:txBody>
      </p:sp>
      <p:sp>
        <p:nvSpPr>
          <p:cNvPr id="6" name="object 3">
            <a:extLst>
              <a:ext uri="{FF2B5EF4-FFF2-40B4-BE49-F238E27FC236}">
                <a16:creationId xmlns:a16="http://schemas.microsoft.com/office/drawing/2014/main" xmlns="" id="{680CC6B4-0299-430B-A20B-32B6DCB8108F}"/>
              </a:ext>
            </a:extLst>
          </p:cNvPr>
          <p:cNvSpPr/>
          <p:nvPr/>
        </p:nvSpPr>
        <p:spPr>
          <a:xfrm>
            <a:off x="719582" y="737288"/>
            <a:ext cx="7704835" cy="58515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wheel spokes="8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142896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FFFF00"/>
                </a:solidFill>
                <a:latin typeface="Comic Sans MS" pitchFamily="66" charset="0"/>
              </a:rPr>
              <a:t>Значение  оригами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142984"/>
            <a:ext cx="8472518" cy="5286412"/>
          </a:xfrm>
        </p:spPr>
        <p:txBody>
          <a:bodyPr>
            <a:noAutofit/>
          </a:bodyPr>
          <a:lstStyle/>
          <a:p>
            <a:pPr algn="just">
              <a:buFont typeface="Wingdings" panose="05000000000000000000" pitchFamily="2" charset="2"/>
              <a:buChar char="v"/>
            </a:pPr>
            <a:r>
              <a:rPr lang="ru-RU" sz="2400" b="1" dirty="0">
                <a:solidFill>
                  <a:srgbClr val="002060"/>
                </a:solidFill>
              </a:rPr>
              <a:t>Оригами развивает мелкую моторику рук.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sz="2400" b="1" dirty="0">
                <a:solidFill>
                  <a:srgbClr val="002060"/>
                </a:solidFill>
              </a:rPr>
              <a:t>Укрепляет внимание и усидчивость. 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sz="2400" b="1" dirty="0">
                <a:solidFill>
                  <a:srgbClr val="002060"/>
                </a:solidFill>
              </a:rPr>
              <a:t> Занятия оригами безопасны, ведь для работы не требуется ничего кроме бумаги.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sz="2400" b="1" dirty="0">
                <a:solidFill>
                  <a:srgbClr val="002060"/>
                </a:solidFill>
              </a:rPr>
              <a:t> Развивает творчество (можно показать целый театр с помощью поделок оригами)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altLang="ja-JP" sz="2400" b="1" dirty="0">
                <a:solidFill>
                  <a:srgbClr val="002060"/>
                </a:solidFill>
              </a:rPr>
              <a:t> Развивает память, мышление, пространственное воображение, сообразительность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altLang="ja-JP" sz="2400" b="1" dirty="0">
                <a:solidFill>
                  <a:srgbClr val="002060"/>
                </a:solidFill>
              </a:rPr>
              <a:t> Оригами, гармонично развивает оба полушария головного мозга, движения пальцев становятся более точными. Ведь чтобы получилась красивая фигурка, нужны аккуратность, внимание, сосредоточенность.(это очень важно для тех, кто учится писать)</a:t>
            </a:r>
          </a:p>
          <a:p>
            <a:pPr>
              <a:lnSpc>
                <a:spcPct val="80000"/>
              </a:lnSpc>
            </a:pPr>
            <a:endParaRPr lang="ru-RU" altLang="ja-JP" sz="1600" b="1" dirty="0">
              <a:solidFill>
                <a:srgbClr val="663300"/>
              </a:solidFill>
            </a:endParaRPr>
          </a:p>
          <a:p>
            <a:pPr>
              <a:buNone/>
            </a:pPr>
            <a:endParaRPr lang="ru-RU" sz="1600" dirty="0"/>
          </a:p>
        </p:txBody>
      </p:sp>
    </p:spTree>
  </p:cSld>
  <p:clrMapOvr>
    <a:masterClrMapping/>
  </p:clrMapOvr>
  <p:transition spd="slow">
    <p:wheel spokes="8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-14808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FFFF00"/>
                </a:solidFill>
                <a:latin typeface="Comic Sans MS" pitchFamily="66" charset="0"/>
              </a:rPr>
              <a:t>Что дают ребенку занятия оригами</a:t>
            </a:r>
            <a:endParaRPr lang="ru-RU" sz="3200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980728"/>
            <a:ext cx="7560840" cy="4525963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ru-RU" dirty="0">
                <a:solidFill>
                  <a:srgbClr val="002060"/>
                </a:solidFill>
              </a:rPr>
              <a:t>совершенствование координации тонких движений пальцев;</a:t>
            </a:r>
          </a:p>
          <a:p>
            <a:pPr>
              <a:lnSpc>
                <a:spcPct val="90000"/>
              </a:lnSpc>
            </a:pPr>
            <a:r>
              <a:rPr lang="ru-RU" dirty="0">
                <a:solidFill>
                  <a:srgbClr val="002060"/>
                </a:solidFill>
              </a:rPr>
              <a:t>терпение и внимательность;</a:t>
            </a:r>
          </a:p>
          <a:p>
            <a:pPr>
              <a:lnSpc>
                <a:spcPct val="90000"/>
              </a:lnSpc>
            </a:pPr>
            <a:r>
              <a:rPr lang="ru-RU" dirty="0">
                <a:solidFill>
                  <a:srgbClr val="002060"/>
                </a:solidFill>
              </a:rPr>
              <a:t>развитие способности четко формулировать мысль;</a:t>
            </a:r>
          </a:p>
          <a:p>
            <a:pPr>
              <a:lnSpc>
                <a:spcPct val="90000"/>
              </a:lnSpc>
            </a:pPr>
            <a:r>
              <a:rPr lang="ru-RU" dirty="0">
                <a:solidFill>
                  <a:srgbClr val="002060"/>
                </a:solidFill>
              </a:rPr>
              <a:t>обучение элементам логического и абстрактного мышления;</a:t>
            </a:r>
          </a:p>
          <a:p>
            <a:pPr>
              <a:lnSpc>
                <a:spcPct val="110000"/>
              </a:lnSpc>
            </a:pPr>
            <a:r>
              <a:rPr lang="ru-RU" dirty="0">
                <a:solidFill>
                  <a:srgbClr val="002060"/>
                </a:solidFill>
              </a:rPr>
              <a:t>развитие усидчивости, наблюдательности, памяти и пространственного конструирования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F716A4EC-F177-4D31-A84D-EF52E39430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6012160" y="4077072"/>
            <a:ext cx="2863130" cy="2671021"/>
          </a:xfrm>
          <a:prstGeom prst="rect">
            <a:avLst/>
          </a:prstGeom>
        </p:spPr>
      </p:pic>
    </p:spTree>
  </p:cSld>
  <p:clrMapOvr>
    <a:masterClrMapping/>
  </p:clrMapOvr>
  <p:transition spd="slow">
    <p:wheel spokes="8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644</TotalTime>
  <Words>432</Words>
  <Application>Microsoft Office PowerPoint</Application>
  <PresentationFormat>Экран (4:3)</PresentationFormat>
  <Paragraphs>50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Немного  истории</vt:lpstr>
      <vt:lpstr>Слайд 5</vt:lpstr>
      <vt:lpstr>Базовые формы</vt:lpstr>
      <vt:lpstr>Условные знаки</vt:lpstr>
      <vt:lpstr>Значение  оригами</vt:lpstr>
      <vt:lpstr>Что дают ребенку занятия оригами</vt:lpstr>
      <vt:lpstr> Изготовление поделок из бумаги:</vt:lpstr>
      <vt:lpstr>Слайд 11</vt:lpstr>
      <vt:lpstr>Слайд 12</vt:lpstr>
      <vt:lpstr>Слайд 13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гнорадшгнщшгщшнлрплжгнзщшнш8гненронол</dc:title>
  <dc:creator>Admin</dc:creator>
  <cp:lastModifiedBy>Родалина</cp:lastModifiedBy>
  <cp:revision>67</cp:revision>
  <dcterms:created xsi:type="dcterms:W3CDTF">2015-05-18T16:17:49Z</dcterms:created>
  <dcterms:modified xsi:type="dcterms:W3CDTF">2023-04-09T05:47:01Z</dcterms:modified>
</cp:coreProperties>
</file>