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ED5B8-23F0-4298-9B95-4201FD430B2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DCF28-201D-4601-B41D-6458C694C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/>
          <a:lstStyle/>
          <a:p>
            <a:r>
              <a:rPr lang="ru-RU" dirty="0" smtClean="0"/>
              <a:t>«Многонациональная Россия – одна страна»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857892"/>
            <a:ext cx="6400800" cy="542932"/>
          </a:xfrm>
        </p:spPr>
        <p:txBody>
          <a:bodyPr/>
          <a:lstStyle/>
          <a:p>
            <a:r>
              <a:rPr lang="ru-RU" sz="2400" dirty="0" smtClean="0"/>
              <a:t>Воспитатель </a:t>
            </a:r>
            <a:r>
              <a:rPr lang="ru-RU" sz="2400" dirty="0" err="1" smtClean="0"/>
              <a:t>Антоненко</a:t>
            </a:r>
            <a:r>
              <a:rPr lang="ru-RU" sz="2400" dirty="0" smtClean="0"/>
              <a:t> Галина Николаевна</a:t>
            </a:r>
          </a:p>
          <a:p>
            <a:endParaRPr lang="ru-RU" dirty="0"/>
          </a:p>
        </p:txBody>
      </p:sp>
      <p:pic>
        <p:nvPicPr>
          <p:cNvPr id="11266" name="Picture 2" descr="https://catherineasquithgallery.com/uploads/posts/2021-03/1614559739_54-p-rossiya-na-belom-fone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71678"/>
            <a:ext cx="6667770" cy="3902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357982" cy="1143000"/>
          </a:xfrm>
        </p:spPr>
        <p:txBody>
          <a:bodyPr/>
          <a:lstStyle/>
          <a:p>
            <a:r>
              <a:rPr lang="ru-RU" dirty="0" smtClean="0"/>
              <a:t>Группа «Ромашки» (3Б)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501122" cy="2971808"/>
          </a:xfrm>
        </p:spPr>
        <p:txBody>
          <a:bodyPr>
            <a:normAutofit/>
          </a:bodyPr>
          <a:lstStyle/>
          <a:p>
            <a:pPr marL="0" indent="557213">
              <a:buNone/>
            </a:pPr>
            <a:r>
              <a:rPr lang="ru-RU" dirty="0" smtClean="0"/>
              <a:t>На сегодняшний день в нашей группе присутствует несколько детей разных национальностей. </a:t>
            </a:r>
            <a:endParaRPr lang="ru-RU" dirty="0"/>
          </a:p>
          <a:p>
            <a:pPr marL="0" indent="557213">
              <a:buNone/>
            </a:pPr>
            <a:r>
              <a:rPr lang="ru-RU" dirty="0" smtClean="0"/>
              <a:t>Дети из семей, когда-то проживающих в странах: Таджикистан, Дагестан, Украина.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4338" name="Picture 2" descr="https://static.wixstatic.com/media/ff5d9a_0317a8440fe3470598fa3add9da719f2~mv2.jpeg/v1/fill/w_533,h_745,al_c,q_85,usm_0.66_1.00_0.01/ff5d9a_0317a8440fe3470598fa3add9da719f2~mv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357694"/>
            <a:ext cx="1533279" cy="2143139"/>
          </a:xfrm>
          <a:prstGeom prst="rect">
            <a:avLst/>
          </a:prstGeom>
          <a:noFill/>
        </p:spPr>
      </p:pic>
      <p:pic>
        <p:nvPicPr>
          <p:cNvPr id="14342" name="Picture 6" descr="https://cdn.tkaner.com/wp/uploads/2018/11/kostyumy_lezginov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357694"/>
            <a:ext cx="2507254" cy="2214578"/>
          </a:xfrm>
          <a:prstGeom prst="rect">
            <a:avLst/>
          </a:prstGeom>
          <a:noFill/>
        </p:spPr>
      </p:pic>
      <p:pic>
        <p:nvPicPr>
          <p:cNvPr id="14344" name="Picture 8" descr="https://playroom.ru/wp-content/uploads/2015/02/obrazovanie3_rus_ukra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500570"/>
            <a:ext cx="2705061" cy="2028796"/>
          </a:xfrm>
          <a:prstGeom prst="rect">
            <a:avLst/>
          </a:prstGeom>
          <a:noFill/>
        </p:spPr>
      </p:pic>
      <p:pic>
        <p:nvPicPr>
          <p:cNvPr id="17" name="Рисунок 16" descr="ulybayushchayasya-romash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500042"/>
            <a:ext cx="785794" cy="7857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</a:t>
            </a:r>
            <a:r>
              <a:rPr lang="ru-RU" dirty="0" err="1" smtClean="0"/>
              <a:t>Умедовых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800" dirty="0" smtClean="0"/>
              <a:t>«Мы семья </a:t>
            </a:r>
            <a:r>
              <a:rPr lang="ru-RU" sz="2800" dirty="0" err="1" smtClean="0"/>
              <a:t>У</a:t>
            </a:r>
            <a:r>
              <a:rPr lang="ru-RU" sz="2800" dirty="0" err="1" smtClean="0"/>
              <a:t>медовых</a:t>
            </a:r>
            <a:r>
              <a:rPr lang="ru-RU" sz="2800" dirty="0" smtClean="0"/>
              <a:t>. Наша семья не очень большая: папа </a:t>
            </a:r>
            <a:r>
              <a:rPr lang="ru-RU" sz="2800" dirty="0" err="1" smtClean="0"/>
              <a:t>Увайдо</a:t>
            </a:r>
            <a:r>
              <a:rPr lang="ru-RU" sz="2800" dirty="0" smtClean="0"/>
              <a:t>, мама </a:t>
            </a:r>
            <a:r>
              <a:rPr lang="ru-RU" sz="2800" dirty="0" err="1" smtClean="0"/>
              <a:t>Мавжигуль</a:t>
            </a:r>
            <a:r>
              <a:rPr lang="ru-RU" sz="2800" dirty="0" smtClean="0"/>
              <a:t>, сыновь</a:t>
            </a:r>
            <a:r>
              <a:rPr lang="ru-RU" sz="2800" dirty="0" smtClean="0"/>
              <a:t>я </a:t>
            </a:r>
            <a:r>
              <a:rPr lang="ru-RU" sz="2800" dirty="0" err="1" smtClean="0"/>
              <a:t>Алим</a:t>
            </a:r>
            <a:r>
              <a:rPr lang="ru-RU" sz="2800" dirty="0" smtClean="0"/>
              <a:t> и </a:t>
            </a:r>
            <a:r>
              <a:rPr lang="ru-RU" sz="2800" dirty="0" err="1" smtClean="0"/>
              <a:t>Азиз</a:t>
            </a:r>
            <a:r>
              <a:rPr lang="ru-RU" sz="2800" dirty="0" smtClean="0"/>
              <a:t> </a:t>
            </a:r>
            <a:r>
              <a:rPr lang="ru-RU" sz="2800" dirty="0" err="1" smtClean="0"/>
              <a:t>и</a:t>
            </a:r>
            <a:r>
              <a:rPr lang="ru-RU" sz="2800" dirty="0" smtClean="0"/>
              <a:t> дочь </a:t>
            </a:r>
            <a:r>
              <a:rPr lang="ru-RU" sz="2800" dirty="0" err="1" smtClean="0"/>
              <a:t>Шукрона</a:t>
            </a:r>
            <a:r>
              <a:rPr lang="ru-RU" sz="2800" dirty="0" smtClean="0"/>
              <a:t>.</a:t>
            </a:r>
          </a:p>
          <a:p>
            <a:pPr marL="0" indent="360363">
              <a:buNone/>
            </a:pPr>
            <a:r>
              <a:rPr lang="ru-RU" sz="2800" dirty="0" smtClean="0"/>
              <a:t>Мы с Таджикистана, мы относимся к </a:t>
            </a:r>
            <a:r>
              <a:rPr lang="ru-RU" sz="2800" dirty="0" err="1" smtClean="0"/>
              <a:t>памирцам</a:t>
            </a:r>
            <a:r>
              <a:rPr lang="ru-RU" sz="2800" dirty="0" smtClean="0"/>
              <a:t>. Говорим на трех языках: таджикский, </a:t>
            </a:r>
            <a:r>
              <a:rPr lang="ru-RU" sz="2800" dirty="0" err="1" smtClean="0"/>
              <a:t>памирский</a:t>
            </a:r>
            <a:r>
              <a:rPr lang="ru-RU" sz="2800" dirty="0" smtClean="0"/>
              <a:t> и русский.</a:t>
            </a:r>
          </a:p>
          <a:p>
            <a:pPr marL="0" indent="360363">
              <a:buNone/>
            </a:pPr>
            <a:r>
              <a:rPr lang="ru-RU" sz="2800" dirty="0" smtClean="0"/>
              <a:t>Главной традицией и обычаем в семье – всегда быть гостеприимными и искренне радоваться своим гостям.»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Традиции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 marL="0" indent="360363" algn="ctr">
              <a:buNone/>
            </a:pPr>
            <a:r>
              <a:rPr lang="ru-RU" sz="2400" b="1" dirty="0" smtClean="0"/>
              <a:t>Дети - </a:t>
            </a:r>
            <a:r>
              <a:rPr lang="ru-RU" sz="2400" b="1" dirty="0" smtClean="0"/>
              <a:t>большая ценность для каждой </a:t>
            </a:r>
            <a:r>
              <a:rPr lang="ru-RU" sz="2400" b="1" dirty="0" smtClean="0"/>
              <a:t>семьи</a:t>
            </a:r>
            <a:r>
              <a:rPr lang="ru-RU" sz="2400" b="1" dirty="0" smtClean="0"/>
              <a:t>!</a:t>
            </a:r>
            <a:endParaRPr lang="ru-RU" sz="2400" b="1" dirty="0" smtClean="0"/>
          </a:p>
          <a:p>
            <a:pPr marL="0" indent="360363">
              <a:buNone/>
            </a:pPr>
            <a:r>
              <a:rPr lang="ru-RU" sz="2400" dirty="0" smtClean="0"/>
              <a:t>Рождение </a:t>
            </a:r>
            <a:r>
              <a:rPr lang="ru-RU" sz="2400" dirty="0" smtClean="0"/>
              <a:t>ребенка – огромное счастье и с этим связана своя категория </a:t>
            </a:r>
            <a:r>
              <a:rPr lang="ru-RU" sz="2400" dirty="0" smtClean="0"/>
              <a:t>обрядов.</a:t>
            </a:r>
            <a:endParaRPr lang="ru-RU" sz="2400" dirty="0" smtClean="0"/>
          </a:p>
          <a:p>
            <a:pPr marL="0" indent="360363">
              <a:buNone/>
            </a:pPr>
            <a:r>
              <a:rPr lang="ru-RU" sz="2400" dirty="0" smtClean="0"/>
              <a:t>После выписки из роддома ребенок с матерью отправляется в дом своих родителей, и только после 40 дней возвращается в дом мужа. В течении этих 40 дней, ребенок и мама должны лежать в постели и вся семья заботится о них. </a:t>
            </a:r>
          </a:p>
          <a:p>
            <a:pPr marL="0" indent="360363">
              <a:buNone/>
            </a:pPr>
            <a:r>
              <a:rPr lang="ru-RU" sz="2400" dirty="0" smtClean="0"/>
              <a:t>После 40 дней в доме невесты празднуют рождение ребенка. Праздник называется «</a:t>
            </a:r>
            <a:r>
              <a:rPr lang="ru-RU" sz="2400" dirty="0" err="1" smtClean="0"/>
              <a:t>Говарабандон</a:t>
            </a:r>
            <a:r>
              <a:rPr lang="ru-RU" sz="2400" dirty="0" smtClean="0"/>
              <a:t>», приглашаются все соседи, родственники и друзья. </a:t>
            </a:r>
          </a:p>
          <a:p>
            <a:pPr marL="0" indent="360363">
              <a:buNone/>
            </a:pPr>
            <a:r>
              <a:rPr lang="ru-RU" sz="2400" dirty="0" smtClean="0"/>
              <a:t>И так же празднуют в доме жениха (одновременно).</a:t>
            </a:r>
          </a:p>
          <a:p>
            <a:pPr marL="0" indent="360363">
              <a:buNone/>
            </a:pPr>
            <a:r>
              <a:rPr lang="ru-RU" sz="2400" dirty="0" smtClean="0"/>
              <a:t>Когда дети взрослеют, они не разрывают связь с родителями, и порой могут продолжать жить рядом с ними.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Традиции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571900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400" dirty="0" smtClean="0"/>
              <a:t>Девочек обычно воспитывает мама, которая в зависимости от возраста дочки, начинает учить ее всем домашним делам. Для того, чтобы в будущем девочки сами могли вести хозяйство самостоятельно, и чтобы родители жениха были довольны своей невесткой.</a:t>
            </a:r>
          </a:p>
          <a:p>
            <a:pPr marL="0" indent="360363">
              <a:buNone/>
            </a:pPr>
            <a:r>
              <a:rPr lang="ru-RU" sz="2400" dirty="0" smtClean="0"/>
              <a:t>А мальчиков направляют папы, потому как они в будущем являются хранителями очага.</a:t>
            </a:r>
          </a:p>
          <a:p>
            <a:pPr marL="0" indent="360363">
              <a:buNone/>
            </a:pPr>
            <a:r>
              <a:rPr lang="ru-RU" sz="2400" dirty="0" smtClean="0"/>
              <a:t>Но самое главное для мальчиков и девочек – это ОБРАЗОВАНИЕ.</a:t>
            </a:r>
          </a:p>
          <a:p>
            <a:pPr marL="0" indent="360363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праздники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Навруз</a:t>
            </a:r>
            <a:r>
              <a:rPr lang="ru-RU" dirty="0" smtClean="0"/>
              <a:t> </a:t>
            </a:r>
            <a:r>
              <a:rPr lang="ru-RU" dirty="0" smtClean="0"/>
              <a:t>– означает «Новый день»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Иди Рамазан – месяц обязательного поста для мусульман.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Иди </a:t>
            </a:r>
            <a:r>
              <a:rPr lang="ru-RU" dirty="0" err="1" smtClean="0"/>
              <a:t>Курбан</a:t>
            </a:r>
            <a:r>
              <a:rPr lang="ru-RU" dirty="0" smtClean="0"/>
              <a:t> – праздник жертвоприношения.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Традиционные блюда </a:t>
            </a:r>
            <a:br>
              <a:rPr lang="ru-RU" dirty="0" smtClean="0"/>
            </a:br>
            <a:r>
              <a:rPr lang="ru-RU" dirty="0" smtClean="0"/>
              <a:t>Таджикской кухни </a:t>
            </a:r>
            <a:endParaRPr lang="ru-RU" dirty="0"/>
          </a:p>
        </p:txBody>
      </p:sp>
      <p:sp>
        <p:nvSpPr>
          <p:cNvPr id="1026" name="AutoShape 2" descr="blob:https://web.whatsapp.com/eac3b56d-80b2-41da-9ede-b63bff9bfc7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eac3b56d-80b2-41da-9ede-b63bff9bfc7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eac3b56d-80b2-41da-9ede-b63bff9bfc7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blob:https://web.whatsapp.com/eac3b56d-80b2-41da-9ede-b63bff9bfc7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blob:https://web.whatsapp.com/b62288a5-2dc4-4615-93a8-515ee4bb7f0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blob:https://web.whatsapp.com/b62288a5-2dc4-4615-93a8-515ee4bb7f0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232388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857488" y="157161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Сиёхалаф</a:t>
            </a:r>
            <a:endParaRPr lang="ru-RU" b="1" dirty="0"/>
          </a:p>
        </p:txBody>
      </p:sp>
      <p:pic>
        <p:nvPicPr>
          <p:cNvPr id="1038" name="Picture 14" descr="C:\Users\WS-HOME-001\Desktop\дс\ГАЛЯ\54a9585b-03be-4d7e-848f-854559f53a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428868"/>
            <a:ext cx="1785950" cy="164700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071934" y="25003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Шурпа</a:t>
            </a:r>
            <a:endParaRPr lang="ru-RU" b="1" dirty="0"/>
          </a:p>
        </p:txBody>
      </p:sp>
      <p:pic>
        <p:nvPicPr>
          <p:cNvPr id="1039" name="Picture 15" descr="C:\Users\WS-HOME-001\Desktop\дс\ГАЛЯ\c72f0543-7b4c-4cd3-9493-36531dcc5a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714488"/>
            <a:ext cx="2417985" cy="164781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643834" y="185736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Лубиёва</a:t>
            </a:r>
            <a:endParaRPr lang="ru-RU" b="1" dirty="0"/>
          </a:p>
        </p:txBody>
      </p:sp>
      <p:pic>
        <p:nvPicPr>
          <p:cNvPr id="1040" name="Picture 16" descr="C:\Users\WS-HOME-001\Desktop\дс\ГАЛЯ\eac3b56d-80b2-41da-9ede-b63bff9bfc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429132"/>
            <a:ext cx="2757022" cy="1381117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28992" y="450057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Курутоб</a:t>
            </a:r>
            <a:endParaRPr lang="ru-RU" b="1" dirty="0"/>
          </a:p>
        </p:txBody>
      </p:sp>
      <p:pic>
        <p:nvPicPr>
          <p:cNvPr id="1041" name="Picture 17" descr="C:\Users\WS-HOME-001\Desktop\дс\ГАЛЯ\a253e5e1-6fb1-438d-9937-c19a1d16b4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000372"/>
            <a:ext cx="1902326" cy="143825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429256" y="371475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Плов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643438" y="4786322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Есть еще такие блюда: Ани </a:t>
            </a:r>
            <a:r>
              <a:rPr lang="ru-RU" dirty="0" err="1" smtClean="0"/>
              <a:t>бурида</a:t>
            </a:r>
            <a:r>
              <a:rPr lang="ru-RU" dirty="0" smtClean="0"/>
              <a:t> (суп из нарезной лапши), </a:t>
            </a:r>
            <a:r>
              <a:rPr lang="ru-RU" dirty="0" err="1" smtClean="0"/>
              <a:t>Манкичири</a:t>
            </a:r>
            <a:r>
              <a:rPr lang="ru-RU" dirty="0" smtClean="0"/>
              <a:t> (каша из маша), </a:t>
            </a:r>
            <a:r>
              <a:rPr lang="ru-RU" dirty="0" err="1" smtClean="0"/>
              <a:t>Ширчай</a:t>
            </a:r>
            <a:r>
              <a:rPr lang="ru-RU" dirty="0" smtClean="0"/>
              <a:t> (соленый чай с молоком), </a:t>
            </a:r>
            <a:r>
              <a:rPr lang="ru-RU" dirty="0" err="1" smtClean="0"/>
              <a:t>Самбуса</a:t>
            </a:r>
            <a:r>
              <a:rPr lang="ru-RU" dirty="0" smtClean="0"/>
              <a:t> (</a:t>
            </a:r>
            <a:r>
              <a:rPr lang="ru-RU" dirty="0" err="1" smtClean="0"/>
              <a:t>самса</a:t>
            </a:r>
            <a:r>
              <a:rPr lang="ru-RU" dirty="0" smtClean="0"/>
              <a:t>) и многие другие.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Традиционная одежда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360363" algn="just">
              <a:buNone/>
            </a:pPr>
            <a:r>
              <a:rPr lang="ru-RU" sz="2400" dirty="0" smtClean="0"/>
              <a:t>Таджикская одежда очень многообразна. В ней используется сочетание различных тканей, рисунков, узоры, которыми украшены платья, рубашки, национальные халаты. Маленькие головные уборы, которые называют «Токи», очень распространены среди и мужчин и женщин, также украшены различными украшениями и узорами.</a:t>
            </a:r>
          </a:p>
          <a:p>
            <a:pPr marL="0" indent="360363" algn="just">
              <a:buNone/>
            </a:pPr>
            <a:r>
              <a:rPr lang="ru-RU" sz="2400" dirty="0" smtClean="0"/>
              <a:t>Как мужчины, так и женщины в повседневной жизни носят обычную современную одежду. </a:t>
            </a:r>
          </a:p>
          <a:p>
            <a:pPr marL="0" indent="360363" algn="just">
              <a:buNone/>
            </a:pPr>
            <a:r>
              <a:rPr lang="ru-RU" sz="2400" dirty="0" smtClean="0"/>
              <a:t>Национальные наряды -  халаты-платья (ниже колен) поверх брюк, </a:t>
            </a:r>
            <a:r>
              <a:rPr lang="ru-RU" sz="2400" dirty="0" err="1" smtClean="0"/>
              <a:t>тюбитейки</a:t>
            </a:r>
            <a:r>
              <a:rPr lang="ru-RU" sz="2400" dirty="0" smtClean="0"/>
              <a:t> – головной убор, украшения на шею и под горлышко (чаще женщины); надевают на традиционные празднества.</a:t>
            </a:r>
          </a:p>
          <a:p>
            <a:pPr marL="0" indent="360363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Традиционная одежда</a:t>
            </a:r>
            <a:endParaRPr lang="ru-RU" dirty="0"/>
          </a:p>
        </p:txBody>
      </p:sp>
      <p:sp>
        <p:nvSpPr>
          <p:cNvPr id="20484" name="AutoShape 4" descr="blob:https://web.whatsapp.com/061c4e00-b890-4385-938e-11be4941ffd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5" name="Picture 5" descr="C:\Users\WS-HOME-001\Desktop\дс\ГАЛЯ\f0522296-6738-493a-8fa7-e247363b7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72049"/>
            <a:ext cx="3357586" cy="1956951"/>
          </a:xfrm>
          <a:prstGeom prst="rect">
            <a:avLst/>
          </a:prstGeom>
          <a:noFill/>
        </p:spPr>
      </p:pic>
      <p:pic>
        <p:nvPicPr>
          <p:cNvPr id="20486" name="Picture 6" descr="C:\Users\WS-HOME-001\Desktop\дс\ГАЛЯ\061c4e00-b890-4385-938e-11be4941ff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571876"/>
            <a:ext cx="1679433" cy="2428892"/>
          </a:xfrm>
          <a:prstGeom prst="rect">
            <a:avLst/>
          </a:prstGeom>
          <a:noFill/>
        </p:spPr>
      </p:pic>
      <p:pic>
        <p:nvPicPr>
          <p:cNvPr id="20487" name="Picture 7" descr="C:\Users\WS-HOME-001\Desktop\дс\ГАЛЯ\61f3cb87-ba5e-44ac-aac4-450a9ecad8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14752"/>
            <a:ext cx="1750494" cy="2340738"/>
          </a:xfrm>
          <a:prstGeom prst="rect">
            <a:avLst/>
          </a:prstGeom>
          <a:noFill/>
        </p:spPr>
      </p:pic>
      <p:pic>
        <p:nvPicPr>
          <p:cNvPr id="20488" name="Picture 8" descr="C:\Users\WS-HOME-001\Desktop\дс\ГАЛЯ\95c3e602-16e4-4b7d-9588-49cc1446c7f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000240"/>
            <a:ext cx="3495202" cy="3938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456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«Многонациональная Россия – одна страна»</vt:lpstr>
      <vt:lpstr>Группа «Ромашки» (3Б) </vt:lpstr>
      <vt:lpstr>Семья Умедовых</vt:lpstr>
      <vt:lpstr>Традиции</vt:lpstr>
      <vt:lpstr>Традиции</vt:lpstr>
      <vt:lpstr>Национальные праздники</vt:lpstr>
      <vt:lpstr>Традиционные блюда  Таджикской кухни </vt:lpstr>
      <vt:lpstr>Традиционная одежда</vt:lpstr>
      <vt:lpstr>Традиционная одежда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«Многонациональная Россия – одна страна»</dc:title>
  <dc:creator>WS-HOME-001</dc:creator>
  <cp:lastModifiedBy>WS-HOME-001</cp:lastModifiedBy>
  <cp:revision>15</cp:revision>
  <dcterms:created xsi:type="dcterms:W3CDTF">2022-03-16T06:15:08Z</dcterms:created>
  <dcterms:modified xsi:type="dcterms:W3CDTF">2022-03-29T09:22:47Z</dcterms:modified>
</cp:coreProperties>
</file>