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3" r:id="rId17"/>
  </p:sldIdLst>
  <p:sldSz cx="9144000" cy="6858000" type="screen4x3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33FF"/>
    <a:srgbClr val="9966FF"/>
    <a:srgbClr val="CCFF33"/>
    <a:srgbClr val="0066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0909" autoAdjust="0"/>
  </p:normalViewPr>
  <p:slideViewPr>
    <p:cSldViewPr>
      <p:cViewPr varScale="1">
        <p:scale>
          <a:sx n="39" d="100"/>
          <a:sy n="39" d="100"/>
        </p:scale>
        <p:origin x="-9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46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73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73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83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09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49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22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82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1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8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48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9186C-5510-48CD-B5FD-D73DC74B9FA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74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9356"/>
            <a:ext cx="9143999" cy="69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12474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8360" y="2072430"/>
            <a:ext cx="828092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ПРОЕКТ</a:t>
            </a:r>
          </a:p>
          <a:p>
            <a:pPr algn="ctr">
              <a:spcAft>
                <a:spcPts val="0"/>
              </a:spcAft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ea typeface="Calibri"/>
                <a:cs typeface="Times New Roman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ea typeface="Calibri"/>
                <a:cs typeface="Times New Roman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ХУДОЖЕСТВЕННО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ea typeface="Calibri"/>
                <a:cs typeface="Times New Roman"/>
              </a:rPr>
              <a:t> –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ЭСТЕТИЧЕСКОМУ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ea typeface="Calibri"/>
                <a:cs typeface="Times New Roman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РАЗВИТИЮ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ea typeface="Calibri"/>
                <a:cs typeface="Times New Roman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В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ea typeface="Calibri"/>
                <a:cs typeface="Times New Roman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ПЕРВОЙ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ea typeface="Calibri"/>
                <a:cs typeface="Times New Roman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МЛАДШЕЙ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ea typeface="Calibri"/>
                <a:cs typeface="Times New Roman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ГРУППЕ</a:t>
            </a:r>
            <a:endParaRPr lang="ru-RU" sz="2400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2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ТЕМА</a:t>
            </a:r>
            <a:r>
              <a:rPr lang="ru-RU" sz="32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/>
                <a:ea typeface="Calibri"/>
                <a:cs typeface="Times New Roman"/>
              </a:rPr>
              <a:t>: </a:t>
            </a:r>
            <a:endParaRPr lang="ru-RU" sz="3200" dirty="0">
              <a:ea typeface="Calibri"/>
              <a:cs typeface="Times New Roman"/>
            </a:endParaRPr>
          </a:p>
          <a:p>
            <a:pPr algn="ctr"/>
            <a:r>
              <a:rPr lang="ru-RU" sz="32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/>
                <a:ea typeface="Calibri"/>
                <a:cs typeface="Times New Roman"/>
              </a:rPr>
              <a:t>«</a:t>
            </a:r>
            <a:r>
              <a:rPr lang="ru-RU" sz="32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</a:rPr>
              <a:t>Вместо кисточки</a:t>
            </a:r>
            <a:r>
              <a:rPr lang="ru-RU" sz="32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/>
                <a:ea typeface="Calibri"/>
                <a:cs typeface="Times New Roman"/>
              </a:rPr>
              <a:t> </a:t>
            </a:r>
            <a:r>
              <a:rPr lang="ru-RU" sz="32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</a:rPr>
              <a:t>рука</a:t>
            </a:r>
            <a:r>
              <a:rPr lang="ru-RU" sz="32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/>
                <a:ea typeface="Calibri"/>
                <a:cs typeface="Lucida Handwriting"/>
              </a:rPr>
              <a:t>»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087724" y="4941168"/>
            <a:ext cx="5184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/>
              <a:t>Выполнила </a:t>
            </a:r>
          </a:p>
          <a:p>
            <a:pPr algn="r"/>
            <a:r>
              <a:rPr lang="ru-RU" sz="2800" dirty="0"/>
              <a:t>в</a:t>
            </a:r>
            <a:r>
              <a:rPr lang="ru-RU" sz="2800" dirty="0" smtClean="0"/>
              <a:t>оспитатель первой квалификационной категории: Никифорова Анна Викторовна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572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51" y="-45459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188640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Тема: </a:t>
            </a:r>
            <a:r>
              <a:rPr lang="ru-RU" sz="3200" b="1" dirty="0"/>
              <a:t>Тема: «Мухомор» - рисование </a:t>
            </a:r>
            <a:r>
              <a:rPr lang="ru-RU" sz="3200" b="1" dirty="0" smtClean="0"/>
              <a:t>пальчиками.</a:t>
            </a:r>
            <a:endParaRPr lang="ru-RU" sz="32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4040" y="2897248"/>
            <a:ext cx="6336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Тема:</a:t>
            </a:r>
            <a:r>
              <a:rPr lang="ru-RU" sz="2800" b="1" dirty="0" smtClean="0"/>
              <a:t> «Ветка рябины»</a:t>
            </a:r>
            <a:endParaRPr lang="ru-RU" sz="2800" dirty="0" smtClean="0"/>
          </a:p>
          <a:p>
            <a:r>
              <a:rPr lang="ru-RU" sz="2800" b="1" dirty="0" smtClean="0"/>
              <a:t>Нетрадиционная техника: рисование пальчиками.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47222"/>
            <a:ext cx="3960440" cy="17500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150" y="4227136"/>
            <a:ext cx="3231976" cy="23384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20" y="3854816"/>
            <a:ext cx="2447184" cy="276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2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" y="12397"/>
            <a:ext cx="9166417" cy="6874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260648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Тема: </a:t>
            </a:r>
            <a:r>
              <a:rPr lang="ru-RU" sz="2400" b="1" dirty="0" smtClean="0"/>
              <a:t>«Осенний лес» - отпечаток листьев.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965378" y="3219220"/>
            <a:ext cx="5669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: </a:t>
            </a:r>
            <a:r>
              <a:rPr lang="ru-RU" sz="2400" b="1" dirty="0" smtClean="0"/>
              <a:t>«Рыбка </a:t>
            </a:r>
            <a:r>
              <a:rPr lang="ru-RU" sz="2400" b="1" dirty="0"/>
              <a:t>в аквариуме».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0" y="4228360"/>
            <a:ext cx="3024336" cy="24385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228360"/>
            <a:ext cx="4464496" cy="24385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19" y="751246"/>
            <a:ext cx="3536665" cy="22476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087" y="936222"/>
            <a:ext cx="4499992" cy="206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38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188640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Тема: 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«Дед Мороз»,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рисование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ладошкой и кисточкой.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3309737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/>
              <a:t>Тема: «Ёжик» рисование смятой бумагой.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136" y="1142830"/>
            <a:ext cx="5868144" cy="20469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66681"/>
            <a:ext cx="3456384" cy="2515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274" y="3695282"/>
            <a:ext cx="3382094" cy="28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45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лако 2"/>
          <p:cNvSpPr/>
          <p:nvPr/>
        </p:nvSpPr>
        <p:spPr>
          <a:xfrm>
            <a:off x="395536" y="424135"/>
            <a:ext cx="2520280" cy="237626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7584" y="999598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215868"/>
                </a:solidFill>
                <a:latin typeface="Times New Roman"/>
                <a:ea typeface="Calibri"/>
              </a:rPr>
              <a:t>III этап - Заключительный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322491"/>
            <a:ext cx="59046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 оформление выставки рисунков;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выявление у детей умений и навыков по использованию в работе нетрадиционного материала для рисования.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83768" y="2800399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Выставка рисунков: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89040"/>
            <a:ext cx="4860032" cy="28723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385174"/>
            <a:ext cx="3384376" cy="293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0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8615" y="404664"/>
            <a:ext cx="8338821" cy="83099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Рекомендации родителям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8615" y="1412776"/>
            <a:ext cx="826401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материалы (карандаши, краски, кисти, фломастеры, восковые карандаши и т.д.) необходимо располагать в поле зрения малыша, чтобы у него возникло желание творить;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знакомьте его с окружающим миром вещей, живой и неживой природой, предметами изобразительного искусства, предлагайте  рисовать все, о чем ребенок любит говорить, и беседовать с ним обо всем, что он любит рисовать;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не критикуйте ребенка и не торопите, наоборот, время от времени стимулируйте занятия ребенка рисованием;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 хвалите своего ребёнка, помогайте ему, доверяйте ему,         ведь ваш ребёнок индивидуален!</a:t>
            </a:r>
          </a:p>
        </p:txBody>
      </p:sp>
    </p:spTree>
    <p:extLst>
      <p:ext uri="{BB962C8B-B14F-4D97-AF65-F5344CB8AC3E}">
        <p14:creationId xmlns:p14="http://schemas.microsoft.com/office/powerpoint/2010/main" val="68691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04664"/>
            <a:ext cx="6180731" cy="83099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Список литературы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48" y="1052736"/>
            <a:ext cx="828092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Г. Н. Давыдова «Нетрадиционные техники рисования»,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М: Скрипторий 2003.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А. В. Никитина «Нетрадиционные техники рисования», КАРО, 2010.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Комарова Т. С. «Детское художественное творчество».- М.:</a:t>
            </a:r>
            <a:r>
              <a:rPr lang="ru-RU" sz="2200" b="1" dirty="0" err="1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Мозайка</a:t>
            </a: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-Синтез, 2008.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О. Г. Жукова «Планирование и конспекты занятий по </a:t>
            </a:r>
            <a:r>
              <a:rPr lang="ru-RU" sz="2200" b="1" dirty="0" err="1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изодеятельности</a:t>
            </a: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», АЙРИС-пресс, 2006.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О. Э. Литвинова «Художественно-эстетическое развитие ребенка раннего дошкольного возраста (изобразительная деятельность) », разработано в соответствии с ФГОС, ДЕТСТВО-ПРЕСС, 2014.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И. А. Лыкова Программа художественного воспитания, обучения и развития детей 2-7 лет «Цветные ладошки», М.: «КАРАПУЗ-ДИДАКТИКА», 2007.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Лебедева Е.Н. Использование нетрадиционных техник [Электронный ресурс]: http://www.pedlib.ru/Books/6/0297/6_0297-32.shtml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014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9356"/>
            <a:ext cx="9143999" cy="69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62552" y="2601294"/>
            <a:ext cx="7241311" cy="83099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4" descr="G:\Фото Для презентации\Изображение 097.jpg"/>
          <p:cNvPicPr/>
          <p:nvPr/>
        </p:nvPicPr>
        <p:blipFill>
          <a:blip r:embed="rId3" cstate="print">
            <a:lum bright="16000" contrast="6000"/>
          </a:blip>
          <a:srcRect/>
          <a:stretch>
            <a:fillRect/>
          </a:stretch>
        </p:blipFill>
        <p:spPr bwMode="auto">
          <a:xfrm>
            <a:off x="2771800" y="3717032"/>
            <a:ext cx="3192522" cy="249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651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ффективность данного проекта:&#10;1. В ходе подготовки и реализации данного проекта дети более&#10;глубоко познакомились с одной 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ECECE"/>
              </a:clrFrom>
              <a:clrTo>
                <a:srgbClr val="CECEC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1000"/>
                    </a14:imgEffect>
                    <a14:imgEffect>
                      <a14:saturation sat="2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40" y="-11330"/>
            <a:ext cx="9149543" cy="686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260648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5595" y="1628800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Проект:</a:t>
            </a:r>
            <a:r>
              <a:rPr lang="ru-RU" sz="3600" b="1" dirty="0" smtClean="0">
                <a:solidFill>
                  <a:srgbClr val="215868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 «Вместо кисточки рука».</a:t>
            </a:r>
            <a:endParaRPr lang="ru-RU" sz="36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215868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(Использование нетрадиционных техник рисования  в развитии творчества с детьми раннего возраста)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Тип проекта:</a:t>
            </a:r>
            <a:r>
              <a:rPr lang="ru-RU" sz="360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творческий.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Срок реализации проекта: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краткосрочный.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Участники проекта: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дети младшей группы, родители воспитанников, педагоги группы.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80902" y="445314"/>
            <a:ext cx="5868915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Паспорт проекта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846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863743"/>
            <a:ext cx="770485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...</a:t>
            </a: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Детский рисунок, процесс рисования - это частица духовной жизни ребенка. Дети не просто переносят на бумагу что-то из окружающего мира, а живут в этом мире, входят в него, как творцы красоты, наслаждаются этой красотой.</a:t>
            </a:r>
          </a:p>
          <a:p>
            <a:pPr marL="342900" lvl="0" indent="-342900" algn="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В. Л. Сухомлинский</a:t>
            </a:r>
          </a:p>
        </p:txBody>
      </p:sp>
      <p:pic>
        <p:nvPicPr>
          <p:cNvPr id="6" name="Picture 4" descr="5d02c8a3193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2" y="2878138"/>
            <a:ext cx="3887787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31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57909" y="404664"/>
            <a:ext cx="4900189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Актуальность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106" y="1347232"/>
            <a:ext cx="828092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Ранний возраст - период, когда становление всех органов и систем организма идёт очень быстрыми темпами. Поэтому очень важно своевременно заложить основы полноценного развития.</a:t>
            </a:r>
          </a:p>
          <a:p>
            <a:r>
              <a:rPr lang="ru-RU" sz="2400" b="1" dirty="0" smtClean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Оригинальное </a:t>
            </a:r>
            <a:r>
              <a:rPr lang="ru-RU" sz="2400" b="1" dirty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рисование без кисточки и карандаша расковывает ребенка, позволяет почувствовать краски, их характер, настроение. Незаметно для себя дети учатся наблюдать, думать, фантазировать.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Необычные материалы и оригинальные техники привлекают детей тем, что здесь не присутствует слово «Нельзя», можно рисовать, чем хочешь и как хочешь и даже можно придумать свою необычную технику. </a:t>
            </a:r>
            <a:endParaRPr lang="ru-RU" sz="2400" b="1" dirty="0" smtClean="0">
              <a:solidFill>
                <a:srgbClr val="002060"/>
              </a:solidFill>
              <a:latin typeface="Monotype Corsiva" panose="03010101010201010101" pitchFamily="66" charset="0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ru-RU" sz="2400" b="1" dirty="0" smtClean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Дети </a:t>
            </a:r>
            <a:r>
              <a:rPr lang="ru-RU" sz="2400" b="1" dirty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ощущают незабываемые, положительные эмоции, а по эмоциям можно судить о настроении ребёнка, о том, что его радует, что его огорчает.</a:t>
            </a:r>
          </a:p>
          <a:p>
            <a:r>
              <a:rPr lang="ru-RU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3091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6707" y="404664"/>
            <a:ext cx="7862602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Цель и задачи проекта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484784"/>
            <a:ext cx="828092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Цель:</a:t>
            </a:r>
            <a:r>
              <a:rPr lang="ru-RU" sz="2800" b="1" dirty="0" smtClean="0">
                <a:solidFill>
                  <a:srgbClr val="9933F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Развитие художественно-творческих способностей детей группы раннего возраста посредством использования нетрадиционной техники рисования.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Задачи проекта: </a:t>
            </a: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Знакомим детей группы раннего возраста с нетрадиционными способами рисования (пальчиками, ладошками), формируем интерес к изобразительной деятельности;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Способствуем овладению воспитанниками простейших нетрадиционных способов рисования, продолжаем знакомить детей с названиями основных цветов;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Содействуем знакомству родителей с нетрадиционными техниками рисования; стимулируем их совместное творчество с детьми.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8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128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7654" y="404664"/>
            <a:ext cx="8240717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Ожидаемые результаты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628800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формирование у детей группы раннего возраста знаний о нетрадиционных способах рисования (рисование пальчиками и ладошками);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развитие у детей навыков и умений пользоваться разнообразными средствами изображения;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повышение компетентности родителей воспитанников в вопросе рисования с использованием нетрадиционной техники.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 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477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44" y="-44641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7812" y="404664"/>
            <a:ext cx="7120411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Реализация проекта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251520" y="2276872"/>
            <a:ext cx="2520280" cy="2376264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32682" y="2997419"/>
            <a:ext cx="1800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Подготовительный:</a:t>
            </a:r>
            <a:r>
              <a:rPr lang="ru-RU" sz="24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19400" y="1700808"/>
            <a:ext cx="612906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подбор и изучение методической литературы, интернет - ресурсов по данной теме;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разработка содержания проекта;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планирование предстоящей деятельности,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подбор наглядно - демонстрационного материала.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275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395536" y="1737948"/>
            <a:ext cx="2520280" cy="237626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45586" y="2181057"/>
            <a:ext cx="1620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215868"/>
                </a:solidFill>
                <a:latin typeface="Times New Roman"/>
                <a:ea typeface="Calibri"/>
              </a:rPr>
              <a:t>II этап –</a:t>
            </a:r>
            <a:r>
              <a:rPr lang="ru-RU" sz="2400" b="1" i="1" dirty="0">
                <a:latin typeface="Times New Roman"/>
                <a:ea typeface="Calibri"/>
              </a:rPr>
              <a:t> </a:t>
            </a:r>
            <a:r>
              <a:rPr lang="ru-RU" sz="2400" b="1" i="1" dirty="0">
                <a:solidFill>
                  <a:srgbClr val="215868"/>
                </a:solidFill>
                <a:latin typeface="Times New Roman"/>
                <a:ea typeface="Calibri"/>
              </a:rPr>
              <a:t>Практический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28853" y="620688"/>
            <a:ext cx="56886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разработка игр-занятий для воспитанников;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совершенствование и расширение уголка «Художественное творчество»;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просвещение родителей по вопросам использования нетрадиционных техник рисования;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разработка и накопление методических материалов, разработок, рекомендаций по теме «Нетрадиционная техника рисования с детьми раннего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236922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1750" y="404664"/>
            <a:ext cx="7912552" cy="4616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Непосредственно – образовательная деятельность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750" y="1556792"/>
            <a:ext cx="80247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</a:t>
            </a:r>
            <a:r>
              <a:rPr lang="ru-RU" sz="2800" b="1" i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: «</a:t>
            </a:r>
            <a:r>
              <a:rPr lang="ru-RU" sz="2800" b="1" dirty="0"/>
              <a:t>«Мой любимый дождик»</a:t>
            </a:r>
            <a:endParaRPr lang="ru-RU" sz="2800" dirty="0"/>
          </a:p>
          <a:p>
            <a:pPr algn="ctr"/>
            <a:r>
              <a:rPr lang="ru-RU" sz="2800" b="1" dirty="0"/>
              <a:t> (нетрадиционная техника рисования — рисование пальчиками</a:t>
            </a:r>
            <a:r>
              <a:rPr lang="ru-RU" sz="2800" b="1" dirty="0" smtClean="0"/>
              <a:t>).</a:t>
            </a: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1844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64302"/>
            <a:ext cx="3024336" cy="27476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123" y="2986598"/>
            <a:ext cx="5148064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1003</TotalTime>
  <Words>643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Ленок</cp:lastModifiedBy>
  <cp:revision>70</cp:revision>
  <dcterms:created xsi:type="dcterms:W3CDTF">2016-04-24T16:01:41Z</dcterms:created>
  <dcterms:modified xsi:type="dcterms:W3CDTF">2023-04-09T11:32:46Z</dcterms:modified>
</cp:coreProperties>
</file>