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3" r:id="rId2"/>
    <p:sldId id="256" r:id="rId3"/>
    <p:sldId id="294" r:id="rId4"/>
    <p:sldId id="259" r:id="rId5"/>
    <p:sldId id="272" r:id="rId6"/>
    <p:sldId id="295" r:id="rId7"/>
    <p:sldId id="296" r:id="rId8"/>
    <p:sldId id="297" r:id="rId9"/>
    <p:sldId id="274" r:id="rId10"/>
    <p:sldId id="275" r:id="rId11"/>
    <p:sldId id="278" r:id="rId12"/>
    <p:sldId id="282" r:id="rId13"/>
    <p:sldId id="300" r:id="rId14"/>
    <p:sldId id="284" r:id="rId15"/>
    <p:sldId id="288" r:id="rId16"/>
    <p:sldId id="29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4687"/>
    <a:srgbClr val="3333FF"/>
    <a:srgbClr val="386036"/>
    <a:srgbClr val="B418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180" autoAdjust="0"/>
    <p:restoredTop sz="94660"/>
  </p:normalViewPr>
  <p:slideViewPr>
    <p:cSldViewPr>
      <p:cViewPr varScale="1">
        <p:scale>
          <a:sx n="66" d="100"/>
          <a:sy n="66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150F7E-3CEE-407A-BD36-3C7443D8B18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2A4A0C-CAD2-409F-91DB-EF422D0E26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52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4176-D0B9-4A5A-A797-F04DBDD9BB0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E2E7-33C1-49BD-B2C6-8A866678E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4176-D0B9-4A5A-A797-F04DBDD9BB0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E2E7-33C1-49BD-B2C6-8A866678E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4176-D0B9-4A5A-A797-F04DBDD9BB0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E2E7-33C1-49BD-B2C6-8A866678E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4176-D0B9-4A5A-A797-F04DBDD9BB0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E2E7-33C1-49BD-B2C6-8A866678E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4176-D0B9-4A5A-A797-F04DBDD9BB0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E2E7-33C1-49BD-B2C6-8A866678E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4176-D0B9-4A5A-A797-F04DBDD9BB0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E2E7-33C1-49BD-B2C6-8A866678E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4176-D0B9-4A5A-A797-F04DBDD9BB0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E2E7-33C1-49BD-B2C6-8A866678E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4176-D0B9-4A5A-A797-F04DBDD9BB0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E2E7-33C1-49BD-B2C6-8A866678E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4176-D0B9-4A5A-A797-F04DBDD9BB0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E2E7-33C1-49BD-B2C6-8A866678E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4176-D0B9-4A5A-A797-F04DBDD9BB0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E2E7-33C1-49BD-B2C6-8A866678E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4176-D0B9-4A5A-A797-F04DBDD9BB0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E2E7-33C1-49BD-B2C6-8A866678E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C4176-D0B9-4A5A-A797-F04DBDD9BB0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5E2E7-33C1-49BD-B2C6-8A866678E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4.jpeg"/><Relationship Id="rId7" Type="http://schemas.openxmlformats.org/officeDocument/2006/relationships/image" Target="../media/image9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8.gif"/><Relationship Id="rId10" Type="http://schemas.openxmlformats.org/officeDocument/2006/relationships/image" Target="../media/image13.jpeg"/><Relationship Id="rId4" Type="http://schemas.openxmlformats.org/officeDocument/2006/relationships/image" Target="../media/image7.gif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9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gif"/><Relationship Id="rId11" Type="http://schemas.openxmlformats.org/officeDocument/2006/relationships/image" Target="../media/image17.jpeg"/><Relationship Id="rId5" Type="http://schemas.openxmlformats.org/officeDocument/2006/relationships/image" Target="../media/image8.gif"/><Relationship Id="rId10" Type="http://schemas.openxmlformats.org/officeDocument/2006/relationships/image" Target="../media/image16.jpeg"/><Relationship Id="rId4" Type="http://schemas.openxmlformats.org/officeDocument/2006/relationships/image" Target="../media/image7.gif"/><Relationship Id="rId9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4.jpeg"/><Relationship Id="rId7" Type="http://schemas.openxmlformats.org/officeDocument/2006/relationships/image" Target="../media/image18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Relationship Id="rId9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4.jpeg"/><Relationship Id="rId7" Type="http://schemas.openxmlformats.org/officeDocument/2006/relationships/image" Target="../media/image24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Relationship Id="rId9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4.jpeg"/><Relationship Id="rId7" Type="http://schemas.openxmlformats.org/officeDocument/2006/relationships/image" Target="../media/image9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M:\ДОКУМЕНТАЦИЯ\Детские фоны\Новая папка\75976799_raznoe932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26568" cy="6858000"/>
          </a:xfrm>
          <a:prstGeom prst="rect">
            <a:avLst/>
          </a:prstGeom>
          <a:noFill/>
        </p:spPr>
      </p:pic>
      <p:pic>
        <p:nvPicPr>
          <p:cNvPr id="1031" name="Picture 7" descr="M:\ДОКУМЕНТАЦИЯ\Детские фоны\Новая папка\10240092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19639477">
            <a:off x="753598" y="3835883"/>
            <a:ext cx="3143250" cy="1066800"/>
          </a:xfrm>
          <a:prstGeom prst="rect">
            <a:avLst/>
          </a:prstGeom>
          <a:noFill/>
        </p:spPr>
      </p:pic>
      <p:pic>
        <p:nvPicPr>
          <p:cNvPr id="1033" name="Picture 9" descr="M:\ДОКУМЕНТАЦИЯ\Детские фоны\Новая папка\102400925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5559751"/>
            <a:ext cx="2733692" cy="329344"/>
          </a:xfrm>
          <a:prstGeom prst="rect">
            <a:avLst/>
          </a:prstGeom>
          <a:noFill/>
        </p:spPr>
      </p:pic>
      <p:pic>
        <p:nvPicPr>
          <p:cNvPr id="1036" name="Picture 12" descr="M:\ДОКУМЕНТАЦИЯ\Детские фоны\Новая папка\3d8c3bcf8d49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5253794"/>
            <a:ext cx="3024336" cy="12601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2824" y="389885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7" y="499741"/>
            <a:ext cx="79893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Constantia" panose="02030602050306030303" pitchFamily="18" charset="0"/>
              </a:rPr>
              <a:t>Проект по экологическому воспитанию в </a:t>
            </a:r>
            <a:r>
              <a:rPr lang="ru-RU" sz="4000" b="1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младшей </a:t>
            </a:r>
            <a:r>
              <a:rPr lang="ru-RU" sz="4000" b="1" dirty="0">
                <a:solidFill>
                  <a:srgbClr val="C00000"/>
                </a:solidFill>
                <a:latin typeface="Constantia" panose="02030602050306030303" pitchFamily="18" charset="0"/>
              </a:rPr>
              <a:t>группе на тему «Первоцветы </a:t>
            </a:r>
            <a:r>
              <a:rPr lang="ru-RU" sz="4000" b="1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р»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59864" y="5145200"/>
            <a:ext cx="3309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99238">
            <a:off x="5182576" y="4486057"/>
            <a:ext cx="631899" cy="610765"/>
          </a:xfrm>
          <a:prstGeom prst="rect">
            <a:avLst/>
          </a:prstGeom>
          <a:noFill/>
        </p:spPr>
      </p:pic>
      <p:pic>
        <p:nvPicPr>
          <p:cNvPr id="4099" name="Picture 3" descr="M:\ДОКУМЕНТАЦИЯ\Детские фоны\Новая папка\d2161835dd3f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4297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cap="all" dirty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  <a:cs typeface="Times New Roman" pitchFamily="18" charset="0"/>
              </a:rPr>
              <a:t>Рассматривание иллюстраций</a:t>
            </a:r>
            <a:br>
              <a:rPr lang="ru-RU" sz="4000" b="1" i="1" cap="all" dirty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  <a:cs typeface="Times New Roman" pitchFamily="18" charset="0"/>
              </a:rPr>
            </a:b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4100" name="Picture 4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76609">
            <a:off x="27644" y="5328192"/>
            <a:ext cx="1252904" cy="1211001"/>
          </a:xfrm>
          <a:prstGeom prst="rect">
            <a:avLst/>
          </a:prstGeom>
          <a:noFill/>
        </p:spPr>
      </p:pic>
      <p:pic>
        <p:nvPicPr>
          <p:cNvPr id="4103" name="Picture 7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18797">
            <a:off x="4987620" y="5982443"/>
            <a:ext cx="696282" cy="637175"/>
          </a:xfrm>
          <a:prstGeom prst="rect">
            <a:avLst/>
          </a:prstGeom>
          <a:noFill/>
        </p:spPr>
      </p:pic>
      <p:pic>
        <p:nvPicPr>
          <p:cNvPr id="4104" name="Picture 8" descr="M:\ДОКУМЕНТАЦИЯ\Детские фоны\Новая папка\102400925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1631">
            <a:off x="5959854" y="1142738"/>
            <a:ext cx="2880320" cy="977563"/>
          </a:xfrm>
          <a:prstGeom prst="rect">
            <a:avLst/>
          </a:prstGeom>
          <a:noFill/>
        </p:spPr>
      </p:pic>
      <p:pic>
        <p:nvPicPr>
          <p:cNvPr id="4101" name="Picture 5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5157192"/>
            <a:ext cx="1183715" cy="936104"/>
          </a:xfrm>
          <a:prstGeom prst="rect">
            <a:avLst/>
          </a:prstGeom>
          <a:noFill/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3629" y="4066705"/>
            <a:ext cx="3394471" cy="257495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7637" y="1134034"/>
            <a:ext cx="2791292" cy="24928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024" y="1210082"/>
            <a:ext cx="3739233" cy="3085225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99238">
            <a:off x="5182576" y="4486057"/>
            <a:ext cx="631899" cy="610765"/>
          </a:xfrm>
          <a:prstGeom prst="rect">
            <a:avLst/>
          </a:prstGeom>
          <a:noFill/>
        </p:spPr>
      </p:pic>
      <p:pic>
        <p:nvPicPr>
          <p:cNvPr id="4099" name="Picture 3" descr="M:\ДОКУМЕНТАЦИЯ\Детские фоны\Новая папка\d2161835dd3f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4297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cap="all" dirty="0">
                <a:ln w="0"/>
                <a:solidFill>
                  <a:schemeClr val="accent4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  <a:cs typeface="Times New Roman" pitchFamily="18" charset="0"/>
              </a:rPr>
              <a:t>Дидактические игры</a:t>
            </a:r>
            <a:r>
              <a:rPr lang="ru-RU" sz="3600" b="1" i="1" cap="all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  <a:cs typeface="Times New Roman" pitchFamily="18" charset="0"/>
              </a:rPr>
              <a:t/>
            </a:r>
            <a:br>
              <a:rPr lang="ru-RU" sz="3600" b="1" i="1" cap="all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100" name="Picture 4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76609">
            <a:off x="27644" y="5328192"/>
            <a:ext cx="1252904" cy="1211001"/>
          </a:xfrm>
          <a:prstGeom prst="rect">
            <a:avLst/>
          </a:prstGeom>
          <a:noFill/>
        </p:spPr>
      </p:pic>
      <p:pic>
        <p:nvPicPr>
          <p:cNvPr id="4103" name="Picture 7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18797">
            <a:off x="4987620" y="5982443"/>
            <a:ext cx="696282" cy="637175"/>
          </a:xfrm>
          <a:prstGeom prst="rect">
            <a:avLst/>
          </a:prstGeom>
          <a:noFill/>
        </p:spPr>
      </p:pic>
      <p:pic>
        <p:nvPicPr>
          <p:cNvPr id="4104" name="Picture 8" descr="M:\ДОКУМЕНТАЦИЯ\Детские фоны\Новая папка\102400925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1631">
            <a:off x="5959854" y="1142738"/>
            <a:ext cx="2880320" cy="977563"/>
          </a:xfrm>
          <a:prstGeom prst="rect">
            <a:avLst/>
          </a:prstGeom>
          <a:noFill/>
        </p:spPr>
      </p:pic>
      <p:pic>
        <p:nvPicPr>
          <p:cNvPr id="4101" name="Picture 5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5157192"/>
            <a:ext cx="1183715" cy="936104"/>
          </a:xfrm>
          <a:prstGeom prst="rect">
            <a:avLst/>
          </a:prstGeom>
          <a:noFill/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649" y="1170735"/>
            <a:ext cx="3133011" cy="223455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1603" y="1021949"/>
            <a:ext cx="3394472" cy="260829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4430" y="3838815"/>
            <a:ext cx="3367624" cy="26844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4117" y="4052042"/>
            <a:ext cx="3255715" cy="2636911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99238">
            <a:off x="5182576" y="4486057"/>
            <a:ext cx="631899" cy="610765"/>
          </a:xfrm>
          <a:prstGeom prst="rect">
            <a:avLst/>
          </a:prstGeom>
          <a:noFill/>
        </p:spPr>
      </p:pic>
      <p:pic>
        <p:nvPicPr>
          <p:cNvPr id="4099" name="Picture 3" descr="M:\ДОКУМЕНТАЦИЯ\Детские фоны\Новая папка\d2161835dd3f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pic>
        <p:nvPicPr>
          <p:cNvPr id="4100" name="Picture 4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76609">
            <a:off x="27644" y="5328192"/>
            <a:ext cx="1252904" cy="1211001"/>
          </a:xfrm>
          <a:prstGeom prst="rect">
            <a:avLst/>
          </a:prstGeom>
          <a:noFill/>
        </p:spPr>
      </p:pic>
      <p:pic>
        <p:nvPicPr>
          <p:cNvPr id="4103" name="Picture 7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18797">
            <a:off x="4987620" y="5982443"/>
            <a:ext cx="696282" cy="637175"/>
          </a:xfrm>
          <a:prstGeom prst="rect">
            <a:avLst/>
          </a:prstGeom>
          <a:noFill/>
        </p:spPr>
      </p:pic>
      <p:pic>
        <p:nvPicPr>
          <p:cNvPr id="4101" name="Picture 5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5157192"/>
            <a:ext cx="1183715" cy="9361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851919" y="118787"/>
            <a:ext cx="51441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cap="all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  <a:cs typeface="Times New Roman" pitchFamily="18" charset="0"/>
              </a:rPr>
              <a:t> </a:t>
            </a:r>
            <a:r>
              <a:rPr lang="ru-RU" sz="3200" b="1" i="1" cap="all" dirty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  <a:cs typeface="Times New Roman" pitchFamily="18" charset="0"/>
              </a:rPr>
              <a:t>занятия по изобразительной деятельности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ctrTitle"/>
          </p:nvPr>
        </p:nvSpPr>
        <p:spPr>
          <a:xfrm>
            <a:off x="7170776" y="1734900"/>
            <a:ext cx="1956575" cy="562464"/>
          </a:xfrm>
        </p:spPr>
        <p:txBody>
          <a:bodyPr>
            <a:noAutofit/>
          </a:bodyPr>
          <a:lstStyle/>
          <a:p>
            <a:r>
              <a:rPr lang="ru-RU" sz="2800" dirty="0"/>
              <a:t>Рисование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3915" y="3777732"/>
            <a:ext cx="3264215" cy="26864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047" y="354386"/>
            <a:ext cx="3236612" cy="30689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9393" y="2860355"/>
            <a:ext cx="3295996" cy="3434653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:\ДОКУМЕНТАЦИЯ\Детские фоны\Новая папка\d2161835dd3f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7750"/>
            <a:ext cx="942978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05482"/>
            <a:ext cx="3636245" cy="796950"/>
          </a:xfrm>
        </p:spPr>
        <p:txBody>
          <a:bodyPr/>
          <a:lstStyle/>
          <a:p>
            <a:r>
              <a:rPr lang="ru-RU" dirty="0"/>
              <a:t>Аппликация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340768"/>
            <a:ext cx="3186143" cy="319575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086" y="205482"/>
            <a:ext cx="4067944" cy="33031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946222"/>
            <a:ext cx="3024336" cy="246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201909"/>
      </p:ext>
    </p:extLst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99238">
            <a:off x="5182576" y="4486057"/>
            <a:ext cx="631899" cy="610765"/>
          </a:xfrm>
          <a:prstGeom prst="rect">
            <a:avLst/>
          </a:prstGeom>
          <a:noFill/>
        </p:spPr>
      </p:pic>
      <p:pic>
        <p:nvPicPr>
          <p:cNvPr id="4099" name="Picture 3" descr="M:\ДОКУМЕНТАЦИЯ\Детские фоны\Новая папка\d2161835dd3f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285784" y="0"/>
            <a:ext cx="9429784" cy="6858000"/>
          </a:xfrm>
          <a:prstGeom prst="rect">
            <a:avLst/>
          </a:prstGeom>
          <a:noFill/>
        </p:spPr>
      </p:pic>
      <p:pic>
        <p:nvPicPr>
          <p:cNvPr id="4100" name="Picture 4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76609">
            <a:off x="27644" y="5328192"/>
            <a:ext cx="1252904" cy="1211001"/>
          </a:xfrm>
          <a:prstGeom prst="rect">
            <a:avLst/>
          </a:prstGeom>
          <a:noFill/>
        </p:spPr>
      </p:pic>
      <p:pic>
        <p:nvPicPr>
          <p:cNvPr id="4103" name="Picture 7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18797">
            <a:off x="4987620" y="5982443"/>
            <a:ext cx="696282" cy="637175"/>
          </a:xfrm>
          <a:prstGeom prst="rect">
            <a:avLst/>
          </a:prstGeom>
          <a:noFill/>
        </p:spPr>
      </p:pic>
      <p:pic>
        <p:nvPicPr>
          <p:cNvPr id="4101" name="Picture 5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5157192"/>
            <a:ext cx="1183715" cy="936104"/>
          </a:xfrm>
          <a:prstGeom prst="rect">
            <a:avLst/>
          </a:prstGeom>
          <a:noFill/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0189" y="140922"/>
            <a:ext cx="3830101" cy="302895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3553" y="303583"/>
            <a:ext cx="3312368" cy="2551753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9211" y="3473455"/>
            <a:ext cx="3654161" cy="3078393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99238">
            <a:off x="5182576" y="4486057"/>
            <a:ext cx="631899" cy="610765"/>
          </a:xfrm>
          <a:prstGeom prst="rect">
            <a:avLst/>
          </a:prstGeom>
          <a:noFill/>
        </p:spPr>
      </p:pic>
      <p:pic>
        <p:nvPicPr>
          <p:cNvPr id="4100" name="Picture 4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76609">
            <a:off x="27644" y="5328192"/>
            <a:ext cx="1252904" cy="1211001"/>
          </a:xfrm>
          <a:prstGeom prst="rect">
            <a:avLst/>
          </a:prstGeom>
          <a:noFill/>
        </p:spPr>
      </p:pic>
      <p:pic>
        <p:nvPicPr>
          <p:cNvPr id="4103" name="Picture 7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18797">
            <a:off x="4987620" y="5982443"/>
            <a:ext cx="696282" cy="637175"/>
          </a:xfrm>
          <a:prstGeom prst="rect">
            <a:avLst/>
          </a:prstGeom>
          <a:noFill/>
        </p:spPr>
      </p:pic>
      <p:pic>
        <p:nvPicPr>
          <p:cNvPr id="4101" name="Picture 5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5157192"/>
            <a:ext cx="1183715" cy="936104"/>
          </a:xfrm>
          <a:prstGeom prst="rect">
            <a:avLst/>
          </a:prstGeom>
          <a:noFill/>
        </p:spPr>
      </p:pic>
      <p:pic>
        <p:nvPicPr>
          <p:cNvPr id="12" name="Picture 3" descr="M:\ДОКУМЕНТАЦИЯ\Детские фоны\Новая папка\d2161835dd3f (1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-530" y="0"/>
            <a:ext cx="9177694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-18276"/>
            <a:ext cx="9177164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33333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333333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результате работы над </a:t>
            </a:r>
            <a:r>
              <a:rPr lang="ru-RU" sz="3200" b="1">
                <a:solidFill>
                  <a:srgbClr val="333333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проектом дети </a:t>
            </a:r>
            <a:r>
              <a:rPr lang="ru-RU" sz="3200" b="1" dirty="0">
                <a:solidFill>
                  <a:srgbClr val="333333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получили элементарные знания по теме: </a:t>
            </a:r>
            <a:r>
              <a:rPr lang="ru-RU" sz="3200" b="1" i="1" dirty="0">
                <a:solidFill>
                  <a:srgbClr val="333333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«Первоцветы»</a:t>
            </a:r>
            <a:r>
              <a:rPr lang="ru-RU" sz="3200" b="1" dirty="0">
                <a:solidFill>
                  <a:srgbClr val="333333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у них проявился интерес к миру растений и цветов, а так - же повысилась педагогическая культура родителей наших воспитанников</a:t>
            </a:r>
            <a:endParaRPr lang="ru-RU" sz="3200" b="1" dirty="0"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 spd="slow"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99238">
            <a:off x="5182576" y="4486057"/>
            <a:ext cx="631899" cy="610765"/>
          </a:xfrm>
          <a:prstGeom prst="rect">
            <a:avLst/>
          </a:prstGeom>
          <a:noFill/>
        </p:spPr>
      </p:pic>
      <p:pic>
        <p:nvPicPr>
          <p:cNvPr id="4099" name="Picture 3" descr="M:\ДОКУМЕНТАЦИЯ\Детские фоны\Новая папка\d2161835dd3f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536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i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Constantia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pic>
        <p:nvPicPr>
          <p:cNvPr id="4100" name="Picture 4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76609">
            <a:off x="27644" y="5328192"/>
            <a:ext cx="1252904" cy="1211001"/>
          </a:xfrm>
          <a:prstGeom prst="rect">
            <a:avLst/>
          </a:prstGeom>
          <a:noFill/>
        </p:spPr>
      </p:pic>
      <p:pic>
        <p:nvPicPr>
          <p:cNvPr id="4103" name="Picture 7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18797">
            <a:off x="4987620" y="5982443"/>
            <a:ext cx="696282" cy="637175"/>
          </a:xfrm>
          <a:prstGeom prst="rect">
            <a:avLst/>
          </a:prstGeom>
          <a:noFill/>
        </p:spPr>
      </p:pic>
      <p:pic>
        <p:nvPicPr>
          <p:cNvPr id="4101" name="Picture 5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5157192"/>
            <a:ext cx="1183715" cy="936104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1016904" y="772201"/>
            <a:ext cx="78209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Constantia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M:\ДОКУМЕНТАЦИЯ\Детские фоны\Новая папка\d2161835dd3f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342584" cy="792088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8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ru-RU" dirty="0"/>
              <a:t/>
            </a:r>
            <a:br>
              <a:rPr lang="ru-RU" dirty="0"/>
            </a:br>
            <a:r>
              <a:rPr lang="ru-RU" sz="2200" dirty="0"/>
              <a:t/>
            </a:r>
            <a:br>
              <a:rPr lang="ru-RU" sz="2200" dirty="0"/>
            </a:br>
            <a:endParaRPr lang="ru-RU" sz="2200" b="1" i="1" cap="all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640960" cy="576064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4000" b="1" i="1" dirty="0">
                <a:solidFill>
                  <a:schemeClr val="tx1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>
                <a:solidFill>
                  <a:schemeClr val="tx1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Пусть будет в человеке всё прекрасно: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2800" b="1" i="1" dirty="0">
                <a:solidFill>
                  <a:schemeClr val="tx1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мысли, и поступки, и душа!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2800" b="1" i="1" dirty="0">
                <a:solidFill>
                  <a:schemeClr val="tx1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гармонии с природой и с собою,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2800" b="1" i="1" dirty="0">
                <a:solidFill>
                  <a:schemeClr val="tx1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свете чтобы жили малыши,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2800" b="1" i="1" dirty="0">
                <a:solidFill>
                  <a:schemeClr val="tx1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Воспитывайте в детях, берегите,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2800" b="1" i="1" dirty="0">
                <a:solidFill>
                  <a:schemeClr val="tx1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Храните экологию души!»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675"/>
              </a:spcAft>
            </a:pPr>
            <a:r>
              <a:rPr lang="ru-RU" sz="2800" b="1" dirty="0">
                <a:solidFill>
                  <a:schemeClr val="tx1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Луконин Николай Федорович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  <a:latin typeface="Constantia" panose="02030602050306030303" pitchFamily="18" charset="0"/>
            </a:endParaRPr>
          </a:p>
        </p:txBody>
      </p:sp>
      <p:pic>
        <p:nvPicPr>
          <p:cNvPr id="3074" name="Picture 2" descr="C:\Users\V\Pictures\14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49146">
            <a:off x="8100812" y="3618838"/>
            <a:ext cx="950096" cy="9903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:\ДОКУМЕНТАЦИЯ\Детские фоны\Новая папка\d2161835dd3f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4297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Знакомство детей младшего дошкольного возраста с окружающей природой является одной из главных проблем в работе каждого воспитателя, так как дети, испытывают большую потребность в общении с природой. 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Поэтому мы воспитатели стремимся прививать любовь к природе своим воспитанникам, используя каждую возможность, учить их наблюдать, осознавать важность растений для нашей планеты.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Сейчас время весны! 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Растения пробуждаются от долгого зимнего сна, на деревьях набухают почки, кое-где прорастают зеленые травинки и появляются первые цветы. Территория нашего детского сада не исключение.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Проведение познавательно – игрового проекта на тему: «Первоцветы», поможет детям  познакомиться с первыми цветами весны и их многообразием. 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8326513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99238">
            <a:off x="5182576" y="4486057"/>
            <a:ext cx="631899" cy="610765"/>
          </a:xfrm>
          <a:prstGeom prst="rect">
            <a:avLst/>
          </a:prstGeom>
          <a:noFill/>
        </p:spPr>
      </p:pic>
      <p:pic>
        <p:nvPicPr>
          <p:cNvPr id="4099" name="Picture 3" descr="M:\ДОКУМЕНТАЦИЯ\Детские фоны\Новая папка\d2161835dd3f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6687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3341"/>
            <a:ext cx="8676964" cy="3156927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latin typeface="Constantia" panose="02030602050306030303" pitchFamily="18" charset="0"/>
              </a:rPr>
              <a:t/>
            </a:r>
            <a:br>
              <a:rPr lang="ru-RU" dirty="0">
                <a:latin typeface="Constantia" panose="02030602050306030303" pitchFamily="18" charset="0"/>
              </a:rPr>
            </a:br>
            <a:r>
              <a:rPr lang="ru-RU" dirty="0">
                <a:latin typeface="Constantia" panose="02030602050306030303" pitchFamily="18" charset="0"/>
              </a:rPr>
              <a:t>Познакомить детей с первоцветами в природе, а так же, с первоцветами которые появились на территории детского сада и их многообразием.</a:t>
            </a:r>
            <a:br>
              <a:rPr lang="ru-RU" dirty="0">
                <a:latin typeface="Constantia" panose="02030602050306030303" pitchFamily="18" charset="0"/>
              </a:rPr>
            </a:br>
            <a:endParaRPr lang="ru-RU" sz="3600" dirty="0">
              <a:latin typeface="Constantia" panose="02030602050306030303" pitchFamily="18" charset="0"/>
            </a:endParaRPr>
          </a:p>
        </p:txBody>
      </p:sp>
      <p:pic>
        <p:nvPicPr>
          <p:cNvPr id="4100" name="Picture 4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76609">
            <a:off x="27644" y="5328192"/>
            <a:ext cx="1252904" cy="1211001"/>
          </a:xfrm>
          <a:prstGeom prst="rect">
            <a:avLst/>
          </a:prstGeom>
          <a:noFill/>
        </p:spPr>
      </p:pic>
      <p:pic>
        <p:nvPicPr>
          <p:cNvPr id="4103" name="Picture 7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18797">
            <a:off x="4987620" y="5982443"/>
            <a:ext cx="696282" cy="637175"/>
          </a:xfrm>
          <a:prstGeom prst="rect">
            <a:avLst/>
          </a:prstGeom>
          <a:noFill/>
        </p:spPr>
      </p:pic>
      <p:pic>
        <p:nvPicPr>
          <p:cNvPr id="4101" name="Picture 5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5157192"/>
            <a:ext cx="1183715" cy="9361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7524" y="544435"/>
            <a:ext cx="8568952" cy="721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>
                <a:solidFill>
                  <a:srgbClr val="444444"/>
                </a:solidFill>
                <a:latin typeface="Constantia" panose="0203060205030603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99238">
            <a:off x="5182576" y="4486057"/>
            <a:ext cx="631899" cy="610765"/>
          </a:xfrm>
          <a:prstGeom prst="rect">
            <a:avLst/>
          </a:prstGeom>
          <a:noFill/>
        </p:spPr>
      </p:pic>
      <p:pic>
        <p:nvPicPr>
          <p:cNvPr id="4099" name="Picture 3" descr="M:\ДОКУМЕНТАЦИЯ\Детские фоны\Новая папка\d2161835dd3f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38806" y="0"/>
            <a:ext cx="918280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930198" cy="4869160"/>
          </a:xfrm>
        </p:spPr>
        <p:txBody>
          <a:bodyPr>
            <a:normAutofit/>
          </a:bodyPr>
          <a:lstStyle/>
          <a:p>
            <a:r>
              <a:rPr lang="ru-RU" sz="3100" b="1" dirty="0"/>
              <a:t/>
            </a:r>
            <a:br>
              <a:rPr lang="ru-RU" sz="3100" b="1" dirty="0"/>
            </a:br>
            <a:r>
              <a:rPr lang="ru-RU" sz="2000" dirty="0">
                <a:latin typeface="Constantia" panose="02030602050306030303" pitchFamily="18" charset="0"/>
              </a:rPr>
              <a:t/>
            </a:r>
            <a:br>
              <a:rPr lang="ru-RU" sz="2000" dirty="0">
                <a:latin typeface="Constantia" panose="02030602050306030303" pitchFamily="18" charset="0"/>
              </a:rPr>
            </a:br>
            <a:endParaRPr lang="ru-RU" sz="2000" dirty="0">
              <a:latin typeface="Constantia" panose="02030602050306030303" pitchFamily="18" charset="0"/>
            </a:endParaRPr>
          </a:p>
        </p:txBody>
      </p:sp>
      <p:pic>
        <p:nvPicPr>
          <p:cNvPr id="4100" name="Picture 4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76609">
            <a:off x="27644" y="5328192"/>
            <a:ext cx="1252904" cy="1211001"/>
          </a:xfrm>
          <a:prstGeom prst="rect">
            <a:avLst/>
          </a:prstGeom>
          <a:noFill/>
        </p:spPr>
      </p:pic>
      <p:pic>
        <p:nvPicPr>
          <p:cNvPr id="4103" name="Picture 7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18797">
            <a:off x="4987620" y="5982443"/>
            <a:ext cx="696282" cy="637175"/>
          </a:xfrm>
          <a:prstGeom prst="rect">
            <a:avLst/>
          </a:prstGeom>
          <a:noFill/>
        </p:spPr>
      </p:pic>
      <p:pic>
        <p:nvPicPr>
          <p:cNvPr id="4101" name="Picture 5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5157192"/>
            <a:ext cx="1183715" cy="9361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2367" y="115462"/>
            <a:ext cx="8964488" cy="6347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Познакомить детей первой младшей группы с первыми весенними цветами, растущими на территории детского сада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Формировать у детей познавательный интерес, желание наблюдать,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исследовать, получать новые знания, умения, навыки.        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Вызвать у детей интерес к конкретным объектам -  к весенним цветам;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вызвать желание оберегать, заботиться о них.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Создать среду для развития познавательных и творческих способностей детей младшего дошкольного возраста по теме проекта;</a:t>
            </a:r>
          </a:p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Обогащать активный и пассивный словарь детей;</a:t>
            </a:r>
            <a:b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Воспитывать любовь к природе;</a:t>
            </a:r>
          </a:p>
          <a:p>
            <a:pPr lvl="0">
              <a:spcBef>
                <a:spcPts val="1125"/>
              </a:spcBef>
              <a:spcAft>
                <a:spcPts val="1125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Вовлекать родителей в непосредственно образовательный процесс в качестве его участников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</a:t>
            </a:r>
          </a:p>
        </p:txBody>
      </p:sp>
    </p:spTree>
  </p:cSld>
  <p:clrMapOvr>
    <a:masterClrMapping/>
  </p:clrMapOvr>
  <p:transition spd="slow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:\ДОКУМЕНТАЦИЯ\Детские фоны\Новая папка\d2161835dd3f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4297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Ожидаемый результат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результате работы над проектом дети младшего дошкольников возраста получат элементарные знания по теме: «Первоцветы», у них проявится интерес к миру растений и цветов, а так - же повысится педагогическая культура родителей наших воспитанников.</a:t>
            </a:r>
          </a:p>
        </p:txBody>
      </p:sp>
    </p:spTree>
    <p:extLst>
      <p:ext uri="{BB962C8B-B14F-4D97-AF65-F5344CB8AC3E}">
        <p14:creationId xmlns:p14="http://schemas.microsoft.com/office/powerpoint/2010/main" val="1895938830"/>
      </p:ext>
    </p:extLst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:\ДОКУМЕНТАЦИЯ\Детские фоны\Новая папка\d2161835dd3f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4297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 беседы; </a:t>
            </a:r>
          </a:p>
          <a:p>
            <a:r>
              <a:rPr lang="ru-RU" dirty="0"/>
              <a:t> наблюдения; </a:t>
            </a:r>
          </a:p>
          <a:p>
            <a:r>
              <a:rPr lang="ru-RU" dirty="0"/>
              <a:t> чтение художественной литературы; </a:t>
            </a:r>
          </a:p>
          <a:p>
            <a:r>
              <a:rPr lang="ru-RU" dirty="0"/>
              <a:t> трудовая и исследовательская деятельность; </a:t>
            </a:r>
          </a:p>
          <a:p>
            <a:r>
              <a:rPr lang="ru-RU" dirty="0"/>
              <a:t> игра; </a:t>
            </a:r>
          </a:p>
          <a:p>
            <a:r>
              <a:rPr lang="ru-RU" dirty="0"/>
              <a:t> рассматривание альбомов и репродукций картин; </a:t>
            </a:r>
          </a:p>
          <a:p>
            <a:r>
              <a:rPr lang="ru-RU" dirty="0"/>
              <a:t> познавательно игровые занятия;</a:t>
            </a:r>
          </a:p>
          <a:p>
            <a:r>
              <a:rPr lang="ru-RU" dirty="0"/>
              <a:t>продуктивная деятельность.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735847"/>
      </p:ext>
    </p:extLst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:\ДОКУМЕНТАЦИЯ\Детские фоны\Новая папка\d2161835dd3f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4297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Этапы проведения и реализации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1. Информационно – накопительная: </a:t>
            </a:r>
            <a:br>
              <a:rPr lang="ru-RU" dirty="0"/>
            </a:br>
            <a:r>
              <a:rPr lang="ru-RU" dirty="0"/>
              <a:t>Изучение интереса детей для определения цели проекта; сбор и анализ литературы для работы с детьми и родителями. Подбор художественной литературы для чтения детям, репродукций для рассматривания. </a:t>
            </a:r>
          </a:p>
          <a:p>
            <a:r>
              <a:rPr lang="ru-RU" dirty="0"/>
              <a:t>2. Организационно – практический :</a:t>
            </a:r>
            <a:br>
              <a:rPr lang="ru-RU" dirty="0"/>
            </a:br>
            <a:r>
              <a:rPr lang="ru-RU" dirty="0"/>
              <a:t>- проведение игровых занятий; </a:t>
            </a:r>
            <a:br>
              <a:rPr lang="ru-RU" dirty="0"/>
            </a:br>
            <a:r>
              <a:rPr lang="ru-RU" dirty="0"/>
              <a:t>-разработка и проведение исследовательской деятельности; </a:t>
            </a:r>
            <a:br>
              <a:rPr lang="ru-RU" dirty="0"/>
            </a:br>
            <a:r>
              <a:rPr lang="ru-RU" dirty="0"/>
              <a:t>- чтение художественной литературы; </a:t>
            </a:r>
            <a:br>
              <a:rPr lang="ru-RU" dirty="0"/>
            </a:br>
            <a:r>
              <a:rPr lang="ru-RU" dirty="0"/>
              <a:t>- создание презентаций; </a:t>
            </a:r>
            <a:br>
              <a:rPr lang="ru-RU" dirty="0"/>
            </a:br>
            <a:r>
              <a:rPr lang="ru-RU" dirty="0"/>
              <a:t>- разукрашивание готовых картин; </a:t>
            </a:r>
            <a:br>
              <a:rPr lang="ru-RU" dirty="0"/>
            </a:br>
            <a:r>
              <a:rPr lang="ru-RU" dirty="0"/>
              <a:t>- развитие игровой деятельности; </a:t>
            </a:r>
            <a:br>
              <a:rPr lang="ru-RU" dirty="0"/>
            </a:br>
            <a:r>
              <a:rPr lang="ru-RU" dirty="0"/>
              <a:t>- дидактические упражнения; </a:t>
            </a:r>
            <a:br>
              <a:rPr lang="ru-RU" dirty="0"/>
            </a:br>
            <a:r>
              <a:rPr lang="ru-RU" dirty="0"/>
              <a:t>- проведение выставок детских работ.</a:t>
            </a:r>
          </a:p>
          <a:p>
            <a:r>
              <a:rPr lang="ru-RU" dirty="0"/>
              <a:t>3. Заключительный этап.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4349860"/>
      </p:ext>
    </p:extLst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99238">
            <a:off x="5182576" y="4486057"/>
            <a:ext cx="631899" cy="610765"/>
          </a:xfrm>
          <a:prstGeom prst="rect">
            <a:avLst/>
          </a:prstGeom>
          <a:noFill/>
        </p:spPr>
      </p:pic>
      <p:pic>
        <p:nvPicPr>
          <p:cNvPr id="4099" name="Picture 3" descr="M:\ДОКУМЕНТАЦИЯ\Детские фоны\Новая папка\d2161835dd3f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63500">
              <a:schemeClr val="accent1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  <p:txBody>
          <a:bodyPr>
            <a:normAutofit/>
          </a:bodyPr>
          <a:lstStyle/>
          <a:p>
            <a:r>
              <a:rPr lang="ru-RU" sz="4000" b="1" i="1" dirty="0">
                <a:solidFill>
                  <a:srgbClr val="7030A0"/>
                </a:solidFill>
                <a:latin typeface="Constantia" panose="02030602050306030303" pitchFamily="18" charset="0"/>
              </a:rPr>
              <a:t>Наблюдение в природе</a:t>
            </a:r>
          </a:p>
        </p:txBody>
      </p:sp>
      <p:pic>
        <p:nvPicPr>
          <p:cNvPr id="4100" name="Picture 4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76609">
            <a:off x="27644" y="5328192"/>
            <a:ext cx="1252904" cy="1211001"/>
          </a:xfrm>
          <a:prstGeom prst="rect">
            <a:avLst/>
          </a:prstGeom>
          <a:noFill/>
        </p:spPr>
      </p:pic>
      <p:pic>
        <p:nvPicPr>
          <p:cNvPr id="4103" name="Picture 7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18797">
            <a:off x="4987620" y="5982443"/>
            <a:ext cx="696282" cy="637175"/>
          </a:xfrm>
          <a:prstGeom prst="rect">
            <a:avLst/>
          </a:prstGeom>
          <a:noFill/>
        </p:spPr>
      </p:pic>
      <p:pic>
        <p:nvPicPr>
          <p:cNvPr id="4104" name="Picture 8" descr="M:\ДОКУМЕНТАЦИЯ\Детские фоны\Новая папка\102400925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1631">
            <a:off x="5949023" y="1166679"/>
            <a:ext cx="2880320" cy="977563"/>
          </a:xfrm>
          <a:prstGeom prst="rect">
            <a:avLst/>
          </a:prstGeom>
          <a:noFill/>
        </p:spPr>
      </p:pic>
      <p:pic>
        <p:nvPicPr>
          <p:cNvPr id="4101" name="Picture 5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5157192"/>
            <a:ext cx="1183715" cy="936104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533" y="1571605"/>
            <a:ext cx="6395648" cy="4407996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2673</TotalTime>
  <Words>246</Words>
  <Application>Microsoft Office PowerPoint</Application>
  <PresentationFormat>Экран (4:3)</PresentationFormat>
  <Paragraphs>49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Bookman Old Style</vt:lpstr>
      <vt:lpstr>Calibri</vt:lpstr>
      <vt:lpstr>Constantia</vt:lpstr>
      <vt:lpstr>Helvetica</vt:lpstr>
      <vt:lpstr>Times New Roman</vt:lpstr>
      <vt:lpstr>Тема Office</vt:lpstr>
      <vt:lpstr>Презентация PowerPoint</vt:lpstr>
      <vt:lpstr>                                              </vt:lpstr>
      <vt:lpstr>Актуальность проекта:</vt:lpstr>
      <vt:lpstr> Познакомить детей с первоцветами в природе, а так же, с первоцветами которые появились на территории детского сада и их многообразием. </vt:lpstr>
      <vt:lpstr>  </vt:lpstr>
      <vt:lpstr>Ожидаемый результат</vt:lpstr>
      <vt:lpstr>Методы проекта:</vt:lpstr>
      <vt:lpstr>Этапы проведения и реализации проекта:</vt:lpstr>
      <vt:lpstr>Наблюдение в природе</vt:lpstr>
      <vt:lpstr>Рассматривание иллюстраций </vt:lpstr>
      <vt:lpstr>Дидактические игры </vt:lpstr>
      <vt:lpstr>Рисование</vt:lpstr>
      <vt:lpstr>Аппликация </vt:lpstr>
      <vt:lpstr>Презентация PowerPoint</vt:lpstr>
      <vt:lpstr>Презентация PowerPoint</vt:lpstr>
      <vt:lpstr>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</dc:creator>
  <cp:lastModifiedBy>Любовь</cp:lastModifiedBy>
  <cp:revision>244</cp:revision>
  <dcterms:created xsi:type="dcterms:W3CDTF">2015-02-08T12:04:59Z</dcterms:created>
  <dcterms:modified xsi:type="dcterms:W3CDTF">2023-04-09T18:08:04Z</dcterms:modified>
</cp:coreProperties>
</file>