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sldIdLst>
    <p:sldId id="256" r:id="rId2"/>
    <p:sldId id="257" r:id="rId3"/>
    <p:sldId id="258" r:id="rId4"/>
    <p:sldId id="259" r:id="rId5"/>
    <p:sldId id="260" r:id="rId6"/>
    <p:sldId id="261" r:id="rId7"/>
    <p:sldId id="262" r:id="rId8"/>
  </p:sldIdLst>
  <p:sldSz cx="6858000" cy="9906000" type="A4"/>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DFD"/>
    <a:srgbClr val="FFFFFF"/>
    <a:srgbClr val="1FE11F"/>
    <a:srgbClr val="F830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48" d="100"/>
          <a:sy n="48" d="100"/>
        </p:scale>
        <p:origin x="2358" y="36"/>
      </p:cViewPr>
      <p:guideLst>
        <p:guide orient="horz" pos="3097"/>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6350" y="-12231"/>
            <a:ext cx="6878487" cy="9930462"/>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847947" y="3473216"/>
            <a:ext cx="4370039" cy="2377992"/>
          </a:xfrm>
        </p:spPr>
        <p:txBody>
          <a:bodyPr anchor="b">
            <a:noAutofit/>
          </a:bodyPr>
          <a:lstStyle>
            <a:lvl1pPr algn="r">
              <a:defRPr sz="4050">
                <a:solidFill>
                  <a:schemeClr val="accent1">
                    <a:lumMod val="7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847947" y="5851205"/>
            <a:ext cx="4370039" cy="1584410"/>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169973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4916311"/>
          </a:xfrm>
        </p:spPr>
        <p:txBody>
          <a:bodyPr anchor="ctr">
            <a:normAutofit/>
          </a:bodyPr>
          <a:lstStyle>
            <a:lvl1pPr algn="l">
              <a:defRPr sz="3300" b="0" cap="none"/>
            </a:lvl1pPr>
          </a:lstStyle>
          <a:p>
            <a:r>
              <a:rPr lang="ru-RU"/>
              <a:t>Образец заголовка</a:t>
            </a:r>
            <a:endParaRPr lang="en-US" dirty="0"/>
          </a:p>
        </p:txBody>
      </p:sp>
      <p:sp>
        <p:nvSpPr>
          <p:cNvPr id="3" name="Text Placeholder 2"/>
          <p:cNvSpPr>
            <a:spLocks noGrp="1"/>
          </p:cNvSpPr>
          <p:nvPr>
            <p:ph type="body" idx="1"/>
          </p:nvPr>
        </p:nvSpPr>
        <p:spPr>
          <a:xfrm>
            <a:off x="457200"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826336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825806" y="5246511"/>
            <a:ext cx="4064853" cy="550333"/>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457199" y="6457245"/>
            <a:ext cx="4760786" cy="2269167"/>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80153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457199" y="2790649"/>
            <a:ext cx="4760786" cy="3748998"/>
          </a:xfrm>
        </p:spPr>
        <p:txBody>
          <a:bodyPr anchor="b">
            <a:normAutofit/>
          </a:bodyPr>
          <a:lstStyle>
            <a:lvl1pPr algn="l">
              <a:defRPr sz="3300" b="0" cap="none"/>
            </a:lvl1pPr>
          </a:lstStyle>
          <a:p>
            <a:r>
              <a:rPr lang="ru-RU"/>
              <a:t>Образец заголовка</a:t>
            </a:r>
            <a:endParaRPr lang="en-US" dirty="0"/>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778717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81164" y="880533"/>
            <a:ext cx="4554137" cy="4365978"/>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
        <p:nvSpPr>
          <p:cNvPr id="24" name="TextBox 23"/>
          <p:cNvSpPr txBox="1"/>
          <p:nvPr/>
        </p:nvSpPr>
        <p:spPr>
          <a:xfrm>
            <a:off x="362034" y="1141657"/>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25" name="TextBox 24"/>
          <p:cNvSpPr txBox="1"/>
          <p:nvPr/>
        </p:nvSpPr>
        <p:spPr>
          <a:xfrm>
            <a:off x="5060775" y="4169470"/>
            <a:ext cx="342989" cy="8446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73671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461886" y="880533"/>
            <a:ext cx="4756099" cy="4365978"/>
          </a:xfrm>
        </p:spPr>
        <p:txBody>
          <a:bodyPr anchor="ctr">
            <a:normAutofit/>
          </a:bodyPr>
          <a:lstStyle>
            <a:lvl1pPr algn="l">
              <a:defRPr sz="33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457198" y="5796844"/>
            <a:ext cx="4760787" cy="742803"/>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a:t>Образец текста</a:t>
            </a:r>
          </a:p>
        </p:txBody>
      </p:sp>
      <p:sp>
        <p:nvSpPr>
          <p:cNvPr id="3" name="Text Placeholder 2"/>
          <p:cNvSpPr>
            <a:spLocks noGrp="1"/>
          </p:cNvSpPr>
          <p:nvPr>
            <p:ph type="body" idx="1"/>
          </p:nvPr>
        </p:nvSpPr>
        <p:spPr>
          <a:xfrm>
            <a:off x="457199" y="6539647"/>
            <a:ext cx="4760786" cy="2186765"/>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994493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704969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82984" y="880534"/>
            <a:ext cx="734109" cy="7585429"/>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457199" y="880534"/>
            <a:ext cx="3896270" cy="75854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49299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03458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199" y="3901254"/>
            <a:ext cx="4760786" cy="2638395"/>
          </a:xfrm>
        </p:spPr>
        <p:txBody>
          <a:bodyPr anchor="b"/>
          <a:lstStyle>
            <a:lvl1pPr algn="l">
              <a:defRPr sz="3000" b="0" cap="none"/>
            </a:lvl1pPr>
          </a:lstStyle>
          <a:p>
            <a:r>
              <a:rPr lang="ru-RU"/>
              <a:t>Образец заголовка</a:t>
            </a:r>
            <a:endParaRPr lang="en-US" dirty="0"/>
          </a:p>
        </p:txBody>
      </p:sp>
      <p:sp>
        <p:nvSpPr>
          <p:cNvPr id="3" name="Text Placeholder 2"/>
          <p:cNvSpPr>
            <a:spLocks noGrp="1"/>
          </p:cNvSpPr>
          <p:nvPr>
            <p:ph type="body" idx="1"/>
          </p:nvPr>
        </p:nvSpPr>
        <p:spPr>
          <a:xfrm>
            <a:off x="457199" y="6539647"/>
            <a:ext cx="4760786" cy="12428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E61E12E-7F14-435A-92CE-C833945C8BD1}" type="datetimeFigureOut">
              <a:rPr lang="ru-RU" smtClean="0"/>
              <a:t>09.04.2023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4043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6" cy="1907822"/>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457200" y="3120851"/>
            <a:ext cx="2316082" cy="560556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2901903" y="3120853"/>
            <a:ext cx="2316083" cy="560556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E61E12E-7F14-435A-92CE-C833945C8BD1}" type="datetimeFigureOut">
              <a:rPr lang="ru-RU" smtClean="0"/>
              <a:t>09.04.2023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1163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880533"/>
            <a:ext cx="4760785" cy="1907822"/>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457199"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457199" y="3953801"/>
            <a:ext cx="2318004" cy="477261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2899980" y="3121420"/>
            <a:ext cx="2318004" cy="832378"/>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2899980" y="3953801"/>
            <a:ext cx="2318004" cy="477261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E61E12E-7F14-435A-92CE-C833945C8BD1}" type="datetimeFigureOut">
              <a:rPr lang="ru-RU" smtClean="0"/>
              <a:t>09.04.2023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538032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199" y="880533"/>
            <a:ext cx="4760786" cy="1907822"/>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E61E12E-7F14-435A-92CE-C833945C8BD1}" type="datetimeFigureOut">
              <a:rPr lang="ru-RU" smtClean="0"/>
              <a:t>09.04.2023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1982021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61E12E-7F14-435A-92CE-C833945C8BD1}" type="datetimeFigureOut">
              <a:rPr lang="ru-RU" smtClean="0"/>
              <a:t>09.04.2023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62850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199" y="2164650"/>
            <a:ext cx="2092637" cy="1846673"/>
          </a:xfrm>
        </p:spPr>
        <p:txBody>
          <a:bodyPr anchor="b">
            <a:normAutofit/>
          </a:bodyPr>
          <a:lstStyle>
            <a:lvl1pPr>
              <a:defRPr sz="1500"/>
            </a:lvl1pPr>
          </a:lstStyle>
          <a:p>
            <a:r>
              <a:rPr lang="ru-RU"/>
              <a:t>Образец заголовка</a:t>
            </a:r>
            <a:endParaRPr lang="en-US" dirty="0"/>
          </a:p>
        </p:txBody>
      </p:sp>
      <p:sp>
        <p:nvSpPr>
          <p:cNvPr id="3" name="Content Placeholder 2"/>
          <p:cNvSpPr>
            <a:spLocks noGrp="1"/>
          </p:cNvSpPr>
          <p:nvPr>
            <p:ph idx="1"/>
          </p:nvPr>
        </p:nvSpPr>
        <p:spPr>
          <a:xfrm>
            <a:off x="2678456" y="743781"/>
            <a:ext cx="2539528" cy="7982631"/>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57199" y="4011323"/>
            <a:ext cx="2092637" cy="3733093"/>
          </a:xfrm>
        </p:spPr>
        <p:txBody>
          <a:bodyPr>
            <a:normAutofit/>
          </a:bodyPr>
          <a:lstStyle>
            <a:lvl1pPr marL="0" indent="0">
              <a:buNone/>
              <a:defRPr sz="105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ru-RU"/>
              <a:t>Образец текста</a:t>
            </a:r>
          </a:p>
        </p:txBody>
      </p:sp>
      <p:sp>
        <p:nvSpPr>
          <p:cNvPr id="5" name="Date Placeholder 4"/>
          <p:cNvSpPr>
            <a:spLocks noGrp="1"/>
          </p:cNvSpPr>
          <p:nvPr>
            <p:ph type="dt" sz="half" idx="10"/>
          </p:nvPr>
        </p:nvSpPr>
        <p:spPr/>
        <p:txBody>
          <a:bodyPr/>
          <a:lstStyle/>
          <a:p>
            <a:fld id="{0E61E12E-7F14-435A-92CE-C833945C8BD1}" type="datetimeFigureOut">
              <a:rPr lang="ru-RU" smtClean="0"/>
              <a:t>09.04.2023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38780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199" y="6934200"/>
            <a:ext cx="4760786" cy="818622"/>
          </a:xfrm>
        </p:spPr>
        <p:txBody>
          <a:bodyPr anchor="b">
            <a:normAutofit/>
          </a:bodyPr>
          <a:lstStyle>
            <a:lvl1pPr algn="l">
              <a:defRPr sz="18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57199" y="880533"/>
            <a:ext cx="4760786" cy="5554926"/>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ru-RU"/>
              <a:t>Вставка рисунка</a:t>
            </a:r>
            <a:endParaRPr lang="en-US" dirty="0"/>
          </a:p>
        </p:txBody>
      </p:sp>
      <p:sp>
        <p:nvSpPr>
          <p:cNvPr id="4" name="Text Placeholder 3"/>
          <p:cNvSpPr>
            <a:spLocks noGrp="1"/>
          </p:cNvSpPr>
          <p:nvPr>
            <p:ph type="body" sz="half" idx="2"/>
          </p:nvPr>
        </p:nvSpPr>
        <p:spPr>
          <a:xfrm>
            <a:off x="457199" y="7752822"/>
            <a:ext cx="4760786" cy="973590"/>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0E61E12E-7F14-435A-92CE-C833945C8BD1}" type="datetimeFigureOut">
              <a:rPr lang="ru-RU" smtClean="0"/>
              <a:t>09.04.2023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E39D17-696A-4185-BFBF-81C6B5360CA6}" type="slidenum">
              <a:rPr lang="ru-RU" smtClean="0"/>
              <a:t>‹#›</a:t>
            </a:fld>
            <a:endParaRPr lang="ru-RU"/>
          </a:p>
        </p:txBody>
      </p:sp>
    </p:spTree>
    <p:extLst>
      <p:ext uri="{BB962C8B-B14F-4D97-AF65-F5344CB8AC3E}">
        <p14:creationId xmlns:p14="http://schemas.microsoft.com/office/powerpoint/2010/main" val="422361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6350" y="-12231"/>
            <a:ext cx="6878488" cy="9930462"/>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457200" y="880533"/>
            <a:ext cx="4760785" cy="1907822"/>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457199" y="3120853"/>
            <a:ext cx="4760786" cy="560556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4053944" y="8726414"/>
            <a:ext cx="513099"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0E61E12E-7F14-435A-92CE-C833945C8BD1}" type="datetimeFigureOut">
              <a:rPr lang="ru-RU" smtClean="0"/>
              <a:t>09.04.2023</a:t>
            </a:fld>
            <a:endParaRPr lang="ru-RU"/>
          </a:p>
        </p:txBody>
      </p:sp>
      <p:sp>
        <p:nvSpPr>
          <p:cNvPr id="5" name="Footer Placeholder 4"/>
          <p:cNvSpPr>
            <a:spLocks noGrp="1"/>
          </p:cNvSpPr>
          <p:nvPr>
            <p:ph type="ftr" sz="quarter" idx="3"/>
          </p:nvPr>
        </p:nvSpPr>
        <p:spPr>
          <a:xfrm>
            <a:off x="457200" y="8726414"/>
            <a:ext cx="3467230" cy="52740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33507" y="8726414"/>
            <a:ext cx="384479" cy="527403"/>
          </a:xfrm>
          <a:prstGeom prst="rect">
            <a:avLst/>
          </a:prstGeom>
        </p:spPr>
        <p:txBody>
          <a:bodyPr vert="horz" lIns="91440" tIns="45720" rIns="91440" bIns="45720" rtlCol="0" anchor="ctr"/>
          <a:lstStyle>
            <a:lvl1pPr algn="r">
              <a:defRPr sz="675">
                <a:solidFill>
                  <a:schemeClr val="accent1">
                    <a:lumMod val="75000"/>
                  </a:schemeClr>
                </a:solidFill>
              </a:defRPr>
            </a:lvl1pPr>
          </a:lstStyle>
          <a:p>
            <a:fld id="{57E39D17-696A-4185-BFBF-81C6B5360CA6}" type="slidenum">
              <a:rPr lang="ru-RU" smtClean="0"/>
              <a:t>‹#›</a:t>
            </a:fld>
            <a:endParaRPr lang="ru-RU"/>
          </a:p>
        </p:txBody>
      </p:sp>
    </p:spTree>
    <p:extLst>
      <p:ext uri="{BB962C8B-B14F-4D97-AF65-F5344CB8AC3E}">
        <p14:creationId xmlns:p14="http://schemas.microsoft.com/office/powerpoint/2010/main" val="1077169562"/>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 id="2147483878" r:id="rId13"/>
    <p:sldLayoutId id="2147483879" r:id="rId14"/>
    <p:sldLayoutId id="2147483880" r:id="rId15"/>
    <p:sldLayoutId id="2147483881" r:id="rId16"/>
  </p:sldLayoutIdLst>
  <p:txStyles>
    <p:titleStyle>
      <a:lvl1pPr algn="l" defTabSz="342900" rtl="0" eaLnBrk="1" latinLnBrk="0" hangingPunct="1">
        <a:spcBef>
          <a:spcPct val="0"/>
        </a:spcBef>
        <a:buNone/>
        <a:defRPr sz="27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lumMod val="75000"/>
          </a:schemeClr>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lumMod val="75000"/>
          </a:schemeClr>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lumMod val="75000"/>
          </a:schemeClr>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6685280" cy="1320800"/>
          </a:xfrm>
        </p:spPr>
        <p:txBody>
          <a:bodyPr/>
          <a:lstStyle/>
          <a:p>
            <a:pPr algn="ctr">
              <a:lnSpc>
                <a:spcPct val="115000"/>
              </a:lnSpc>
              <a:spcAft>
                <a:spcPts val="0"/>
              </a:spcAft>
            </a:pPr>
            <a:r>
              <a:rPr lang="ru-RU" sz="14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ГБОУ школа 569 ДО Невского района </a:t>
            </a:r>
            <a:br>
              <a:rPr lang="ru-RU" sz="14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r>
              <a:rPr lang="ru-RU" sz="14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Санкт-Петербурга</a:t>
            </a:r>
            <a:br>
              <a:rPr lang="ru-RU"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br>
            <a:endParaRPr lang="ru-RU" sz="14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57200" y="1463040"/>
            <a:ext cx="5770879" cy="7457440"/>
          </a:xfrm>
          <a:noFill/>
        </p:spPr>
        <p:txBody>
          <a:bodyPr>
            <a:normAutofit fontScale="70000" lnSpcReduction="20000"/>
          </a:bodyPr>
          <a:lstStyle/>
          <a:p>
            <a:pPr algn="ctr"/>
            <a:endParaRPr lang="ru-RU" sz="3000" b="1" dirty="0">
              <a:solidFill>
                <a:srgbClr val="C00000"/>
              </a:solidFill>
              <a:latin typeface="Times New Roman" panose="02020603050405020304" pitchFamily="18" charset="0"/>
              <a:cs typeface="Times New Roman" panose="02020603050405020304" pitchFamily="18" charset="0"/>
            </a:endParaRPr>
          </a:p>
          <a:p>
            <a:pPr algn="ctr"/>
            <a:r>
              <a:rPr lang="ru-RU" sz="3600" b="1" dirty="0">
                <a:solidFill>
                  <a:srgbClr val="C00000"/>
                </a:solidFill>
                <a:latin typeface="Times New Roman" panose="02020603050405020304" pitchFamily="18" charset="0"/>
                <a:cs typeface="Times New Roman" panose="02020603050405020304" pitchFamily="18" charset="0"/>
              </a:rPr>
              <a:t>Конспект непрерывной образовательной деятельности по художественно-эстетическому развитию детей средней группы</a:t>
            </a:r>
          </a:p>
          <a:p>
            <a:pPr algn="ctr"/>
            <a:endParaRPr lang="ru-RU" sz="2800" b="1" dirty="0">
              <a:latin typeface="Times New Roman" panose="02020603050405020304" pitchFamily="18" charset="0"/>
              <a:cs typeface="Times New Roman" panose="02020603050405020304" pitchFamily="18" charset="0"/>
            </a:endParaRPr>
          </a:p>
          <a:p>
            <a:pPr algn="ctr"/>
            <a:endParaRPr lang="ru-RU" sz="2800" b="1" dirty="0">
              <a:latin typeface="Times New Roman" panose="02020603050405020304" pitchFamily="18" charset="0"/>
              <a:cs typeface="Times New Roman" panose="02020603050405020304" pitchFamily="18" charset="0"/>
            </a:endParaRPr>
          </a:p>
          <a:p>
            <a:pPr algn="ctr"/>
            <a:endParaRPr lang="ru-RU" sz="2800" b="1" dirty="0">
              <a:latin typeface="Times New Roman" panose="02020603050405020304" pitchFamily="18" charset="0"/>
              <a:cs typeface="Times New Roman" panose="02020603050405020304" pitchFamily="18" charset="0"/>
            </a:endParaRPr>
          </a:p>
          <a:p>
            <a:pPr algn="ctr"/>
            <a:endParaRPr lang="ru-RU" sz="2800" b="1" dirty="0">
              <a:latin typeface="Times New Roman" panose="02020603050405020304" pitchFamily="18" charset="0"/>
              <a:cs typeface="Times New Roman" panose="02020603050405020304" pitchFamily="18" charset="0"/>
            </a:endParaRPr>
          </a:p>
          <a:p>
            <a:pPr algn="ctr"/>
            <a:endParaRPr lang="ru-RU" sz="2800" b="1" dirty="0">
              <a:latin typeface="Times New Roman" panose="02020603050405020304" pitchFamily="18" charset="0"/>
              <a:cs typeface="Times New Roman" panose="02020603050405020304" pitchFamily="18" charset="0"/>
            </a:endParaRPr>
          </a:p>
          <a:p>
            <a:pPr algn="ctr"/>
            <a:endParaRPr lang="ru-RU" sz="2800" i="1" dirty="0">
              <a:solidFill>
                <a:schemeClr val="accent4">
                  <a:lumMod val="75000"/>
                </a:schemeClr>
              </a:solidFill>
              <a:latin typeface="Times New Roman" panose="02020603050405020304" pitchFamily="18" charset="0"/>
              <a:cs typeface="Times New Roman" panose="02020603050405020304" pitchFamily="18" charset="0"/>
            </a:endParaRPr>
          </a:p>
          <a:p>
            <a:pPr algn="ctr"/>
            <a:endParaRPr lang="ru-RU" sz="2800" i="1" dirty="0">
              <a:solidFill>
                <a:schemeClr val="accent4">
                  <a:lumMod val="75000"/>
                </a:schemeClr>
              </a:solidFill>
              <a:latin typeface="Times New Roman" panose="02020603050405020304" pitchFamily="18" charset="0"/>
              <a:cs typeface="Times New Roman" panose="02020603050405020304" pitchFamily="18" charset="0"/>
            </a:endParaRPr>
          </a:p>
          <a:p>
            <a:pPr algn="ctr"/>
            <a:endParaRPr lang="ru-RU" sz="2800" i="1" dirty="0">
              <a:solidFill>
                <a:schemeClr val="accent4">
                  <a:lumMod val="75000"/>
                </a:schemeClr>
              </a:solidFill>
              <a:latin typeface="Times New Roman" panose="02020603050405020304" pitchFamily="18" charset="0"/>
              <a:cs typeface="Times New Roman" panose="02020603050405020304" pitchFamily="18" charset="0"/>
            </a:endParaRPr>
          </a:p>
          <a:p>
            <a:pPr algn="ctr"/>
            <a:endParaRPr lang="ru-RU" sz="2800" b="1" i="1" dirty="0">
              <a:solidFill>
                <a:srgbClr val="C00000"/>
              </a:solidFill>
              <a:latin typeface="Times New Roman" panose="02020603050405020304" pitchFamily="18" charset="0"/>
              <a:cs typeface="Times New Roman" panose="02020603050405020304" pitchFamily="18" charset="0"/>
            </a:endParaRPr>
          </a:p>
          <a:p>
            <a:pPr algn="ctr"/>
            <a:endParaRPr lang="ru-RU" sz="2800" b="1" i="1" dirty="0">
              <a:solidFill>
                <a:srgbClr val="C00000"/>
              </a:solidFill>
              <a:latin typeface="Times New Roman" panose="02020603050405020304" pitchFamily="18" charset="0"/>
              <a:cs typeface="Times New Roman" panose="02020603050405020304" pitchFamily="18" charset="0"/>
            </a:endParaRPr>
          </a:p>
          <a:p>
            <a:pPr algn="ctr"/>
            <a:endParaRPr lang="ru-RU" sz="2800" b="1" i="1" dirty="0">
              <a:solidFill>
                <a:srgbClr val="C00000"/>
              </a:solidFill>
              <a:latin typeface="Times New Roman" panose="02020603050405020304" pitchFamily="18" charset="0"/>
              <a:cs typeface="Times New Roman" panose="02020603050405020304" pitchFamily="18" charset="0"/>
            </a:endParaRPr>
          </a:p>
          <a:p>
            <a:pPr algn="ctr"/>
            <a:endParaRPr lang="ru-RU" sz="3600" b="1" i="1" dirty="0">
              <a:solidFill>
                <a:srgbClr val="C00000"/>
              </a:solidFill>
              <a:latin typeface="Times New Roman" panose="02020603050405020304" pitchFamily="18" charset="0"/>
              <a:cs typeface="Times New Roman" panose="02020603050405020304" pitchFamily="18" charset="0"/>
            </a:endParaRPr>
          </a:p>
          <a:p>
            <a:pPr algn="ctr"/>
            <a:r>
              <a:rPr lang="ru-RU" sz="3600" b="1" i="1" dirty="0">
                <a:solidFill>
                  <a:srgbClr val="C00000"/>
                </a:solidFill>
                <a:latin typeface="Times New Roman" panose="02020603050405020304" pitchFamily="18" charset="0"/>
                <a:cs typeface="Times New Roman" panose="02020603050405020304" pitchFamily="18" charset="0"/>
              </a:rPr>
              <a:t>Лепка с элементами конструирования из природного материала.</a:t>
            </a:r>
            <a:br>
              <a:rPr lang="ru-RU" sz="3600" b="1" i="1" dirty="0">
                <a:solidFill>
                  <a:srgbClr val="C00000"/>
                </a:solidFill>
                <a:latin typeface="Times New Roman" panose="02020603050405020304" pitchFamily="18" charset="0"/>
                <a:cs typeface="Times New Roman" panose="02020603050405020304" pitchFamily="18" charset="0"/>
              </a:rPr>
            </a:br>
            <a:r>
              <a:rPr lang="ru-RU" sz="3600" b="1" i="1" dirty="0">
                <a:solidFill>
                  <a:srgbClr val="C00000"/>
                </a:solidFill>
                <a:latin typeface="Times New Roman" panose="02020603050405020304" pitchFamily="18" charset="0"/>
                <a:cs typeface="Times New Roman" panose="02020603050405020304" pitchFamily="18" charset="0"/>
              </a:rPr>
              <a:t>Петя-петушок, золотой гребешок.</a:t>
            </a:r>
            <a:br>
              <a:rPr lang="ru-RU" sz="3600" b="1" i="1" dirty="0">
                <a:solidFill>
                  <a:srgbClr val="C00000"/>
                </a:solidFill>
                <a:latin typeface="Times New Roman" panose="02020603050405020304" pitchFamily="18" charset="0"/>
                <a:cs typeface="Times New Roman" panose="02020603050405020304" pitchFamily="18" charset="0"/>
              </a:rPr>
            </a:br>
            <a:endParaRPr lang="ru-RU" sz="3600" b="1" i="1" dirty="0">
              <a:solidFill>
                <a:srgbClr val="C00000"/>
              </a:solidFill>
              <a:latin typeface="Times New Roman" panose="02020603050405020304" pitchFamily="18" charset="0"/>
              <a:cs typeface="Times New Roman" panose="02020603050405020304" pitchFamily="18" charset="0"/>
            </a:endParaRPr>
          </a:p>
          <a:p>
            <a:endParaRPr lang="ru-RU" dirty="0"/>
          </a:p>
        </p:txBody>
      </p:sp>
      <p:sp>
        <p:nvSpPr>
          <p:cNvPr id="5" name="Заголовок 1"/>
          <p:cNvSpPr txBox="1">
            <a:spLocks/>
          </p:cNvSpPr>
          <p:nvPr/>
        </p:nvSpPr>
        <p:spPr>
          <a:xfrm>
            <a:off x="2946400" y="8757920"/>
            <a:ext cx="3474720" cy="802640"/>
          </a:xfrm>
          <a:prstGeom prst="rect">
            <a:avLst/>
          </a:prstGeom>
        </p:spPr>
        <p:txBody>
          <a:bodyPr vert="horz" lIns="91440" tIns="45720" rIns="91440" bIns="45720" rtlCol="0" anchor="b">
            <a:noAutofit/>
          </a:bodyPr>
          <a:lstStyle>
            <a:lvl1pPr algn="r" defTabSz="342900" rtl="0" eaLnBrk="1" latinLnBrk="0" hangingPunct="1">
              <a:spcBef>
                <a:spcPct val="0"/>
              </a:spcBef>
              <a:buNone/>
              <a:defRPr sz="405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15000"/>
              </a:lnSpc>
            </a:pPr>
            <a:r>
              <a:rPr lang="ru-RU" sz="1800" b="1" dirty="0">
                <a:solidFill>
                  <a:schemeClr val="tx1"/>
                </a:solidFill>
                <a:latin typeface="Times New Roman" panose="02020603050405020304" pitchFamily="18" charset="0"/>
                <a:cs typeface="Times New Roman" panose="02020603050405020304" pitchFamily="18" charset="0"/>
              </a:rPr>
              <a:t>Выполнила: </a:t>
            </a:r>
            <a:r>
              <a:rPr lang="ru-RU" sz="1800" b="1" dirty="0" err="1">
                <a:solidFill>
                  <a:schemeClr val="tx1"/>
                </a:solidFill>
                <a:latin typeface="Times New Roman" panose="02020603050405020304" pitchFamily="18" charset="0"/>
                <a:cs typeface="Times New Roman" panose="02020603050405020304" pitchFamily="18" charset="0"/>
              </a:rPr>
              <a:t>Тюрякова</a:t>
            </a:r>
            <a:endParaRPr lang="ru-RU" sz="1800" b="1" dirty="0">
              <a:solidFill>
                <a:schemeClr val="tx1"/>
              </a:solidFill>
              <a:latin typeface="Times New Roman" panose="02020603050405020304" pitchFamily="18" charset="0"/>
              <a:cs typeface="Times New Roman" panose="02020603050405020304" pitchFamily="18" charset="0"/>
            </a:endParaRPr>
          </a:p>
          <a:p>
            <a:pPr algn="ctr">
              <a:lnSpc>
                <a:spcPct val="115000"/>
              </a:lnSpc>
            </a:pPr>
            <a:r>
              <a:rPr lang="ru-RU" sz="1800" b="1" dirty="0">
                <a:solidFill>
                  <a:schemeClr val="tx1"/>
                </a:solidFill>
                <a:latin typeface="Times New Roman" panose="02020603050405020304" pitchFamily="18" charset="0"/>
                <a:cs typeface="Times New Roman" panose="02020603050405020304" pitchFamily="18" charset="0"/>
              </a:rPr>
              <a:t>Оксана Викторовна</a:t>
            </a:r>
          </a:p>
        </p:txBody>
      </p:sp>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t="5853" r="1926" b="5654"/>
          <a:stretch/>
        </p:blipFill>
        <p:spPr>
          <a:xfrm>
            <a:off x="264159" y="3322320"/>
            <a:ext cx="5720034" cy="3870960"/>
          </a:xfrm>
          <a:prstGeom prst="rect">
            <a:avLst/>
          </a:prstGeom>
        </p:spPr>
      </p:pic>
    </p:spTree>
    <p:extLst>
      <p:ext uri="{BB962C8B-B14F-4D97-AF65-F5344CB8AC3E}">
        <p14:creationId xmlns:p14="http://schemas.microsoft.com/office/powerpoint/2010/main" val="157653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200" y="264160"/>
            <a:ext cx="6055360" cy="9245599"/>
          </a:xfrm>
        </p:spPr>
        <p:txBody>
          <a:bodyPr>
            <a:noAutofit/>
          </a:bodyPr>
          <a:lstStyle/>
          <a:p>
            <a:r>
              <a:rPr lang="ru-RU" sz="1600" b="1" dirty="0">
                <a:solidFill>
                  <a:schemeClr val="tx1"/>
                </a:solidFill>
                <a:latin typeface="Times New Roman" panose="02020603050405020304" pitchFamily="18" charset="0"/>
                <a:cs typeface="Times New Roman" panose="02020603050405020304" pitchFamily="18" charset="0"/>
              </a:rPr>
              <a:t>Задачи. </a:t>
            </a:r>
            <a:br>
              <a:rPr lang="ru-RU" sz="1600" b="1"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Учить детей создавать выразительный образ петушка из пластилина и природного материала. </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Показать варианты сочетания художественных материалов:</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1) туловище с головой из пластилина, хвост и крылья из природного материала;</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2) туловище с головой из природного материала, хвост и крылья из пластилина. Развивать способности к формообразованию композиции. Вызвать интерес к экспериментированию в художественном творчестве.</a:t>
            </a:r>
            <a:br>
              <a:rPr lang="ru-RU" sz="1600" dirty="0">
                <a:solidFill>
                  <a:schemeClr val="tx1"/>
                </a:solidFill>
                <a:latin typeface="Times New Roman" panose="02020603050405020304" pitchFamily="18" charset="0"/>
                <a:cs typeface="Times New Roman" panose="02020603050405020304" pitchFamily="18" charset="0"/>
              </a:rPr>
            </a:br>
            <a:r>
              <a:rPr lang="ru-RU" sz="1600" b="1" dirty="0">
                <a:solidFill>
                  <a:schemeClr val="tx1"/>
                </a:solidFill>
                <a:latin typeface="Times New Roman" panose="02020603050405020304" pitchFamily="18" charset="0"/>
                <a:cs typeface="Times New Roman" panose="02020603050405020304" pitchFamily="18" charset="0"/>
              </a:rPr>
              <a:t>Предварительная работа.</a:t>
            </a:r>
            <a:br>
              <a:rPr lang="ru-RU" sz="1600" b="1"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Занятие с природным материалом.</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Разложите вместе с детьми природный материал – камешки, желуди, плоды каштана, крылатки клена и ясеня, шишки ели и сосны, листья разных деревьев. Предложите внимательно рассмотреть каждый камешек и рассказать, на что он похож или </a:t>
            </a:r>
            <a:r>
              <a:rPr lang="ru-RU" sz="1600" u="sng" dirty="0">
                <a:solidFill>
                  <a:schemeClr val="tx1"/>
                </a:solidFill>
                <a:latin typeface="Times New Roman" panose="02020603050405020304" pitchFamily="18" charset="0"/>
                <a:cs typeface="Times New Roman" panose="02020603050405020304" pitchFamily="18" charset="0"/>
              </a:rPr>
              <a:t>напоминает</a:t>
            </a:r>
            <a:r>
              <a:rPr lang="ru-RU" sz="1600" dirty="0">
                <a:solidFill>
                  <a:schemeClr val="tx1"/>
                </a:solidFill>
                <a:latin typeface="Times New Roman" panose="02020603050405020304" pitchFamily="18" charset="0"/>
                <a:cs typeface="Times New Roman" panose="02020603050405020304" pitchFamily="18" charset="0"/>
              </a:rPr>
              <a:t>: облако, крону дерева, мороженое, башмак, конфету, кошку или что-то другое. Затем покажите детям один камешек в разных ракурсах и </a:t>
            </a:r>
            <a:r>
              <a:rPr lang="ru-RU" sz="1600" i="1" dirty="0">
                <a:solidFill>
                  <a:schemeClr val="tx1"/>
                </a:solidFill>
                <a:latin typeface="Times New Roman" panose="02020603050405020304" pitchFamily="18" charset="0"/>
                <a:cs typeface="Times New Roman" panose="02020603050405020304" pitchFamily="18" charset="0"/>
              </a:rPr>
              <a:t>«удивитесь»</a:t>
            </a:r>
            <a:r>
              <a:rPr lang="ru-RU" sz="1600" dirty="0">
                <a:solidFill>
                  <a:schemeClr val="tx1"/>
                </a:solidFill>
                <a:latin typeface="Times New Roman" panose="02020603050405020304" pitchFamily="18" charset="0"/>
                <a:cs typeface="Times New Roman" panose="02020603050405020304" pitchFamily="18" charset="0"/>
              </a:rPr>
              <a:t> тому, как изменяется </a:t>
            </a:r>
            <a:r>
              <a:rPr lang="ru-RU" sz="1600" u="sng" dirty="0">
                <a:solidFill>
                  <a:schemeClr val="tx1"/>
                </a:solidFill>
                <a:latin typeface="Times New Roman" panose="02020603050405020304" pitchFamily="18" charset="0"/>
                <a:cs typeface="Times New Roman" panose="02020603050405020304" pitchFamily="18" charset="0"/>
              </a:rPr>
              <a:t>образ</a:t>
            </a:r>
            <a:r>
              <a:rPr lang="ru-RU" sz="1600" dirty="0">
                <a:solidFill>
                  <a:schemeClr val="tx1"/>
                </a:solidFill>
                <a:latin typeface="Times New Roman" panose="02020603050405020304" pitchFamily="18" charset="0"/>
                <a:cs typeface="Times New Roman" panose="02020603050405020304" pitchFamily="18" charset="0"/>
              </a:rPr>
              <a:t>: вот так камешек похож на голову собаки, так – на телефон, а если перевернуть вверх ногами вылитая лягушка.</a:t>
            </a:r>
            <a:br>
              <a:rPr lang="ru-RU" sz="1600" dirty="0">
                <a:solidFill>
                  <a:schemeClr val="tx1"/>
                </a:solidFill>
                <a:latin typeface="Times New Roman" panose="02020603050405020304" pitchFamily="18" charset="0"/>
                <a:cs typeface="Times New Roman" panose="02020603050405020304" pitchFamily="18" charset="0"/>
              </a:rPr>
            </a:br>
            <a:r>
              <a:rPr lang="ru-RU" sz="1600" b="1" dirty="0">
                <a:solidFill>
                  <a:schemeClr val="tx1"/>
                </a:solidFill>
                <a:latin typeface="Times New Roman" panose="02020603050405020304" pitchFamily="18" charset="0"/>
                <a:cs typeface="Times New Roman" panose="02020603050405020304" pitchFamily="18" charset="0"/>
              </a:rPr>
              <a:t>Материалы, инструменты, оборудование. </a:t>
            </a:r>
            <a:br>
              <a:rPr lang="ru-RU" sz="1600" b="1"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Пластилин, подставки, природный материал (шишки, желуди, плоды каштана, осенние листья, крылатки клена и ясеня, лепестки цветов, зубочистки, спички, трубочки для коктейля, стеки, салфетки бумажные и матерчатые.</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Рекомендуемые учебно-методические материалы, наглядность.</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Плакат </a:t>
            </a:r>
            <a:r>
              <a:rPr lang="ru-RU" sz="1600" i="1" dirty="0">
                <a:solidFill>
                  <a:schemeClr val="tx1"/>
                </a:solidFill>
                <a:latin typeface="Times New Roman" panose="02020603050405020304" pitchFamily="18" charset="0"/>
                <a:cs typeface="Times New Roman" panose="02020603050405020304" pitchFamily="18" charset="0"/>
              </a:rPr>
              <a:t>«Дубрава. Лесные поделки»</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Книга </a:t>
            </a:r>
            <a:r>
              <a:rPr lang="ru-RU" sz="1600" i="1" dirty="0">
                <a:solidFill>
                  <a:schemeClr val="tx1"/>
                </a:solidFill>
                <a:latin typeface="Times New Roman" panose="02020603050405020304" pitchFamily="18" charset="0"/>
                <a:cs typeface="Times New Roman" panose="02020603050405020304" pitchFamily="18" charset="0"/>
              </a:rPr>
              <a:t>«Старичок - </a:t>
            </a:r>
            <a:r>
              <a:rPr lang="ru-RU" sz="1600" i="1" dirty="0" err="1">
                <a:solidFill>
                  <a:schemeClr val="tx1"/>
                </a:solidFill>
                <a:latin typeface="Times New Roman" panose="02020603050405020304" pitchFamily="18" charset="0"/>
                <a:cs typeface="Times New Roman" panose="02020603050405020304" pitchFamily="18" charset="0"/>
              </a:rPr>
              <a:t>лесовичок</a:t>
            </a:r>
            <a:r>
              <a:rPr lang="ru-RU" sz="1600" i="1" dirty="0">
                <a:solidFill>
                  <a:schemeClr val="tx1"/>
                </a:solidFill>
                <a:latin typeface="Times New Roman" panose="02020603050405020304" pitchFamily="18" charset="0"/>
                <a:cs typeface="Times New Roman" panose="02020603050405020304" pitchFamily="18" charset="0"/>
              </a:rPr>
              <a:t>»</a:t>
            </a:r>
            <a:r>
              <a:rPr lang="ru-RU" sz="1600" dirty="0">
                <a:solidFill>
                  <a:schemeClr val="tx1"/>
                </a:solidFill>
                <a:latin typeface="Times New Roman" panose="02020603050405020304" pitchFamily="18" charset="0"/>
                <a:cs typeface="Times New Roman" panose="02020603050405020304" pitchFamily="18" charset="0"/>
              </a:rPr>
              <a:t> </a:t>
            </a:r>
            <a:r>
              <a:rPr lang="ru-RU" sz="1600" i="1" dirty="0">
                <a:solidFill>
                  <a:schemeClr val="tx1"/>
                </a:solidFill>
                <a:latin typeface="Times New Roman" panose="02020603050405020304" pitchFamily="18" charset="0"/>
                <a:cs typeface="Times New Roman" panose="02020603050405020304" pitchFamily="18" charset="0"/>
              </a:rPr>
              <a:t>(автор И. А Лыкова)</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362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l="4706" t="8781" r="6928" b="7908"/>
          <a:stretch/>
        </p:blipFill>
        <p:spPr>
          <a:xfrm>
            <a:off x="251011" y="4953000"/>
            <a:ext cx="5314902" cy="3758170"/>
          </a:xfrm>
          <a:prstGeom prst="rect">
            <a:avLst/>
          </a:prstGeom>
        </p:spPr>
      </p:pic>
      <p:sp>
        <p:nvSpPr>
          <p:cNvPr id="3" name="Объект 2"/>
          <p:cNvSpPr>
            <a:spLocks noGrp="1"/>
          </p:cNvSpPr>
          <p:nvPr>
            <p:ph idx="1"/>
          </p:nvPr>
        </p:nvSpPr>
        <p:spPr>
          <a:xfrm>
            <a:off x="251012" y="503434"/>
            <a:ext cx="5773269" cy="9402565"/>
          </a:xfrm>
        </p:spPr>
        <p:txBody>
          <a:bodyPr>
            <a:normAutofit/>
          </a:bodyPr>
          <a:lstStyle/>
          <a:p>
            <a:pPr marL="0" indent="0">
              <a:buNone/>
            </a:pPr>
            <a:r>
              <a:rPr lang="ru-RU" sz="1600" dirty="0">
                <a:solidFill>
                  <a:schemeClr val="tx1"/>
                </a:solidFill>
                <a:latin typeface="Times New Roman" panose="02020603050405020304" pitchFamily="18" charset="0"/>
                <a:cs typeface="Times New Roman" panose="02020603050405020304" pitchFamily="18" charset="0"/>
              </a:rPr>
              <a:t>Содержание занятия.</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Воспитатель читает или напивает русскую народную песенку </a:t>
            </a:r>
            <a:r>
              <a:rPr lang="ru-RU" sz="1600" i="1" dirty="0">
                <a:solidFill>
                  <a:schemeClr val="tx1"/>
                </a:solidFill>
                <a:latin typeface="Times New Roman" panose="02020603050405020304" pitchFamily="18" charset="0"/>
                <a:cs typeface="Times New Roman" panose="02020603050405020304" pitchFamily="18" charset="0"/>
              </a:rPr>
              <a:t>«Как у наших у ворот»</a:t>
            </a:r>
            <a:r>
              <a:rPr lang="ru-RU" sz="1600" dirty="0">
                <a:solidFill>
                  <a:schemeClr val="tx1"/>
                </a:solidFill>
                <a:latin typeface="Times New Roman" panose="02020603050405020304" pitchFamily="18" charset="0"/>
                <a:cs typeface="Times New Roman" panose="02020603050405020304" pitchFamily="18" charset="0"/>
              </a:rPr>
              <a:t>:</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Как у наших у ворот</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Петух зернышки клюет,</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Петух зернышки клюет,</a:t>
            </a:r>
          </a:p>
          <a:p>
            <a:pPr marL="0" indent="0">
              <a:buNone/>
            </a:pPr>
            <a:r>
              <a:rPr lang="ru-RU" sz="1600" u="sng" dirty="0">
                <a:solidFill>
                  <a:schemeClr val="tx1"/>
                </a:solidFill>
                <a:latin typeface="Times New Roman" panose="02020603050405020304" pitchFamily="18" charset="0"/>
                <a:cs typeface="Times New Roman" panose="02020603050405020304" pitchFamily="18" charset="0"/>
              </a:rPr>
              <a:t>К себе курочек зовет</a:t>
            </a:r>
            <a:r>
              <a:rPr lang="ru-RU" sz="1600" dirty="0">
                <a:solidFill>
                  <a:schemeClr val="tx1"/>
                </a:solidFill>
                <a:latin typeface="Times New Roman" panose="02020603050405020304" pitchFamily="18" charset="0"/>
                <a:cs typeface="Times New Roman" panose="02020603050405020304" pitchFamily="18" charset="0"/>
              </a:rPr>
              <a:t>:</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 Вы, </a:t>
            </a:r>
            <a:r>
              <a:rPr lang="ru-RU" sz="1600" dirty="0" err="1">
                <a:solidFill>
                  <a:schemeClr val="tx1"/>
                </a:solidFill>
                <a:latin typeface="Times New Roman" panose="02020603050405020304" pitchFamily="18" charset="0"/>
                <a:cs typeface="Times New Roman" panose="02020603050405020304" pitchFamily="18" charset="0"/>
              </a:rPr>
              <a:t>хохлушечки</a:t>
            </a:r>
            <a:r>
              <a:rPr lang="ru-RU" sz="1600" dirty="0">
                <a:solidFill>
                  <a:schemeClr val="tx1"/>
                </a:solidFill>
                <a:latin typeface="Times New Roman" panose="02020603050405020304" pitchFamily="18" charset="0"/>
                <a:cs typeface="Times New Roman" panose="02020603050405020304" pitchFamily="18" charset="0"/>
              </a:rPr>
              <a:t>!</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Вы, </a:t>
            </a:r>
            <a:r>
              <a:rPr lang="ru-RU" sz="1600" dirty="0" err="1">
                <a:solidFill>
                  <a:schemeClr val="tx1"/>
                </a:solidFill>
                <a:latin typeface="Times New Roman" panose="02020603050405020304" pitchFamily="18" charset="0"/>
                <a:cs typeface="Times New Roman" panose="02020603050405020304" pitchFamily="18" charset="0"/>
              </a:rPr>
              <a:t>пеструшечки</a:t>
            </a:r>
            <a:r>
              <a:rPr lang="ru-RU" sz="1600" dirty="0">
                <a:solidFill>
                  <a:schemeClr val="tx1"/>
                </a:solidFill>
                <a:latin typeface="Times New Roman" panose="02020603050405020304" pitchFamily="18" charset="0"/>
                <a:cs typeface="Times New Roman" panose="02020603050405020304" pitchFamily="18" charset="0"/>
              </a:rPr>
              <a:t>!</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Я нашел для вас орех,</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Разделю орех на всех</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По крупиночке,</a:t>
            </a:r>
          </a:p>
          <a:p>
            <a:pPr marL="0" indent="0">
              <a:buNone/>
            </a:pPr>
            <a:r>
              <a:rPr lang="ru-RU" sz="1600" dirty="0">
                <a:solidFill>
                  <a:schemeClr val="tx1"/>
                </a:solidFill>
                <a:latin typeface="Times New Roman" panose="02020603050405020304" pitchFamily="18" charset="0"/>
                <a:cs typeface="Times New Roman" panose="02020603050405020304" pitchFamily="18" charset="0"/>
              </a:rPr>
              <a:t>По </a:t>
            </a:r>
            <a:r>
              <a:rPr lang="ru-RU" sz="1600" dirty="0" err="1">
                <a:solidFill>
                  <a:schemeClr val="tx1"/>
                </a:solidFill>
                <a:latin typeface="Times New Roman" panose="02020603050405020304" pitchFamily="18" charset="0"/>
                <a:cs typeface="Times New Roman" panose="02020603050405020304" pitchFamily="18" charset="0"/>
              </a:rPr>
              <a:t>восьминочке</a:t>
            </a:r>
            <a:r>
              <a:rPr lang="ru-RU" sz="1600" dirty="0">
                <a:solidFill>
                  <a:schemeClr val="tx1"/>
                </a:solidFill>
                <a:latin typeface="Times New Roman" panose="02020603050405020304" pitchFamily="18" charset="0"/>
                <a:cs typeface="Times New Roman" panose="02020603050405020304" pitchFamily="18" charset="0"/>
              </a:rPr>
              <a:t>.</a:t>
            </a: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a:p>
            <a:pPr marL="0" indent="0">
              <a:buNone/>
            </a:pPr>
            <a:r>
              <a:rPr lang="ru-RU" sz="1600" dirty="0">
                <a:solidFill>
                  <a:schemeClr val="tx1"/>
                </a:solidFill>
                <a:latin typeface="Times New Roman" panose="02020603050405020304" pitchFamily="18" charset="0"/>
                <a:cs typeface="Times New Roman" panose="02020603050405020304" pitchFamily="18" charset="0"/>
              </a:rPr>
              <a:t>Затем педагог показывает детям художественные и </a:t>
            </a:r>
            <a:r>
              <a:rPr lang="ru-RU" sz="1600" b="1" dirty="0">
                <a:solidFill>
                  <a:schemeClr val="tx1"/>
                </a:solidFill>
                <a:latin typeface="Times New Roman" panose="02020603050405020304" pitchFamily="18" charset="0"/>
                <a:cs typeface="Times New Roman" panose="02020603050405020304" pitchFamily="18" charset="0"/>
              </a:rPr>
              <a:t>природные материалы</a:t>
            </a:r>
            <a:r>
              <a:rPr lang="ru-RU" sz="1600" dirty="0">
                <a:solidFill>
                  <a:schemeClr val="tx1"/>
                </a:solidFill>
                <a:latin typeface="Times New Roman" panose="02020603050405020304" pitchFamily="18" charset="0"/>
                <a:cs typeface="Times New Roman" panose="02020603050405020304" pitchFamily="18" charset="0"/>
              </a:rPr>
              <a:t>, приготовленные для занятия, и предлагает смастерить петушка – нарядного, задорного, веселого, голосистого.</a:t>
            </a:r>
          </a:p>
          <a:p>
            <a:pPr marL="0" indent="0">
              <a:buNone/>
            </a:pPr>
            <a:endParaRPr lang="ru-RU"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1465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661" y="298174"/>
            <a:ext cx="6393153" cy="9183755"/>
          </a:xfrm>
        </p:spPr>
        <p:txBody>
          <a:bodyPr/>
          <a:lstStyle/>
          <a:p>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Показывает разные варианты сочетания </a:t>
            </a:r>
            <a:r>
              <a:rPr lang="ru-RU" sz="1600" b="1" dirty="0">
                <a:solidFill>
                  <a:schemeClr val="tx1"/>
                </a:solidFill>
                <a:latin typeface="Times New Roman" panose="02020603050405020304" pitchFamily="18" charset="0"/>
                <a:cs typeface="Times New Roman" panose="02020603050405020304" pitchFamily="18" charset="0"/>
              </a:rPr>
              <a:t>материалов</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1) туловище с головой из пластилина, хвост и крылья из </a:t>
            </a:r>
            <a:r>
              <a:rPr lang="ru-RU" sz="1600" b="1" dirty="0">
                <a:solidFill>
                  <a:schemeClr val="tx1"/>
                </a:solidFill>
                <a:latin typeface="Times New Roman" panose="02020603050405020304" pitchFamily="18" charset="0"/>
                <a:cs typeface="Times New Roman" panose="02020603050405020304" pitchFamily="18" charset="0"/>
              </a:rPr>
              <a:t>природного материала</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2) туловище с головой из </a:t>
            </a:r>
            <a:r>
              <a:rPr lang="ru-RU" sz="1600" b="1" dirty="0">
                <a:solidFill>
                  <a:schemeClr val="tx1"/>
                </a:solidFill>
                <a:latin typeface="Times New Roman" panose="02020603050405020304" pitchFamily="18" charset="0"/>
                <a:cs typeface="Times New Roman" panose="02020603050405020304" pitchFamily="18" charset="0"/>
              </a:rPr>
              <a:t>природного материала</a:t>
            </a:r>
            <a:r>
              <a:rPr lang="ru-RU" sz="1600" dirty="0">
                <a:solidFill>
                  <a:schemeClr val="tx1"/>
                </a:solidFill>
                <a:latin typeface="Times New Roman" panose="02020603050405020304" pitchFamily="18" charset="0"/>
                <a:cs typeface="Times New Roman" panose="02020603050405020304" pitchFamily="18" charset="0"/>
              </a:rPr>
              <a:t>, хвост и крылья из пластилина.</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Воспитатель берет две </a:t>
            </a:r>
            <a:r>
              <a:rPr lang="ru-RU" sz="1600" b="1" dirty="0">
                <a:solidFill>
                  <a:schemeClr val="tx1"/>
                </a:solidFill>
                <a:latin typeface="Times New Roman" panose="02020603050405020304" pitchFamily="18" charset="0"/>
                <a:cs typeface="Times New Roman" panose="02020603050405020304" pitchFamily="18" charset="0"/>
              </a:rPr>
              <a:t>природные формы</a:t>
            </a:r>
            <a:r>
              <a:rPr lang="ru-RU" sz="1600" dirty="0">
                <a:solidFill>
                  <a:schemeClr val="tx1"/>
                </a:solidFill>
                <a:latin typeface="Times New Roman" panose="02020603050405020304" pitchFamily="18" charset="0"/>
                <a:cs typeface="Times New Roman" panose="02020603050405020304" pitchFamily="18" charset="0"/>
              </a:rPr>
              <a:t>, например, шишку и желудь, чтобы пояснить детям некоторые особенности объемных поделок.</a:t>
            </a:r>
            <a:br>
              <a:rPr lang="ru-RU" sz="1600" dirty="0">
                <a:solidFill>
                  <a:schemeClr val="tx1"/>
                </a:solidFill>
                <a:latin typeface="Times New Roman" panose="02020603050405020304" pitchFamily="18"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774" y="4656075"/>
            <a:ext cx="3014133" cy="226060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774" y="216525"/>
            <a:ext cx="3014133" cy="2260600"/>
          </a:xfrm>
          <a:prstGeom prst="rect">
            <a:avLst/>
          </a:prstGeom>
        </p:spPr>
      </p:pic>
      <p:sp>
        <p:nvSpPr>
          <p:cNvPr id="6" name="Прямоугольник 5"/>
          <p:cNvSpPr/>
          <p:nvPr/>
        </p:nvSpPr>
        <p:spPr>
          <a:xfrm>
            <a:off x="218661" y="6916675"/>
            <a:ext cx="6393154" cy="2450543"/>
          </a:xfrm>
          <a:prstGeom prst="rect">
            <a:avLst/>
          </a:prstGeom>
        </p:spPr>
        <p:txBody>
          <a:bodyPr wrap="square">
            <a:spAutoFit/>
          </a:bodyPr>
          <a:lstStyle/>
          <a:p>
            <a:pPr indent="228600">
              <a:lnSpc>
                <a:spcPct val="107000"/>
              </a:lnSpc>
              <a:spcAft>
                <a:spcPts val="0"/>
              </a:spcAft>
            </a:pPr>
            <a:endPar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228600">
              <a:lnSpc>
                <a:spcPct val="107000"/>
              </a:lnSpc>
              <a:spcAft>
                <a:spcPts val="0"/>
              </a:spcAft>
            </a:pPr>
            <a:r>
              <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Объемные фигурки могут по-разному размещаться в </a:t>
            </a:r>
            <a:r>
              <a:rPr lang="ru-RU" sz="1600" u="sng"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пространстве</a:t>
            </a:r>
            <a:r>
              <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 горизонтально, вертикально или наклонно. Тот или иной ракурс определяет образ поделки. Даже отдельные части или детали образа приобретает новый вид в зависимости от своего расположения. Голову можно прикрепить к туловищу сверху, сбоку или снизу и присоединить прямо к туловищу или на шее, которая делается из палочки, трубочки для коктейля, веточки, проволочки </a:t>
            </a:r>
            <a:r>
              <a:rPr lang="ru-RU" sz="16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(воспитатель по-разному приставляет голову-желудь к туловищу-шишке)</a:t>
            </a:r>
            <a:r>
              <a:rPr lang="ru-RU" sz="1600"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4837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200" y="140678"/>
            <a:ext cx="6324600" cy="9536722"/>
          </a:xfrm>
        </p:spPr>
        <p:txBody>
          <a:bodyPr>
            <a:normAutofit/>
          </a:bodyPr>
          <a:lstStyle/>
          <a:p>
            <a:r>
              <a:rPr lang="ru-RU" sz="1600" dirty="0">
                <a:solidFill>
                  <a:srgbClr val="111111"/>
                </a:solidFill>
                <a:latin typeface="Times New Roman" panose="02020603050405020304" pitchFamily="18" charset="0"/>
                <a:ea typeface="Times New Roman" panose="02020603050405020304" pitchFamily="18" charset="0"/>
                <a:cs typeface="Times New Roman" panose="02020603050405020304" pitchFamily="18" charset="0"/>
              </a:rPr>
              <a:t>Шея может быть разной длиной – от очень короткой до непомерно длинной. В результате различного размещения частей можно не только создавать разные образы, но и придавать различные позы одному и тому же персонажу. </a:t>
            </a:r>
            <a:br>
              <a:rPr lang="ru-RU" sz="1600" dirty="0">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rgbClr val="111111"/>
                </a:solidFill>
                <a:latin typeface="Times New Roman" panose="02020603050405020304" pitchFamily="18" charset="0"/>
                <a:ea typeface="Times New Roman" panose="02020603050405020304" pitchFamily="18" charset="0"/>
                <a:cs typeface="Times New Roman" panose="02020603050405020304" pitchFamily="18" charset="0"/>
              </a:rPr>
              <a:t>Если лапы или ноги прикрепить перпендикулярно туловищу на одинаковом расстоянии друг от друга, выйдет статичная фигурка. Если же прикрепить их под углом, изменив расстояние, будет казаться, что фигурка прыгает, бегает, сидит или лежит.</a:t>
            </a:r>
            <a:br>
              <a:rPr lang="ru-RU" sz="1600" dirty="0">
                <a:latin typeface="Times New Roman" panose="02020603050405020304" pitchFamily="18" charset="0"/>
                <a:ea typeface="Calibri" panose="020F0502020204030204" pitchFamily="34"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Все зависит от того, какого петушка мы задумали – большого или маленького, хвастливого или доброго, нарядного или простого по украшению. В соответствии с задуманным образом подбираем </a:t>
            </a:r>
            <a:r>
              <a:rPr lang="ru-RU" sz="1600" b="1" dirty="0">
                <a:solidFill>
                  <a:schemeClr val="tx1"/>
                </a:solidFill>
                <a:latin typeface="Times New Roman" panose="02020603050405020304" pitchFamily="18" charset="0"/>
                <a:cs typeface="Times New Roman" panose="02020603050405020304" pitchFamily="18" charset="0"/>
              </a:rPr>
              <a:t>природный материал для будущей поделки</a:t>
            </a:r>
            <a:r>
              <a:rPr lang="ru-RU" sz="1600" dirty="0">
                <a:solidFill>
                  <a:schemeClr val="tx1"/>
                </a:solidFill>
                <a:latin typeface="Times New Roman" panose="02020603050405020304" pitchFamily="18" charset="0"/>
                <a:cs typeface="Times New Roman" panose="02020603050405020304" pitchFamily="18" charset="0"/>
              </a:rPr>
              <a:t>. Или же делаем наоборот. Рассматриваем </a:t>
            </a:r>
            <a:r>
              <a:rPr lang="ru-RU" sz="1600" b="1" dirty="0">
                <a:solidFill>
                  <a:schemeClr val="tx1"/>
                </a:solidFill>
                <a:latin typeface="Times New Roman" panose="02020603050405020304" pitchFamily="18" charset="0"/>
                <a:cs typeface="Times New Roman" panose="02020603050405020304" pitchFamily="18" charset="0"/>
              </a:rPr>
              <a:t>природный материал</a:t>
            </a:r>
            <a:r>
              <a:rPr lang="ru-RU" sz="1600" dirty="0">
                <a:solidFill>
                  <a:schemeClr val="tx1"/>
                </a:solidFill>
                <a:latin typeface="Times New Roman" panose="02020603050405020304" pitchFamily="18" charset="0"/>
                <a:cs typeface="Times New Roman" panose="02020603050405020304" pitchFamily="18" charset="0"/>
              </a:rPr>
              <a:t>, который есть под рукой, и </a:t>
            </a:r>
            <a:r>
              <a:rPr lang="ru-RU" sz="1600" i="1" dirty="0">
                <a:solidFill>
                  <a:schemeClr val="tx1"/>
                </a:solidFill>
                <a:latin typeface="Times New Roman" panose="02020603050405020304" pitchFamily="18" charset="0"/>
                <a:cs typeface="Times New Roman" panose="02020603050405020304" pitchFamily="18" charset="0"/>
              </a:rPr>
              <a:t>«слушаем»</a:t>
            </a:r>
            <a:r>
              <a:rPr lang="ru-RU" sz="1600" dirty="0">
                <a:solidFill>
                  <a:schemeClr val="tx1"/>
                </a:solidFill>
                <a:latin typeface="Times New Roman" panose="02020603050405020304" pitchFamily="18" charset="0"/>
                <a:cs typeface="Times New Roman" panose="02020603050405020304" pitchFamily="18" charset="0"/>
              </a:rPr>
              <a:t>, что он сам подскажет. Из шишки, желудя, ореха, каштана, картошки сделаем туловище. Из перышек, крылаток клена (ясеня, ракушек, красивых листочков или травинок приладим крылышки. Из ягодки или желудя смастерим голову. Голову прикрепим прямо на туловище или сделаем шею. </a:t>
            </a:r>
            <a:br>
              <a:rPr lang="ru-RU"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067" y="4667250"/>
            <a:ext cx="3191933" cy="2393950"/>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9065" y="5864225"/>
            <a:ext cx="3191933" cy="2393950"/>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9399" y="7289800"/>
            <a:ext cx="3183467" cy="2387600"/>
          </a:xfrm>
          <a:prstGeom prst="rect">
            <a:avLst/>
          </a:prstGeom>
        </p:spPr>
      </p:pic>
    </p:spTree>
    <p:extLst>
      <p:ext uri="{BB962C8B-B14F-4D97-AF65-F5344CB8AC3E}">
        <p14:creationId xmlns:p14="http://schemas.microsoft.com/office/powerpoint/2010/main" val="798539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04800" y="254000"/>
            <a:ext cx="6121400" cy="9397999"/>
          </a:xfrm>
        </p:spPr>
        <p:txBody>
          <a:bodyPr>
            <a:normAutofit/>
          </a:bodyPr>
          <a:lstStyle/>
          <a:p>
            <a:r>
              <a:rPr lang="ru-RU" sz="1600" dirty="0">
                <a:solidFill>
                  <a:schemeClr val="tx1"/>
                </a:solidFill>
                <a:latin typeface="Times New Roman" panose="02020603050405020304" pitchFamily="18" charset="0"/>
                <a:cs typeface="Times New Roman" panose="02020603050405020304" pitchFamily="18" charset="0"/>
              </a:rPr>
              <a:t>Придумаем, что делает наш петушок, - сидит на заборе и голосисто поет, клюет зернышки или </a:t>
            </a:r>
            <a:r>
              <a:rPr lang="ru-RU" sz="1600" b="1" dirty="0">
                <a:solidFill>
                  <a:schemeClr val="tx1"/>
                </a:solidFill>
                <a:latin typeface="Times New Roman" panose="02020603050405020304" pitchFamily="18" charset="0"/>
                <a:cs typeface="Times New Roman" panose="02020603050405020304" pitchFamily="18" charset="0"/>
              </a:rPr>
              <a:t>разгребает</a:t>
            </a:r>
            <a:r>
              <a:rPr lang="ru-RU" sz="1600" dirty="0">
                <a:solidFill>
                  <a:schemeClr val="tx1"/>
                </a:solidFill>
                <a:latin typeface="Times New Roman" panose="02020603050405020304" pitchFamily="18" charset="0"/>
                <a:cs typeface="Times New Roman" panose="02020603050405020304" pitchFamily="18" charset="0"/>
              </a:rPr>
              <a:t> лапой землю в поисках червяка, а может быть, дерется с другим петухом-драчуном. В зависимости от этого составим композицию.</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Основой </a:t>
            </a:r>
            <a:r>
              <a:rPr lang="ru-RU" sz="1600" i="1" dirty="0">
                <a:solidFill>
                  <a:schemeClr val="tx1"/>
                </a:solidFill>
                <a:latin typeface="Times New Roman" panose="02020603050405020304" pitchFamily="18" charset="0"/>
                <a:cs typeface="Times New Roman" panose="02020603050405020304" pitchFamily="18" charset="0"/>
              </a:rPr>
              <a:t>(фоном)</a:t>
            </a:r>
            <a:r>
              <a:rPr lang="ru-RU" sz="1600" dirty="0">
                <a:solidFill>
                  <a:schemeClr val="tx1"/>
                </a:solidFill>
                <a:latin typeface="Times New Roman" panose="02020603050405020304" pitchFamily="18" charset="0"/>
                <a:cs typeface="Times New Roman" panose="02020603050405020304" pitchFamily="18" charset="0"/>
              </a:rPr>
              <a:t> для композиций из таких поделок могут быть вазоны с настоящими растениями, коробки, дно которых устлано мхом или посыпано песком, красивые срезы деревьев, ветки, камни, раковины - что угодно, в зависимости от характера образов, величины поделок, полета фантазий и реальных возможностей.</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Если задумана сложная композиция из нескольких фигурок, нужно придумать их взаимное размещение. Фигурки располагают так, чтобы стало </a:t>
            </a:r>
            <a:r>
              <a:rPr lang="ru-RU" sz="1600" u="sng" dirty="0">
                <a:solidFill>
                  <a:schemeClr val="tx1"/>
                </a:solidFill>
                <a:latin typeface="Times New Roman" panose="02020603050405020304" pitchFamily="18" charset="0"/>
                <a:cs typeface="Times New Roman" panose="02020603050405020304" pitchFamily="18" charset="0"/>
              </a:rPr>
              <a:t>ясно</a:t>
            </a:r>
            <a:r>
              <a:rPr lang="ru-RU" sz="1600" dirty="0">
                <a:solidFill>
                  <a:schemeClr val="tx1"/>
                </a:solidFill>
                <a:latin typeface="Times New Roman" panose="02020603050405020304" pitchFamily="18" charset="0"/>
                <a:cs typeface="Times New Roman" panose="02020603050405020304" pitchFamily="18" charset="0"/>
              </a:rPr>
              <a:t>: разговаривают ли они, ссорятся или вместе что-то делают. В единой композиции все фигурки должны соответствовать друг другу по размеру. Главные персонажи обычно крупнее прочих и располагаются в центре.</a:t>
            </a:r>
            <a:br>
              <a:rPr lang="ru-RU" sz="1600" dirty="0">
                <a:solidFill>
                  <a:schemeClr val="tx1"/>
                </a:solidFill>
                <a:latin typeface="Times New Roman" panose="02020603050405020304" pitchFamily="18"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l="10803" t="30278" r="4121"/>
          <a:stretch/>
        </p:blipFill>
        <p:spPr>
          <a:xfrm>
            <a:off x="304800" y="4165599"/>
            <a:ext cx="4049711" cy="2489201"/>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395" y="6350001"/>
            <a:ext cx="2514600" cy="3352800"/>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1" y="7194549"/>
            <a:ext cx="3276600" cy="2457450"/>
          </a:xfrm>
          <a:prstGeom prst="rect">
            <a:avLst/>
          </a:prstGeom>
        </p:spPr>
      </p:pic>
    </p:spTree>
    <p:extLst>
      <p:ext uri="{BB962C8B-B14F-4D97-AF65-F5344CB8AC3E}">
        <p14:creationId xmlns:p14="http://schemas.microsoft.com/office/powerpoint/2010/main" val="2559841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4000" y="304800"/>
            <a:ext cx="6146800" cy="9347199"/>
          </a:xfrm>
        </p:spPr>
        <p:txBody>
          <a:bodyPr>
            <a:normAutofit/>
          </a:bodyPr>
          <a:lstStyle/>
          <a:p>
            <a:r>
              <a:rPr lang="ru-RU" sz="1600" dirty="0">
                <a:solidFill>
                  <a:schemeClr val="tx1"/>
                </a:solidFill>
                <a:latin typeface="Times New Roman" panose="02020603050405020304" pitchFamily="18" charset="0"/>
                <a:cs typeface="Times New Roman" panose="02020603050405020304" pitchFamily="18" charset="0"/>
              </a:rPr>
              <a:t>После занятия.</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Завершение оформление отдельных поделок и коллективных композиций.</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Чтение стихотворения Г. </a:t>
            </a:r>
            <a:r>
              <a:rPr lang="ru-RU" sz="1600" dirty="0" err="1">
                <a:solidFill>
                  <a:schemeClr val="tx1"/>
                </a:solidFill>
                <a:latin typeface="Times New Roman" panose="02020603050405020304" pitchFamily="18" charset="0"/>
                <a:cs typeface="Times New Roman" panose="02020603050405020304" pitchFamily="18" charset="0"/>
              </a:rPr>
              <a:t>Лагздынь</a:t>
            </a:r>
            <a:r>
              <a:rPr lang="ru-RU" sz="1600" dirty="0">
                <a:solidFill>
                  <a:schemeClr val="tx1"/>
                </a:solidFill>
                <a:latin typeface="Times New Roman" panose="02020603050405020304" pitchFamily="18" charset="0"/>
                <a:cs typeface="Times New Roman" panose="02020603050405020304" pitchFamily="18" charset="0"/>
              </a:rPr>
              <a:t> </a:t>
            </a:r>
            <a:r>
              <a:rPr lang="ru-RU" sz="1600" i="1" dirty="0">
                <a:solidFill>
                  <a:schemeClr val="tx1"/>
                </a:solidFill>
                <a:latin typeface="Times New Roman" panose="02020603050405020304" pitchFamily="18" charset="0"/>
                <a:cs typeface="Times New Roman" panose="02020603050405020304" pitchFamily="18" charset="0"/>
              </a:rPr>
              <a:t>«Песня петуха»</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Я – красавец петух!</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Создан для парада!</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Перья – пух! Перья – пух!</a:t>
            </a:r>
            <a:br>
              <a:rPr lang="ru-RU" sz="1600" dirty="0">
                <a:solidFill>
                  <a:schemeClr val="tx1"/>
                </a:solidFill>
                <a:latin typeface="Times New Roman" panose="02020603050405020304" pitchFamily="18" charset="0"/>
                <a:cs typeface="Times New Roman" panose="02020603050405020304" pitchFamily="18" charset="0"/>
              </a:rPr>
            </a:br>
            <a:r>
              <a:rPr lang="ru-RU" sz="1600" b="1" dirty="0">
                <a:solidFill>
                  <a:schemeClr val="tx1"/>
                </a:solidFill>
                <a:latin typeface="Times New Roman" panose="02020603050405020304" pitchFamily="18" charset="0"/>
                <a:cs typeface="Times New Roman" panose="02020603050405020304" pitchFamily="18" charset="0"/>
              </a:rPr>
              <a:t>Гребешок</a:t>
            </a:r>
            <a:r>
              <a:rPr lang="ru-RU" sz="1600" dirty="0">
                <a:solidFill>
                  <a:schemeClr val="tx1"/>
                </a:solidFill>
                <a:latin typeface="Times New Roman" panose="02020603050405020304" pitchFamily="18" charset="0"/>
                <a:cs typeface="Times New Roman" panose="02020603050405020304" pitchFamily="18" charset="0"/>
              </a:rPr>
              <a:t>? Что надо!</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Глазки – щёлки!</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Очи зорки!</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Перышки куриные!</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Эх, вы, шпоры!</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Шпоры петушиные!</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Я – горнист!</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Я – горнист!</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Зореньку встречаю!</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Голосист! Голосист!</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Солнце величаю!</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Глазки – щёлки!</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Очи зорки!</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Голосок соловушки!</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Полюбуйтесь! Полюбуйтесь</a:t>
            </a:r>
            <a:br>
              <a:rPr lang="ru-RU" sz="1600" dirty="0">
                <a:solidFill>
                  <a:schemeClr val="tx1"/>
                </a:solidFill>
                <a:latin typeface="Times New Roman" panose="02020603050405020304" pitchFamily="18" charset="0"/>
                <a:cs typeface="Times New Roman" panose="02020603050405020304" pitchFamily="18" charset="0"/>
              </a:rPr>
            </a:br>
            <a:r>
              <a:rPr lang="ru-RU" sz="1600" dirty="0">
                <a:solidFill>
                  <a:schemeClr val="tx1"/>
                </a:solidFill>
                <a:latin typeface="Times New Roman" panose="02020603050405020304" pitchFamily="18" charset="0"/>
                <a:cs typeface="Times New Roman" panose="02020603050405020304" pitchFamily="18" charset="0"/>
              </a:rPr>
              <a:t>На цветные пёрышку!</a:t>
            </a:r>
            <a:br>
              <a:rPr lang="ru-RU" sz="1600" dirty="0">
                <a:solidFill>
                  <a:schemeClr val="tx1"/>
                </a:solidFill>
                <a:latin typeface="Times New Roman" panose="02020603050405020304" pitchFamily="18"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t="20389"/>
          <a:stretch/>
        </p:blipFill>
        <p:spPr>
          <a:xfrm>
            <a:off x="406400" y="6163816"/>
            <a:ext cx="5842000" cy="3488183"/>
          </a:xfrm>
          <a:prstGeom prst="rect">
            <a:avLst/>
          </a:prstGeom>
        </p:spPr>
      </p:pic>
    </p:spTree>
    <p:extLst>
      <p:ext uri="{BB962C8B-B14F-4D97-AF65-F5344CB8AC3E}">
        <p14:creationId xmlns:p14="http://schemas.microsoft.com/office/powerpoint/2010/main" val="8203870"/>
      </p:ext>
    </p:extLst>
  </p:cSld>
  <p:clrMapOvr>
    <a:masterClrMapping/>
  </p:clrMapOvr>
</p:sld>
</file>

<file path=ppt/theme/theme1.xml><?xml version="1.0" encoding="utf-8"?>
<a:theme xmlns:a="http://schemas.openxmlformats.org/drawingml/2006/main" name="Грань">
  <a:themeElements>
    <a:clrScheme name="Красный и оранжевый">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0</TotalTime>
  <Words>980</Words>
  <Application>Microsoft Office PowerPoint</Application>
  <PresentationFormat>Лист A4 (210x297 мм)</PresentationFormat>
  <Paragraphs>49</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Times New Roman</vt:lpstr>
      <vt:lpstr>Trebuchet MS</vt:lpstr>
      <vt:lpstr>Wingdings 3</vt:lpstr>
      <vt:lpstr>Грань</vt:lpstr>
      <vt:lpstr>ГБОУ школа 569 ДО Невского района  Санкт-Петербурга </vt:lpstr>
      <vt:lpstr>Задачи.  Учить детей создавать выразительный образ петушка из пластилина и природного материала.  Показать варианты сочетания художественных материалов: 1) туловище с головой из пластилина, хвост и крылья из природного материала; 2) туловище с головой из природного материала, хвост и крылья из пластилина. Развивать способности к формообразованию композиции. Вызвать интерес к экспериментированию в художественном творчестве. Предварительная работа. Занятие с природным материалом. Разложите вместе с детьми природный материал – камешки, желуди, плоды каштана, крылатки клена и ясеня, шишки ели и сосны, листья разных деревьев. Предложите внимательно рассмотреть каждый камешек и рассказать, на что он похож или напоминает: облако, крону дерева, мороженое, башмак, конфету, кошку или что-то другое. Затем покажите детям один камешек в разных ракурсах и «удивитесь» тому, как изменяется образ: вот так камешек похож на голову собаки, так – на телефон, а если перевернуть вверх ногами вылитая лягушка. Материалы, инструменты, оборудование.  Пластилин, подставки, природный материал (шишки, желуди, плоды каштана, осенние листья, крылатки клена и ясеня, лепестки цветов, зубочистки, спички, трубочки для коктейля, стеки, салфетки бумажные и матерчатые. Рекомендуемые учебно-методические материалы, наглядность. Плакат «Дубрава. Лесные поделки». Книга «Старичок - лесовичок» (автор И. А Лыкова). </vt:lpstr>
      <vt:lpstr>Презентация PowerPoint</vt:lpstr>
      <vt:lpstr>         Показывает разные варианты сочетания материалов: 1) туловище с головой из пластилина, хвост и крылья из природного материала; 2) туловище с головой из природного материала, хвост и крылья из пластилина. Воспитатель берет две природные формы, например, шишку и желудь, чтобы пояснить детям некоторые особенности объемных поделок. </vt:lpstr>
      <vt:lpstr>Шея может быть разной длиной – от очень короткой до непомерно длинной. В результате различного размещения частей можно не только создавать разные образы, но и придавать различные позы одному и тому же персонажу.  Если лапы или ноги прикрепить перпендикулярно туловищу на одинаковом расстоянии друг от друга, выйдет статичная фигурка. Если же прикрепить их под углом, изменив расстояние, будет казаться, что фигурка прыгает, бегает, сидит или лежит. Все зависит от того, какого петушка мы задумали – большого или маленького, хвастливого или доброго, нарядного или простого по украшению. В соответствии с задуманным образом подбираем природный материал для будущей поделки. Или же делаем наоборот. Рассматриваем природный материал, который есть под рукой, и «слушаем», что он сам подскажет. Из шишки, желудя, ореха, каштана, картошки сделаем туловище. Из перышек, крылаток клена (ясеня, ракушек, красивых листочков или травинок приладим крылышки. Из ягодки или желудя смастерим голову. Голову прикрепим прямо на туловище или сделаем шею.  </vt:lpstr>
      <vt:lpstr>Придумаем, что делает наш петушок, - сидит на заборе и голосисто поет, клюет зернышки или разгребает лапой землю в поисках червяка, а может быть, дерется с другим петухом-драчуном. В зависимости от этого составим композицию. Основой (фоном) для композиций из таких поделок могут быть вазоны с настоящими растениями, коробки, дно которых устлано мхом или посыпано песком, красивые срезы деревьев, ветки, камни, раковины - что угодно, в зависимости от характера образов, величины поделок, полета фантазий и реальных возможностей. Если задумана сложная композиция из нескольких фигурок, нужно придумать их взаимное размещение. Фигурки располагают так, чтобы стало ясно: разговаривают ли они, ссорятся или вместе что-то делают. В единой композиции все фигурки должны соответствовать друг другу по размеру. Главные персонажи обычно крупнее прочих и располагаются в центре. </vt:lpstr>
      <vt:lpstr>После занятия. Завершение оформление отдельных поделок и коллективных композиций. Чтение стихотворения Г. Лагздынь «Песня петуха»: Я – красавец петух! Создан для парада! Перья – пух! Перья – пух! Гребешок? Что надо! Глазки – щёлки! Очи зорки! Перышки куриные! Эх, вы, шпоры! Шпоры петушиные! Я – горнист! Я – горнист! Зореньку встречаю! Голосист! Голосист! Солнце величаю! Глазки – щёлки! Очи зорки! Голосок соловушки! Полюбуйтесь! Полюбуйтесь На цветные пёрышку!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КАЗЕННОЕ ДОШКОЛЬНОЕ ОБРАЗОВАТЕЛЬНОЕ  УЧРЕЖДЕНИЕ «ДЕТСКИЙ САД  № 5» г. ПЛАСТА </dc:title>
  <dc:creator>Microsoft</dc:creator>
  <cp:lastModifiedBy>Пользователь</cp:lastModifiedBy>
  <cp:revision>8</cp:revision>
  <dcterms:created xsi:type="dcterms:W3CDTF">2019-10-12T06:15:12Z</dcterms:created>
  <dcterms:modified xsi:type="dcterms:W3CDTF">2023-04-09T15:01:37Z</dcterms:modified>
</cp:coreProperties>
</file>