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8" r:id="rId3"/>
    <p:sldId id="267" r:id="rId4"/>
    <p:sldId id="259" r:id="rId5"/>
    <p:sldId id="261" r:id="rId6"/>
    <p:sldId id="269" r:id="rId7"/>
    <p:sldId id="270" r:id="rId8"/>
    <p:sldId id="260" r:id="rId9"/>
    <p:sldId id="271" r:id="rId10"/>
    <p:sldId id="263" r:id="rId11"/>
    <p:sldId id="274" r:id="rId12"/>
    <p:sldId id="272" r:id="rId13"/>
    <p:sldId id="273" r:id="rId14"/>
    <p:sldId id="275" r:id="rId15"/>
    <p:sldId id="276" r:id="rId16"/>
    <p:sldId id="277" r:id="rId17"/>
    <p:sldId id="262" r:id="rId18"/>
    <p:sldId id="264" r:id="rId19"/>
    <p:sldId id="265" r:id="rId20"/>
    <p:sldId id="268" r:id="rId21"/>
    <p:sldId id="278" r:id="rId22"/>
    <p:sldId id="26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A54ABB35-2699-4D85-88E1-D105BABEE835}">
          <p14:sldIdLst>
            <p14:sldId id="257"/>
            <p14:sldId id="258"/>
            <p14:sldId id="267"/>
            <p14:sldId id="259"/>
            <p14:sldId id="261"/>
            <p14:sldId id="269"/>
            <p14:sldId id="270"/>
            <p14:sldId id="260"/>
            <p14:sldId id="271"/>
            <p14:sldId id="263"/>
            <p14:sldId id="274"/>
            <p14:sldId id="272"/>
            <p14:sldId id="273"/>
            <p14:sldId id="275"/>
            <p14:sldId id="276"/>
            <p14:sldId id="277"/>
            <p14:sldId id="262"/>
            <p14:sldId id="264"/>
            <p14:sldId id="265"/>
            <p14:sldId id="268"/>
            <p14:sldId id="278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5C1D6-9F62-4891-AF87-880C4DBF3B7C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67FA2-350C-488B-8F13-8B53BDC8D9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915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67FA2-350C-488B-8F13-8B53BDC8D94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383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67FA2-350C-488B-8F13-8B53BDC8D94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383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67FA2-350C-488B-8F13-8B53BDC8D947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383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67FA2-350C-488B-8F13-8B53BDC8D947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383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67FA2-350C-488B-8F13-8B53BDC8D947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383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67FA2-350C-488B-8F13-8B53BDC8D947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3833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67FA2-350C-488B-8F13-8B53BDC8D947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3833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67FA2-350C-488B-8F13-8B53BDC8D947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383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71" y="-859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59632" y="1661949"/>
            <a:ext cx="7480920" cy="1752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4800" b="1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Буллинг</a:t>
            </a:r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</a:pPr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Как </a:t>
            </a:r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помочь детям</a:t>
            </a:r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! </a:t>
            </a:r>
          </a:p>
          <a:p>
            <a:pPr>
              <a:spcBef>
                <a:spcPts val="0"/>
              </a:spcBef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Педагогический совет, 27.12.2022 г.)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4048" y="5661248"/>
            <a:ext cx="39203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Педагог-психолог: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Хакимова </a:t>
            </a:r>
            <a:r>
              <a:rPr lang="ru-RU" dirty="0" err="1" smtClean="0">
                <a:solidFill>
                  <a:srgbClr val="002060"/>
                </a:solidFill>
              </a:rPr>
              <a:t>Гузаля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М</a:t>
            </a:r>
            <a:r>
              <a:rPr lang="ru-RU" dirty="0" err="1" smtClean="0">
                <a:solidFill>
                  <a:srgbClr val="002060"/>
                </a:solidFill>
              </a:rPr>
              <a:t>инзуфакимовна</a:t>
            </a:r>
            <a:r>
              <a:rPr lang="ru-RU" dirty="0" smtClean="0">
                <a:solidFill>
                  <a:srgbClr val="002060"/>
                </a:solidFill>
              </a:rPr>
              <a:t>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высшая </a:t>
            </a:r>
            <a:r>
              <a:rPr lang="ru-RU" dirty="0" smtClean="0">
                <a:solidFill>
                  <a:srgbClr val="002060"/>
                </a:solidFill>
              </a:rPr>
              <a:t>квалификационная категория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9" name="Рисунок 8" descr="человечки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014016"/>
            <a:ext cx="3600400" cy="254068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83567" y="404664"/>
            <a:ext cx="82408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основная общеобразовательная школа-интернат для учащихся с ограниченными возможностями здоровья № 22 </a:t>
            </a:r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г.Томска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610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Структура </a:t>
            </a:r>
            <a:r>
              <a:rPr lang="ru-RU" b="1" dirty="0" err="1" smtClean="0">
                <a:solidFill>
                  <a:srgbClr val="FF0000"/>
                </a:solidFill>
              </a:rPr>
              <a:t>буллинга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31640" y="1484784"/>
            <a:ext cx="70567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«Агрессор» </a:t>
            </a:r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булли</a:t>
            </a:r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буллер</a:t>
            </a:r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4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«Жертва»</a:t>
            </a:r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«Защитники»</a:t>
            </a:r>
          </a:p>
          <a:p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 «</a:t>
            </a:r>
            <a:r>
              <a:rPr lang="ru-RU" sz="4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Агрессята</a:t>
            </a:r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 «Сторонники»</a:t>
            </a:r>
          </a:p>
          <a:p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 «Наблюдатели»</a:t>
            </a:r>
            <a:endParaRPr lang="ru-RU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7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43608" y="260648"/>
            <a:ext cx="770485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Психологический портрет </a:t>
            </a:r>
            <a:r>
              <a:rPr lang="ru-RU" sz="3200" b="1" dirty="0" err="1" smtClean="0">
                <a:solidFill>
                  <a:srgbClr val="0070C0"/>
                </a:solidFill>
              </a:rPr>
              <a:t>буллера</a:t>
            </a:r>
            <a:r>
              <a:rPr lang="ru-RU" sz="3200" b="1" dirty="0" smtClean="0">
                <a:solidFill>
                  <a:srgbClr val="0070C0"/>
                </a:solidFill>
              </a:rPr>
              <a:t>:</a:t>
            </a:r>
            <a:endParaRPr lang="ru-RU" dirty="0"/>
          </a:p>
          <a:p>
            <a:endParaRPr lang="ru-RU" b="1" dirty="0" smtClean="0"/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буллерами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становятся: 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Дети, воспитывающиеся родителями-одиночками;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Дети из семей, в которых у матери отмечается негативное отношение к жизни;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Дети из властных и авторитарных семей;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Дети из конфликтных семей;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Дети с низкой устойчивостью к стрессу;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Дети с низкой успеваемостью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05064"/>
            <a:ext cx="2520280" cy="2570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6053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71" y="-859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5226" y="620688"/>
            <a:ext cx="777686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портреты участников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Буллеры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это:</a:t>
            </a:r>
          </a:p>
          <a:p>
            <a:pPr lvl="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Активные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общительные дети, претендующие на роль лидера в классе;</a:t>
            </a:r>
          </a:p>
          <a:p>
            <a:pPr lvl="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Агрессивные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дети, использующие для самоутверждения безответную жертву;</a:t>
            </a:r>
          </a:p>
          <a:p>
            <a:pPr lvl="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Дети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стремящиеся быть в центре внимания;</a:t>
            </a:r>
          </a:p>
          <a:p>
            <a:pPr lvl="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Дети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высокомерные, делящие всех на "своих" и "чужих" (что является результатом соответствующего семейного воспитания);</a:t>
            </a:r>
          </a:p>
          <a:p>
            <a:pPr lvl="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Максималисты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желающие идти на компромиссы;</a:t>
            </a:r>
          </a:p>
          <a:p>
            <a:pPr lvl="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Дети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слабым самоконтролем, которые не научились брать 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себя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за свое поведение;</a:t>
            </a:r>
          </a:p>
          <a:p>
            <a:pPr lvl="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обученные другим, лучшим способам поведения, т.е. не воспитанные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793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71" y="-859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43608" y="260648"/>
            <a:ext cx="568863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буллеров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характерны: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Импульсивность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Раздражительность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Эмоциональная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неустойчивость;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Завышенная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самооценка;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Враждебность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(агрессивность);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Отсутствие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коммуникативных навыков при внешнем соблюдении общепринятых норм и правил;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Склонность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 лжи или жульничеству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Идеи на тему «Человечки» (100) в 2022 г | презентация, эмодзи, картин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225" y="2060848"/>
            <a:ext cx="2160240" cy="3287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927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7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43608" y="978053"/>
            <a:ext cx="7416824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Психологический портрет свидетеля:</a:t>
            </a:r>
            <a:endParaRPr lang="ru-RU" dirty="0"/>
          </a:p>
          <a:p>
            <a:endParaRPr lang="ru-RU" b="1" dirty="0" smtClean="0"/>
          </a:p>
          <a:p>
            <a:pPr lvl="0"/>
            <a:r>
              <a:rPr lang="ru-RU" sz="2400" dirty="0" smtClean="0"/>
              <a:t> - страх </a:t>
            </a:r>
            <a:r>
              <a:rPr lang="ru-RU" sz="2400" dirty="0"/>
              <a:t>совершения подобного с тобой, </a:t>
            </a:r>
            <a:endParaRPr lang="ru-RU" sz="2400" dirty="0" smtClean="0"/>
          </a:p>
          <a:p>
            <a:pPr lvl="0"/>
            <a:r>
              <a:rPr lang="ru-RU" sz="2400" dirty="0"/>
              <a:t> </a:t>
            </a:r>
            <a:r>
              <a:rPr lang="ru-RU" sz="2400" dirty="0" smtClean="0"/>
              <a:t>- злорадство </a:t>
            </a:r>
            <a:r>
              <a:rPr lang="ru-RU" sz="2400" dirty="0"/>
              <a:t>по этому поводу («Слава богу, не я»), </a:t>
            </a:r>
            <a:r>
              <a:rPr lang="ru-RU" sz="2400" dirty="0" smtClean="0"/>
              <a:t>            - беспомощность</a:t>
            </a:r>
          </a:p>
          <a:p>
            <a:pPr lvl="0"/>
            <a:r>
              <a:rPr lang="ru-RU" sz="2400" dirty="0" smtClean="0"/>
              <a:t> - Со стороны взрослого: «Я этого не вижу», «Пусть сами разбираются». </a:t>
            </a:r>
            <a:endParaRPr lang="ru-RU" sz="2400" dirty="0"/>
          </a:p>
        </p:txBody>
      </p:sp>
      <p:sp>
        <p:nvSpPr>
          <p:cNvPr id="2" name="AutoShape 2" descr="Фон для презентации с человечками - 32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818889"/>
            <a:ext cx="2503165" cy="250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61203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7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16790" y="476672"/>
            <a:ext cx="7416824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Психологический портрет жертвы:</a:t>
            </a:r>
            <a:endParaRPr lang="ru-RU" dirty="0"/>
          </a:p>
          <a:p>
            <a:endParaRPr lang="ru-RU" b="1" dirty="0" smtClean="0"/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 физические недостатки ;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особенности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особенности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внешности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плохие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–страх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школой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отсутствие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опыта жизни в коллективе (домашние дети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низкий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 и трудности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обучении.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Фон для презентации с человечками - 32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149080"/>
            <a:ext cx="2044126" cy="2090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79208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7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16790" y="476672"/>
            <a:ext cx="741682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Психологический портрет  защитников:</a:t>
            </a:r>
            <a:endParaRPr lang="ru-RU" dirty="0"/>
          </a:p>
          <a:p>
            <a:endParaRPr lang="ru-RU" b="1" dirty="0" smtClean="0"/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Фон для презентации с человечками - 32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109001"/>
            <a:ext cx="61926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занимают очевидную позицию против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травли;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активно противодействуют нападающим;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предпринимают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для прекращения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издевательств, либо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успокаивают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поддерживают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жертву.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человечки для презентации: 2 тыс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725290"/>
            <a:ext cx="24003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9989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Статистика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9632" y="1484784"/>
            <a:ext cx="76086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- 62% не рассказывают о </a:t>
            </a:r>
            <a:r>
              <a:rPr lang="ru-RU" sz="32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буллинге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- 24% делятся с друзьями;</a:t>
            </a:r>
          </a:p>
          <a:p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- 2%  рассказывают 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родителям, педагогам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человечки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05818" y="3449425"/>
            <a:ext cx="3178349" cy="22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613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Признаки того, что ребенок является жертвой травли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35696" y="1484784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1838726"/>
            <a:ext cx="71287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теряет интерес к школе, секции, к кружку;</a:t>
            </a:r>
          </a:p>
          <a:p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изменение в настроении и поведении;</a:t>
            </a:r>
          </a:p>
          <a:p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часто болеет;</a:t>
            </a:r>
          </a:p>
          <a:p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часто нарушение сна;</a:t>
            </a:r>
          </a:p>
          <a:p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у ребенка следы насилия;</a:t>
            </a:r>
          </a:p>
          <a:p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повышенная раздражительность;</a:t>
            </a:r>
          </a:p>
          <a:p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запросы на дополнительные деньги;</a:t>
            </a:r>
          </a:p>
          <a:p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предпочтение взрослой компании;</a:t>
            </a:r>
          </a:p>
          <a:p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отказ от разговора на «неудобные темы»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9551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Что делать, если ваш ребенок подвергся травле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5696" y="1484784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48424" y="1809421"/>
            <a:ext cx="71287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оказание поддержки;</a:t>
            </a:r>
          </a:p>
          <a:p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 поддаваться паники;</a:t>
            </a:r>
          </a:p>
          <a:p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внимательно выслушать ребенка;</a:t>
            </a:r>
          </a:p>
          <a:p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навыкам преодоления трудности;</a:t>
            </a:r>
          </a:p>
          <a:p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помощь психолога.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043" y="4056190"/>
            <a:ext cx="3176587" cy="224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9079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71" y="-859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692696"/>
            <a:ext cx="741682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«Промедление </a:t>
            </a:r>
            <a:r>
              <a:rPr lang="ru-RU" sz="40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может обернуться чем угодно, ибо время приносит с собой как зло, так и добро, как добро, так и </a:t>
            </a:r>
            <a:r>
              <a:rPr lang="ru-RU" sz="40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зло».</a:t>
            </a:r>
            <a:endParaRPr lang="ru-RU" sz="4000" dirty="0">
              <a:solidFill>
                <a:srgbClr val="C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                   </a:t>
            </a:r>
            <a:r>
              <a:rPr lang="ru-RU" sz="4000" dirty="0" err="1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Никколо</a:t>
            </a:r>
            <a:r>
              <a:rPr lang="ru-RU" sz="40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Макиавелли</a:t>
            </a:r>
          </a:p>
        </p:txBody>
      </p:sp>
      <p:pic>
        <p:nvPicPr>
          <p:cNvPr id="8" name="Рисунок 7" descr="уверенност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280" y="4797152"/>
            <a:ext cx="16002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1113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П</a:t>
            </a:r>
            <a:r>
              <a:rPr lang="ru-RU" b="1" dirty="0" smtClean="0">
                <a:solidFill>
                  <a:srgbClr val="0070C0"/>
                </a:solidFill>
              </a:rPr>
              <a:t>равила </a:t>
            </a:r>
            <a:r>
              <a:rPr lang="ru-RU" b="1" dirty="0">
                <a:solidFill>
                  <a:srgbClr val="0070C0"/>
                </a:solidFill>
              </a:rPr>
              <a:t>профилактики </a:t>
            </a:r>
            <a:r>
              <a:rPr lang="ru-RU" b="1" dirty="0" err="1">
                <a:solidFill>
                  <a:srgbClr val="0070C0"/>
                </a:solidFill>
              </a:rPr>
              <a:t>буллинга</a:t>
            </a:r>
            <a:r>
              <a:rPr lang="ru-RU" b="1" dirty="0">
                <a:solidFill>
                  <a:srgbClr val="0070C0"/>
                </a:solidFill>
              </a:rPr>
              <a:t> для </a:t>
            </a:r>
            <a:r>
              <a:rPr lang="ru-RU" b="1" dirty="0" smtClean="0">
                <a:solidFill>
                  <a:srgbClr val="0070C0"/>
                </a:solidFill>
              </a:rPr>
              <a:t>педагогов</a:t>
            </a:r>
            <a:r>
              <a:rPr lang="ru-RU" b="1" dirty="0" smtClean="0"/>
              <a:t>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5696" y="1484784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1484784"/>
            <a:ext cx="71287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игнорировать, не преуменьшать значение.</a:t>
            </a:r>
          </a:p>
          <a:p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Проявить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 в данной ситуации.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Разговор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"агрессором" </a:t>
            </a:r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Разговор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"жертвой" </a:t>
            </a:r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Разговор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классом.</a:t>
            </a:r>
          </a:p>
          <a:p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Проинформировать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коллектив.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Пригласить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для беседы.</a:t>
            </a:r>
          </a:p>
          <a:p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Наступление последствий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117745"/>
            <a:ext cx="3176587" cy="224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7965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407" y="-3627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7404" y="36870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70C0"/>
                </a:solidFill>
              </a:rPr>
              <a:t>Методы </a:t>
            </a:r>
            <a:r>
              <a:rPr lang="ru-RU" b="1" dirty="0">
                <a:solidFill>
                  <a:srgbClr val="0070C0"/>
                </a:solidFill>
              </a:rPr>
              <a:t>профилактики </a:t>
            </a:r>
            <a:r>
              <a:rPr lang="ru-RU" b="1" dirty="0" err="1">
                <a:solidFill>
                  <a:srgbClr val="0070C0"/>
                </a:solidFill>
              </a:rPr>
              <a:t>буллинга</a:t>
            </a:r>
            <a:r>
              <a:rPr lang="ru-RU" b="1" dirty="0">
                <a:solidFill>
                  <a:srgbClr val="0070C0"/>
                </a:solidFill>
              </a:rPr>
              <a:t> для </a:t>
            </a:r>
            <a:r>
              <a:rPr lang="ru-RU" b="1" dirty="0" smtClean="0">
                <a:solidFill>
                  <a:srgbClr val="0070C0"/>
                </a:solidFill>
              </a:rPr>
              <a:t>педагогов</a:t>
            </a:r>
            <a:r>
              <a:rPr lang="ru-RU" dirty="0"/>
              <a:t/>
            </a:r>
            <a:br>
              <a:rPr lang="ru-RU" dirty="0"/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909777" y="2060848"/>
            <a:ext cx="4454311" cy="3096344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b="1" i="1" dirty="0" smtClean="0">
                <a:solidFill>
                  <a:srgbClr val="0070C0"/>
                </a:solidFill>
              </a:rPr>
              <a:t> </a:t>
            </a:r>
            <a:r>
              <a:rPr lang="ru-RU" sz="45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Классный </a:t>
            </a:r>
            <a:r>
              <a:rPr lang="ru-RU" sz="45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</a:t>
            </a:r>
            <a:endParaRPr lang="ru-RU" sz="45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45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4500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Внутриклассные</a:t>
            </a:r>
            <a:r>
              <a:rPr lang="ru-RU" sz="45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5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  <a:endParaRPr lang="ru-RU" sz="45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4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5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фильмов</a:t>
            </a:r>
            <a:endParaRPr lang="ru-RU" sz="45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45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Комбинирование </a:t>
            </a:r>
            <a:r>
              <a:rPr lang="ru-RU" sz="45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 </a:t>
            </a:r>
            <a:r>
              <a:rPr lang="ru-RU" sz="45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</a:t>
            </a:r>
          </a:p>
          <a:p>
            <a:pPr algn="l"/>
            <a:r>
              <a:rPr lang="ru-RU" sz="45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Работа с родителями</a:t>
            </a:r>
          </a:p>
          <a:p>
            <a:pPr algn="l"/>
            <a:endParaRPr lang="ru-RU" b="1" i="1" dirty="0" smtClean="0">
              <a:solidFill>
                <a:srgbClr val="0070C0"/>
              </a:solidFill>
            </a:endParaRPr>
          </a:p>
          <a:p>
            <a:pPr algn="l"/>
            <a:endParaRPr lang="ru-RU" b="1" i="1" dirty="0">
              <a:solidFill>
                <a:srgbClr val="0070C0"/>
              </a:solidFill>
            </a:endParaRPr>
          </a:p>
          <a:p>
            <a:pPr algn="l"/>
            <a:endParaRPr lang="ru-RU" dirty="0">
              <a:solidFill>
                <a:srgbClr val="0070C0"/>
              </a:solidFill>
            </a:endParaRPr>
          </a:p>
          <a:p>
            <a:pPr algn="l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5696" y="1484784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3d человечки для презентаций powerpoint: 3d человечки для презентаций  powerpoint картинки - Э.Х.О. | ЗД-МИ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293" y="3573016"/>
            <a:ext cx="3703159" cy="300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10778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612" y="-32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835696" y="1484784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91635" y="684565"/>
            <a:ext cx="524403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Важную </a:t>
            </a:r>
            <a:r>
              <a:rPr lang="ru-RU" sz="3600" b="1" dirty="0" smtClean="0">
                <a:solidFill>
                  <a:srgbClr val="C00000"/>
                </a:solidFill>
              </a:rPr>
              <a:t>роль в жизни человека  </a:t>
            </a:r>
            <a:r>
              <a:rPr lang="ru-RU" sz="3600" b="1" dirty="0" smtClean="0">
                <a:solidFill>
                  <a:srgbClr val="C00000"/>
                </a:solidFill>
              </a:rPr>
              <a:t>в </a:t>
            </a:r>
            <a:r>
              <a:rPr lang="ru-RU" sz="3600" b="1" dirty="0" smtClean="0">
                <a:solidFill>
                  <a:srgbClr val="C00000"/>
                </a:solidFill>
              </a:rPr>
              <a:t>играет </a:t>
            </a:r>
            <a:r>
              <a:rPr lang="ru-RU" sz="3600" b="1" dirty="0" smtClean="0">
                <a:solidFill>
                  <a:srgbClr val="C00000"/>
                </a:solidFill>
              </a:rPr>
              <a:t>любовь и доверие!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 Будьте здоровы и  любимы!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3" descr="солнце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842" y="398934"/>
            <a:ext cx="22860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4" descr="Новый рисунок (10)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4000500"/>
            <a:ext cx="23622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5" descr="Новый рисунок (18)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30360">
            <a:off x="1179554" y="3543313"/>
            <a:ext cx="304800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4578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71" y="-859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80697" y="1484784"/>
            <a:ext cx="7416824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Цель:</a:t>
            </a:r>
            <a:endParaRPr lang="ru-RU" sz="2400" u="sng" dirty="0" smtClean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  1.	Познакомить педагогический коллектив с понятием «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Буллинг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», причинами его возникновения.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2.	Дать рекомендации педагогам по профилактике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буллинга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 в образовательном учреждении.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8" name="Рисунок 7" descr="уверенност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3789040"/>
            <a:ext cx="2608312" cy="26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076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435" y="-44896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599" y="472055"/>
            <a:ext cx="815396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—многократное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 давление на человека, жертва которого испытывает постоянный стресс. Травля одного человека 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другим (другими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Проявляется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возрастных и социальных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группах.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05064"/>
            <a:ext cx="2520280" cy="2570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1481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30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Виды </a:t>
            </a:r>
            <a:r>
              <a:rPr lang="ru-RU" b="1" dirty="0" err="1" smtClean="0">
                <a:solidFill>
                  <a:srgbClr val="FF0000"/>
                </a:solidFill>
              </a:rPr>
              <a:t>буллинга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4716016" y="1255707"/>
            <a:ext cx="1368152" cy="535868"/>
          </a:xfrm>
          <a:prstGeom prst="straightConnector1">
            <a:avLst/>
          </a:prstGeom>
          <a:ln w="22225">
            <a:headEnd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3239747" y="1255707"/>
            <a:ext cx="1225740" cy="535868"/>
          </a:xfrm>
          <a:prstGeom prst="straightConnector1">
            <a:avLst/>
          </a:prstGeom>
          <a:ln w="22225">
            <a:headEnd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763688" y="1843336"/>
            <a:ext cx="1821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ПРЯМОЙ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88556" y="1897668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КОСВЕННЫЙ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900688" y="2944108"/>
            <a:ext cx="0" cy="576064"/>
          </a:xfrm>
          <a:prstGeom prst="straightConnector1">
            <a:avLst/>
          </a:prstGeom>
          <a:ln w="22225">
            <a:headEnd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99592" y="2552345"/>
            <a:ext cx="502047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насилие;</a:t>
            </a:r>
          </a:p>
          <a:p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эмоциональное 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насилие;</a:t>
            </a:r>
          </a:p>
          <a:p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сексуальное насилие;</a:t>
            </a:r>
            <a:endParaRPr lang="ru-RU" sz="3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экономическое насилие</a:t>
            </a:r>
          </a:p>
          <a:p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7135332" y="2459216"/>
            <a:ext cx="0" cy="772924"/>
          </a:xfrm>
          <a:prstGeom prst="straightConnector1">
            <a:avLst/>
          </a:prstGeom>
          <a:ln w="22225">
            <a:headEnd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84168" y="3420909"/>
            <a:ext cx="26671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кибербуллинг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860" y="4818063"/>
            <a:ext cx="1827756" cy="138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269266"/>
            <a:ext cx="2088929" cy="2249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9255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71" y="-859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528" y="3212976"/>
            <a:ext cx="2786063" cy="284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044613"/>
              </p:ext>
            </p:extLst>
          </p:nvPr>
        </p:nvGraphicFramePr>
        <p:xfrm>
          <a:off x="858116" y="548680"/>
          <a:ext cx="7962356" cy="55059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34241"/>
                <a:gridCol w="5828115"/>
              </a:tblGrid>
              <a:tr h="343233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747" marR="467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включает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747" marR="46747" marT="0" marB="0"/>
                </a:tc>
              </a:tr>
              <a:tr h="692316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Физическое насилие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747" marR="467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избиение, побои, толчки, шлепки, удары, подзатыльники, пинки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747" marR="46747" marT="0" marB="0"/>
                </a:tc>
              </a:tr>
              <a:tr h="2402627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Эмоциональное насилие (психологическое)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747" marR="467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Угрозы, насмешки, присвоение обидных кличек, бесконечные замечания, критика, необъективные оценки со стороны учителей, высмеивание, оскорбление, унижение ученика в присутствие других детей, принуждение делать что-то, чего ребенок делать не хочет. Дискриминация, Нецензурная брань. Умышленное доведение человека до стресса, срыва.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747" marR="46747" marT="0" marB="0"/>
                </a:tc>
              </a:tr>
              <a:tr h="1375429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Сексуальное насилие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747" marR="467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Сексуальное насилие, или совращение – использование ребенка (мальчика или девочки) взрослым (учителем), или другим ребенком для удовлетворения сексуальных потребностей, или для получения выгоды.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747" marR="46747" marT="0" marB="0"/>
                </a:tc>
              </a:tr>
              <a:tr h="692316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Экономическое насилие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747" marR="467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Порча и отнятие личных вещей. Вымогательство. Отбирание денег. Повреждение имущества.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747" marR="4674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957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71" y="-859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573816"/>
              </p:ext>
            </p:extLst>
          </p:nvPr>
        </p:nvGraphicFramePr>
        <p:xfrm>
          <a:off x="899592" y="527124"/>
          <a:ext cx="8064896" cy="58662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80942"/>
                <a:gridCol w="1545360"/>
                <a:gridCol w="463859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включает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59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Кибербуллинг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 телефона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1.Систематически осуществляются анонимные звонки и отправляются оскорбляющего или угрожающего рода сообщения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Съемка компрометирующих фото- и видеоматериалов, публикация их в сети Интернет.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</a:tr>
              <a:tr h="517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 E-mail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Рассылка злых и негативных сообщений.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</a:tr>
              <a:tr h="26474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Социальных сетей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Написание обидных комментариев к фотографиям, к видео, на стене пользователя, в сообществах.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Распространение непристойного видео и фото.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Взлом чужого аккаунта, редактирование его с целью очернить другого человека.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Намеренное создание группы, для выражения ненависти и травли определенного человека.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Создание фальшивого профиля для третирования другого человека.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</a:tr>
              <a:tr h="7833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Видео-портал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Публикация в Интернет непристойного, компрометирующего, позорящего другого человека видео.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6490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71" y="-859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404664"/>
            <a:ext cx="84267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отличается конфликт от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162609"/>
              </p:ext>
            </p:extLst>
          </p:nvPr>
        </p:nvGraphicFramePr>
        <p:xfrm>
          <a:off x="1043608" y="1052737"/>
          <a:ext cx="7848872" cy="5785852"/>
        </p:xfrm>
        <a:graphic>
          <a:graphicData uri="http://schemas.openxmlformats.org/drawingml/2006/table">
            <a:tbl>
              <a:tblPr firstRow="1" firstCol="1" bandRow="1"/>
              <a:tblGrid>
                <a:gridCol w="3747660"/>
                <a:gridCol w="4101212"/>
              </a:tblGrid>
              <a:tr h="490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Конфликт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Буллинг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29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 конфликте обе стороны одинаково сильны и могут равноценно влиять на ситуацию.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Неравные силы. В случае травли жертва ощущает себя беспомощной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09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Конфликт чаще возникает спонтанно.</a:t>
                      </a:r>
                      <a:b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Он не планируется заранее и сопровождается выплеском накопившихся эмоций.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Травля — это спланированное систематическое унижение одного ребёнка группой других детей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53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 конфликте обе стороны ответственны за происходящее.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 случае травли жертва не виновата в случившемся. Она не выбирала такую ситуацию. И стать жертвой может любой ребёнок.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1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Конфликт длится недолго. Стороны стараются уладить его как можно быстрее</a:t>
                      </a:r>
                      <a:b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Травля же — регулярно повторяющееся действие, цель которого намеренно унизить жертву, а суть в эмоциональном или физическом насилии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91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Конфликт можно разрешить. Это последнее и главное отличие.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Травлю, в отличие от конфликта, можно только прекратить (в лучшем случае).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307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71" y="-859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755351"/>
            <a:ext cx="84267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возникновения </a:t>
            </a:r>
            <a:r>
              <a:rPr lang="ru-RU" sz="32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49993" y="1404470"/>
            <a:ext cx="748883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семье </a:t>
            </a:r>
          </a:p>
          <a:p>
            <a:pPr marL="285750" indent="-285750">
              <a:buFontTx/>
              <a:buChar char="-"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микроклимат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того образовательного учреждения, куда попадают дети для получения образования. </a:t>
            </a:r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  отсутствие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 за поведением детей в перемены, свободное время.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проблемы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успеваемостью и приклеивание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ярлыков.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783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1055</Words>
  <Application>Microsoft Office PowerPoint</Application>
  <PresentationFormat>Экран (4:3)</PresentationFormat>
  <Paragraphs>175</Paragraphs>
  <Slides>22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буллинга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буллинга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Статистика</vt:lpstr>
      <vt:lpstr>Признаки того, что ребенок является жертвой травли</vt:lpstr>
      <vt:lpstr>Что делать, если ваш ребенок подвергся травле</vt:lpstr>
      <vt:lpstr>Правила профилактики буллинга для педагогов:</vt:lpstr>
      <vt:lpstr> Методы профилактики буллинга для педагогов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Родительский лекторий</dc:title>
  <dc:creator>Г.М. Хакимова</dc:creator>
  <cp:lastModifiedBy>Школа-интернат22</cp:lastModifiedBy>
  <cp:revision>25</cp:revision>
  <dcterms:created xsi:type="dcterms:W3CDTF">2022-12-06T05:33:56Z</dcterms:created>
  <dcterms:modified xsi:type="dcterms:W3CDTF">2022-12-27T05:49:11Z</dcterms:modified>
</cp:coreProperties>
</file>