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C8B0-D157-4DBC-BE29-F8B9782B0AA1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CC47-9B0A-47B8-ACDB-EBB274D5F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145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0C8B0-D157-4DBC-BE29-F8B9782B0AA1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ACC47-9B0A-47B8-ACDB-EBB274D5F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18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FF6600"/>
                </a:solidFill>
              </a:rPr>
              <a:t>Серия «Рифмуем слова»</a:t>
            </a:r>
            <a:br>
              <a:rPr lang="ru-RU" sz="2400" b="1" i="1" smtClean="0">
                <a:solidFill>
                  <a:srgbClr val="FF6600"/>
                </a:solidFill>
              </a:rPr>
            </a:br>
            <a:r>
              <a:rPr lang="ru-RU" sz="2400" b="1" i="1" smtClean="0">
                <a:solidFill>
                  <a:srgbClr val="FF6600"/>
                </a:solidFill>
              </a:rPr>
              <a:t/>
            </a:r>
            <a:br>
              <a:rPr lang="ru-RU" sz="2400" b="1" i="1" smtClean="0">
                <a:solidFill>
                  <a:srgbClr val="FF6600"/>
                </a:solidFill>
              </a:rPr>
            </a:br>
            <a:r>
              <a:rPr lang="ru-RU" sz="2400" b="1" i="1" smtClean="0">
                <a:solidFill>
                  <a:srgbClr val="0070C0"/>
                </a:solidFill>
              </a:rPr>
              <a:t/>
            </a:r>
            <a:br>
              <a:rPr lang="ru-RU" sz="2400" b="1" i="1" smtClean="0">
                <a:solidFill>
                  <a:srgbClr val="0070C0"/>
                </a:solidFill>
              </a:rPr>
            </a:br>
            <a:r>
              <a:rPr lang="ru-RU" sz="4800" b="1" i="1" u="sng" smtClean="0">
                <a:solidFill>
                  <a:srgbClr val="0070C0"/>
                </a:solidFill>
              </a:rPr>
              <a:t>«Слова звучат похоже!»</a:t>
            </a:r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2400" b="1" i="1" smtClean="0">
                <a:solidFill>
                  <a:srgbClr val="FF6600"/>
                </a:solidFill>
              </a:rPr>
              <a:t>(звуки </a:t>
            </a:r>
            <a:r>
              <a:rPr lang="en-US" sz="2400" b="1" i="1" smtClean="0">
                <a:solidFill>
                  <a:srgbClr val="FF6600"/>
                </a:solidFill>
              </a:rPr>
              <a:t>[</a:t>
            </a:r>
            <a:r>
              <a:rPr lang="ru-RU" sz="2400" b="1" i="1" smtClean="0">
                <a:solidFill>
                  <a:srgbClr val="FF6600"/>
                </a:solidFill>
              </a:rPr>
              <a:t>з,з</a:t>
            </a:r>
            <a:r>
              <a:rPr lang="en-US" sz="2400" b="1" i="1" smtClean="0">
                <a:solidFill>
                  <a:srgbClr val="FF6600"/>
                </a:solidFill>
              </a:rPr>
              <a:t>’]</a:t>
            </a:r>
            <a:r>
              <a:rPr lang="ru-RU" sz="2400" b="1" i="1" smtClean="0">
                <a:solidFill>
                  <a:srgbClr val="FF6600"/>
                </a:solidFill>
              </a:rPr>
              <a:t>)</a:t>
            </a:r>
            <a:r>
              <a:rPr lang="ru-RU" sz="2400" b="1" i="1" smtClean="0"/>
              <a:t/>
            </a:r>
            <a:br>
              <a:rPr lang="ru-RU" sz="2400" b="1" i="1" smtClean="0"/>
            </a:br>
            <a:r>
              <a:rPr lang="ru-RU" sz="3200" b="1" i="1" u="sng" smtClean="0"/>
              <a:t/>
            </a:r>
            <a:br>
              <a:rPr lang="ru-RU" sz="3200" b="1" i="1" u="sng" smtClean="0"/>
            </a:br>
            <a:r>
              <a:rPr lang="ru-RU" sz="2400" b="1" i="1" smtClean="0">
                <a:solidFill>
                  <a:srgbClr val="0070C0"/>
                </a:solidFill>
              </a:rPr>
              <a:t>Упражнение для совершенствования </a:t>
            </a:r>
            <a:br>
              <a:rPr lang="ru-RU" sz="2400" b="1" i="1" smtClean="0">
                <a:solidFill>
                  <a:srgbClr val="0070C0"/>
                </a:solidFill>
              </a:rPr>
            </a:br>
            <a:r>
              <a:rPr lang="ru-RU" sz="2400" b="1" i="1" smtClean="0">
                <a:solidFill>
                  <a:srgbClr val="0070C0"/>
                </a:solidFill>
              </a:rPr>
              <a:t>фонетико-фонематических процессов</a:t>
            </a:r>
            <a:r>
              <a:rPr lang="en-US" sz="2400" b="1" i="1" smtClean="0">
                <a:solidFill>
                  <a:srgbClr val="0070C0"/>
                </a:solidFill>
              </a:rPr>
              <a:t/>
            </a:r>
            <a:br>
              <a:rPr lang="en-US" sz="2400" b="1" i="1" smtClean="0">
                <a:solidFill>
                  <a:srgbClr val="0070C0"/>
                </a:solidFill>
              </a:rPr>
            </a:br>
            <a:r>
              <a:rPr lang="ru-RU" sz="2400" b="1" i="1" smtClean="0">
                <a:solidFill>
                  <a:srgbClr val="0070C0"/>
                </a:solidFill>
              </a:rPr>
              <a:t> и чувства рифмы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2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70C0"/>
                </a:solidFill>
              </a:rPr>
              <a:t>4.Узлы. </a:t>
            </a:r>
            <a:r>
              <a:rPr lang="en-US" sz="2800" i="1" smtClean="0">
                <a:solidFill>
                  <a:srgbClr val="0070C0"/>
                </a:solidFill>
              </a:rPr>
              <a:t> </a:t>
            </a:r>
            <a:r>
              <a:rPr lang="ru-RU" sz="2800" i="1" smtClean="0">
                <a:solidFill>
                  <a:srgbClr val="0070C0"/>
                </a:solidFill>
              </a:rPr>
              <a:t>Берёза, козлы, избушка.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29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Узлы</a:t>
            </a:r>
            <a:r>
              <a:rPr lang="ru-RU" sz="4000" smtClean="0">
                <a:solidFill>
                  <a:srgbClr val="FF6600"/>
                </a:solidFill>
              </a:rPr>
              <a:t> – </a:t>
            </a:r>
            <a:r>
              <a:rPr lang="ru-RU" sz="4000" i="1" smtClean="0">
                <a:solidFill>
                  <a:srgbClr val="FF6600"/>
                </a:solidFill>
              </a:rPr>
              <a:t>козлы</a:t>
            </a:r>
            <a:r>
              <a:rPr lang="ru-RU" sz="4000" smtClean="0">
                <a:solidFill>
                  <a:srgbClr val="FF6600"/>
                </a:solidFill>
              </a:rPr>
              <a:t>.</a:t>
            </a:r>
            <a:endParaRPr lang="ru-RU" sz="4000" i="1" smtClean="0">
              <a:solidFill>
                <a:srgbClr val="FF66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99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0070C0"/>
                </a:solidFill>
              </a:rPr>
              <a:t>5. Резинка. Корзинка, завод, замок. 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24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Резинка – корзинка.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76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smtClean="0">
                <a:solidFill>
                  <a:srgbClr val="0070C0"/>
                </a:solidFill>
              </a:rPr>
              <a:t>6</a:t>
            </a:r>
            <a:r>
              <a:rPr lang="ru-RU" sz="2800" i="1" smtClean="0">
                <a:solidFill>
                  <a:srgbClr val="0070C0"/>
                </a:solidFill>
              </a:rPr>
              <a:t>. Мозаика. Закройщик, зайка,</a:t>
            </a:r>
            <a:r>
              <a:rPr lang="en-US" sz="2800" i="1" smtClean="0">
                <a:solidFill>
                  <a:srgbClr val="0070C0"/>
                </a:solidFill>
              </a:rPr>
              <a:t> </a:t>
            </a:r>
            <a:r>
              <a:rPr lang="ru-RU" sz="2800" i="1" smtClean="0">
                <a:solidFill>
                  <a:srgbClr val="0070C0"/>
                </a:solidFill>
              </a:rPr>
              <a:t>забор.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23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Мозаика – зайка.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59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0070C0"/>
                </a:solidFill>
              </a:rPr>
              <a:t>7. Мимоза.  Грузовик, берёза, змея.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71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Мимоза – берёза.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39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0070C0"/>
                </a:solidFill>
              </a:rPr>
              <a:t>8. Берёзы. Вазочка, змей, арбузы.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56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Берёзы – арбузы.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36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i="1" smtClean="0"/>
              <a:t>	</a:t>
            </a:r>
            <a:br>
              <a:rPr lang="en-US" sz="2400" i="1" smtClean="0"/>
            </a:br>
            <a:r>
              <a:rPr lang="en-US" sz="2400" i="1" smtClean="0"/>
              <a:t>	</a:t>
            </a:r>
            <a:r>
              <a:rPr lang="ru-RU" sz="2400" i="1" smtClean="0">
                <a:solidFill>
                  <a:srgbClr val="0070C0"/>
                </a:solidFill>
              </a:rPr>
              <a:t>Презентация может быть использована учителем-логопедом или</a:t>
            </a:r>
            <a:r>
              <a:rPr lang="en-US" sz="2400" i="1" smtClean="0">
                <a:solidFill>
                  <a:srgbClr val="0070C0"/>
                </a:solidFill>
              </a:rPr>
              <a:t> </a:t>
            </a:r>
            <a:r>
              <a:rPr lang="ru-RU" sz="2400" i="1" smtClean="0">
                <a:solidFill>
                  <a:srgbClr val="0070C0"/>
                </a:solidFill>
              </a:rPr>
              <a:t> родителями как отдельное упражнение или как часть занятия с ребёнком 5-7 лет, имеющим фонетико-фонематические проблемы.</a:t>
            </a:r>
            <a:br>
              <a:rPr lang="ru-RU" sz="2400" i="1" smtClean="0">
                <a:solidFill>
                  <a:srgbClr val="0070C0"/>
                </a:solidFill>
              </a:rPr>
            </a:br>
            <a:endParaRPr lang="ru-RU" sz="2400" smtClean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41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0070C0"/>
                </a:solidFill>
              </a:rPr>
              <a:t>9. Блуза.   Зонт, кукуруза, гнездо.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03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Блуза – кукуруза.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22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0070C0"/>
                </a:solidFill>
              </a:rPr>
              <a:t>10. Грузовики.  Замок, подберёзовики, розетка.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826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Грузовики – подберёзовики.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49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smtClean="0">
                <a:solidFill>
                  <a:srgbClr val="0070C0"/>
                </a:solidFill>
              </a:rPr>
              <a:t>В презентации использованы картинки: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6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800" b="1" i="1" smtClean="0"/>
              <a:t>	</a:t>
            </a:r>
            <a:r>
              <a:rPr lang="ru-RU" sz="1800" b="1" i="1" u="sng" smtClean="0">
                <a:solidFill>
                  <a:srgbClr val="FF6600"/>
                </a:solidFill>
              </a:rPr>
              <a:t>Задачи:</a:t>
            </a:r>
            <a:br>
              <a:rPr lang="ru-RU" sz="1800" b="1" i="1" u="sng" smtClean="0">
                <a:solidFill>
                  <a:srgbClr val="FF6600"/>
                </a:solidFill>
              </a:rPr>
            </a:br>
            <a:r>
              <a:rPr lang="ru-RU" sz="1800" i="1" smtClean="0">
                <a:solidFill>
                  <a:srgbClr val="FF6600"/>
                </a:solidFill>
              </a:rPr>
              <a:t> - совершенствование восприятия речи, развитие зрительного и    слухового внимания;</a:t>
            </a:r>
            <a:br>
              <a:rPr lang="ru-RU" sz="1800" i="1" smtClean="0">
                <a:solidFill>
                  <a:srgbClr val="FF6600"/>
                </a:solidFill>
              </a:rPr>
            </a:br>
            <a:r>
              <a:rPr lang="ru-RU" sz="1800" i="1" smtClean="0">
                <a:solidFill>
                  <a:srgbClr val="FF6600"/>
                </a:solidFill>
              </a:rPr>
              <a:t>- совершенствование звукопроизношения:</a:t>
            </a:r>
            <a:br>
              <a:rPr lang="ru-RU" sz="1800" i="1" smtClean="0">
                <a:solidFill>
                  <a:srgbClr val="FF6600"/>
                </a:solidFill>
              </a:rPr>
            </a:br>
            <a:r>
              <a:rPr lang="ru-RU" sz="1800" i="1" smtClean="0">
                <a:solidFill>
                  <a:srgbClr val="FF6600"/>
                </a:solidFill>
              </a:rPr>
              <a:t>  закрепление правильного произношения звуков </a:t>
            </a:r>
            <a:r>
              <a:rPr lang="en-US" sz="1800" i="1" smtClean="0">
                <a:solidFill>
                  <a:srgbClr val="FF6600"/>
                </a:solidFill>
              </a:rPr>
              <a:t>[</a:t>
            </a:r>
            <a:r>
              <a:rPr lang="ru-RU" sz="1800" i="1" smtClean="0">
                <a:solidFill>
                  <a:srgbClr val="FF6600"/>
                </a:solidFill>
              </a:rPr>
              <a:t>з,з</a:t>
            </a:r>
            <a:r>
              <a:rPr lang="en-US" sz="1800" i="1" smtClean="0">
                <a:solidFill>
                  <a:srgbClr val="FF6600"/>
                </a:solidFill>
              </a:rPr>
              <a:t>’]</a:t>
            </a:r>
            <a:r>
              <a:rPr lang="ru-RU" sz="1800" i="1" smtClean="0">
                <a:solidFill>
                  <a:srgbClr val="FF6600"/>
                </a:solidFill>
              </a:rPr>
              <a:t> в словах и фразах;</a:t>
            </a:r>
            <a:br>
              <a:rPr lang="ru-RU" sz="1800" i="1" smtClean="0">
                <a:solidFill>
                  <a:srgbClr val="FF6600"/>
                </a:solidFill>
              </a:rPr>
            </a:br>
            <a:r>
              <a:rPr lang="ru-RU" sz="1800" i="1" smtClean="0">
                <a:solidFill>
                  <a:srgbClr val="FF6600"/>
                </a:solidFill>
              </a:rPr>
              <a:t> - совершенствование фонематических процессов: развитие фонематического восприятия и чувства рифмы.</a:t>
            </a:r>
            <a:r>
              <a:rPr lang="en-US" sz="1800" i="1" smtClean="0">
                <a:solidFill>
                  <a:srgbClr val="FF6600"/>
                </a:solidFill>
              </a:rPr>
              <a:t>	</a:t>
            </a:r>
            <a:endParaRPr lang="ru-RU" sz="1800" i="1" smtClean="0">
              <a:solidFill>
                <a:srgbClr val="FF66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1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70C0"/>
                </a:solidFill>
              </a:rPr>
              <a:t>1. Глаза. Земляника, коза, грузовик.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Глаза – коза.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333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70C0"/>
                </a:solidFill>
              </a:rPr>
              <a:t>2. Роза. Звезда, ваза, зубр.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08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Роза – ваза.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49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70C0"/>
                </a:solidFill>
              </a:rPr>
              <a:t>3. Гроза. Забор, обезьяна, стрекоза.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58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smtClean="0">
                <a:solidFill>
                  <a:srgbClr val="FF6600"/>
                </a:solidFill>
              </a:rPr>
              <a:t>Гроза – стрекоза.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85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Экран (4:3)</PresentationFormat>
  <Paragraphs>24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Серия «Рифмуем слова»   «Слова звучат похоже!» (звуки [з,з’])  Упражнение для совершенствования  фонетико-фонематических процессов  и чувства рифмы</vt:lpstr>
      <vt:lpstr>   Презентация может быть использована учителем-логопедом или  родителями как отдельное упражнение или как часть занятия с ребёнком 5-7 лет, имеющим фонетико-фонематические проблемы. </vt:lpstr>
      <vt:lpstr> Задачи:  - совершенствование восприятия речи, развитие зрительного и    слухового внимания; - совершенствование звукопроизношения:   закрепление правильного произношения звуков [з,з’] в словах и фразах;  - совершенствование фонематических процессов: развитие фонематического восприятия и чувства рифмы. </vt:lpstr>
      <vt:lpstr>1. Глаза. Земляника, коза, грузовик.</vt:lpstr>
      <vt:lpstr>Глаза – коза.</vt:lpstr>
      <vt:lpstr>2. Роза. Звезда, ваза, зубр.</vt:lpstr>
      <vt:lpstr>Роза – ваза.</vt:lpstr>
      <vt:lpstr>3. Гроза. Забор, обезьяна, стрекоза.</vt:lpstr>
      <vt:lpstr>Гроза – стрекоза.</vt:lpstr>
      <vt:lpstr>4.Узлы.  Берёза, козлы, избушка. </vt:lpstr>
      <vt:lpstr>Узлы – козлы.</vt:lpstr>
      <vt:lpstr>5. Резинка. Корзинка, завод, замок.  </vt:lpstr>
      <vt:lpstr>Резинка – корзинка.</vt:lpstr>
      <vt:lpstr>6. Мозаика. Закройщик, зайка, забор. </vt:lpstr>
      <vt:lpstr>Мозаика – зайка.</vt:lpstr>
      <vt:lpstr>7. Мимоза.  Грузовик, берёза, змея.</vt:lpstr>
      <vt:lpstr>Мимоза – берёза.</vt:lpstr>
      <vt:lpstr>8. Берёзы. Вазочка, змей, арбузы.</vt:lpstr>
      <vt:lpstr>Берёзы – арбузы.</vt:lpstr>
      <vt:lpstr>9. Блуза.   Зонт, кукуруза, гнездо.</vt:lpstr>
      <vt:lpstr>Блуза – кукуруза.</vt:lpstr>
      <vt:lpstr>10. Грузовики.  Замок, подберёзовики, розетка.</vt:lpstr>
      <vt:lpstr>Грузовики – подберёзовики.</vt:lpstr>
      <vt:lpstr>В презентации использованы картинки: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Серия «Рифмуем слова»   «Слова звучат похоже!» (звуки [з,з’])  Упражнение для совершенствования  фонетико-фонематических процессов  и чувства рифмы</dc:title>
  <dc:creator>Игорь</dc:creator>
  <cp:lastModifiedBy>Игорь</cp:lastModifiedBy>
  <cp:revision>2</cp:revision>
  <dcterms:created xsi:type="dcterms:W3CDTF">2023-04-09T19:23:59Z</dcterms:created>
  <dcterms:modified xsi:type="dcterms:W3CDTF">2023-04-09T19:24:38Z</dcterms:modified>
</cp:coreProperties>
</file>