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64" r:id="rId4"/>
    <p:sldId id="265" r:id="rId5"/>
    <p:sldId id="257" r:id="rId6"/>
    <p:sldId id="258" r:id="rId7"/>
    <p:sldId id="262" r:id="rId8"/>
    <p:sldId id="261" r:id="rId9"/>
    <p:sldId id="259" r:id="rId10"/>
    <p:sldId id="260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8ABF584-06B2-466C-9C43-F678CE3E6A7B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0F912396-076A-4512-B4A1-051ECD1F5A4A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8464454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BF584-06B2-466C-9C43-F678CE3E6A7B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12396-076A-4512-B4A1-051ECD1F5A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65919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BF584-06B2-466C-9C43-F678CE3E6A7B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12396-076A-4512-B4A1-051ECD1F5A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51777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BF584-06B2-466C-9C43-F678CE3E6A7B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12396-076A-4512-B4A1-051ECD1F5A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02668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8ABF584-06B2-466C-9C43-F678CE3E6A7B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0F912396-076A-4512-B4A1-051ECD1F5A4A}" type="slidenum">
              <a:rPr lang="ru-RU" smtClean="0"/>
              <a:t>‹#›</a:t>
            </a:fld>
            <a:endParaRPr lang="ru-RU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9422917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BF584-06B2-466C-9C43-F678CE3E6A7B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12396-076A-4512-B4A1-051ECD1F5A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9435989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BF584-06B2-466C-9C43-F678CE3E6A7B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12396-076A-4512-B4A1-051ECD1F5A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6890127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BF584-06B2-466C-9C43-F678CE3E6A7B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12396-076A-4512-B4A1-051ECD1F5A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38203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BF584-06B2-466C-9C43-F678CE3E6A7B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12396-076A-4512-B4A1-051ECD1F5A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26151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98ABF584-06B2-466C-9C43-F678CE3E6A7B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0F912396-076A-4512-B4A1-051ECD1F5A4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09702236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98ABF584-06B2-466C-9C43-F678CE3E6A7B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0F912396-076A-4512-B4A1-051ECD1F5A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63962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8ABF584-06B2-466C-9C43-F678CE3E6A7B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0F912396-076A-4512-B4A1-051ECD1F5A4A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585433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k07ui.mob-edu.ru/ui/#/bookshelf/course/136/topic/768/lesson/2653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134313" y="710461"/>
            <a:ext cx="6206836" cy="4535794"/>
          </a:xfrm>
        </p:spPr>
        <p:txBody>
          <a:bodyPr/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Сложение и вычитание</a:t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дробей с одинаковыми знаменателями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5 класс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78693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§27, </a:t>
            </a:r>
            <a:r>
              <a:rPr lang="ru-RU" sz="3200" dirty="0"/>
              <a:t>Сравните арифметические действия с обыкновенными дробями и арифметические действия с натуральными числами. В чём сходство и в чём отличие</a:t>
            </a:r>
            <a:r>
              <a:rPr lang="ru-RU" sz="3200" dirty="0" smtClean="0"/>
              <a:t>? (письменно)</a:t>
            </a:r>
          </a:p>
          <a:p>
            <a:r>
              <a:rPr lang="ru-RU" sz="3200" dirty="0" smtClean="0"/>
              <a:t>№744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709344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Решаем Устно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9051" y="2178584"/>
            <a:ext cx="10823575" cy="2790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84780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2008"/>
          <a:stretch/>
        </p:blipFill>
        <p:spPr>
          <a:xfrm>
            <a:off x="968627" y="2447636"/>
            <a:ext cx="10744424" cy="941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35929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43368" y="2493818"/>
            <a:ext cx="10594942" cy="1558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9565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42442" y="169949"/>
            <a:ext cx="10178322" cy="1492132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Дробные числа, как и натуральные, можно складывать и вычитать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978056" y="1874517"/>
            <a:ext cx="5588998" cy="420759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Объект 4"/>
              <p:cNvSpPr>
                <a:spLocks noGrp="1"/>
              </p:cNvSpPr>
              <p:nvPr>
                <p:ph sz="half" idx="2"/>
              </p:nvPr>
            </p:nvSpPr>
            <p:spPr>
              <a:xfrm>
                <a:off x="6598226" y="1874516"/>
                <a:ext cx="5105395" cy="4207591"/>
              </a:xfrm>
            </p:spPr>
            <p:txBody>
              <a:bodyPr>
                <a:normAutofit fontScale="92500" lnSpcReduction="10000"/>
              </a:bodyPr>
              <a:lstStyle/>
              <a:p>
                <a:pPr marL="0" indent="0">
                  <a:buNone/>
                </a:pPr>
                <a:r>
                  <a:rPr lang="ru-RU" sz="2600" dirty="0" smtClean="0"/>
                  <a:t>На рисунке прямоугольник разделён на 9 равных частей.</a:t>
                </a:r>
              </a:p>
              <a:p>
                <a:pPr marL="0" indent="0">
                  <a:buNone/>
                </a:pPr>
                <a:r>
                  <a:rPr lang="ru-RU" sz="2600" dirty="0" smtClean="0"/>
                  <a:t>Сначала закрасили 2 части, а потом ещё 5 частей.</a:t>
                </a:r>
              </a:p>
              <a:p>
                <a:pPr marL="0" indent="0">
                  <a:buNone/>
                </a:pPr>
                <a:r>
                  <a:rPr lang="ru-RU" sz="2600" dirty="0" smtClean="0"/>
                  <a:t>Таким образом , закрашенными оказались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1" i="1" smtClean="0">
                            <a:latin typeface="Cambria Math" panose="02040503050406030204" pitchFamily="18" charset="0"/>
                          </a:rPr>
                          <m:t>𝟕</m:t>
                        </m:r>
                      </m:num>
                      <m:den>
                        <m:r>
                          <a:rPr lang="ru-RU" sz="3200" b="1" i="1" smtClean="0">
                            <a:latin typeface="Cambria Math" panose="02040503050406030204" pitchFamily="18" charset="0"/>
                          </a:rPr>
                          <m:t>𝟗</m:t>
                        </m:r>
                      </m:den>
                    </m:f>
                  </m:oMath>
                </a14:m>
                <a:r>
                  <a:rPr lang="ru-RU" sz="2600" dirty="0" smtClean="0"/>
                  <a:t> прямоугольника.</a:t>
                </a:r>
              </a:p>
              <a:p>
                <a:pPr marL="0" indent="0">
                  <a:buNone/>
                </a:pPr>
                <a:r>
                  <a:rPr lang="ru-RU" sz="2600" dirty="0" smtClean="0"/>
                  <a:t>Тогда можно сделать вывод, что: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26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26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ru-RU" sz="2600" b="1" i="1" smtClean="0">
                              <a:latin typeface="Cambria Math" panose="02040503050406030204" pitchFamily="18" charset="0"/>
                            </a:rPr>
                            <m:t>𝟗</m:t>
                          </m:r>
                        </m:den>
                      </m:f>
                      <m:r>
                        <a:rPr lang="ru-RU" sz="2600" b="1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ru-RU" sz="26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2600" b="1" i="1" smtClean="0"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ru-RU" sz="2600" b="1" i="1" smtClean="0">
                              <a:latin typeface="Cambria Math" panose="02040503050406030204" pitchFamily="18" charset="0"/>
                            </a:rPr>
                            <m:t>𝟗</m:t>
                          </m:r>
                        </m:den>
                      </m:f>
                      <m:r>
                        <a:rPr lang="ru-RU" sz="2600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ru-RU" sz="26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26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ru-RU" sz="2600" b="1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ru-RU" sz="2600" b="1" i="1" smtClean="0"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ru-RU" sz="2600" b="1" i="1" smtClean="0">
                              <a:latin typeface="Cambria Math" panose="02040503050406030204" pitchFamily="18" charset="0"/>
                            </a:rPr>
                            <m:t>𝟗</m:t>
                          </m:r>
                        </m:den>
                      </m:f>
                      <m:r>
                        <a:rPr lang="ru-RU" sz="2600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ru-RU" sz="26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2600" b="1" i="1" smtClean="0">
                              <a:latin typeface="Cambria Math" panose="02040503050406030204" pitchFamily="18" charset="0"/>
                            </a:rPr>
                            <m:t>𝟕</m:t>
                          </m:r>
                        </m:num>
                        <m:den>
                          <m:r>
                            <a:rPr lang="ru-RU" sz="2600" b="1" i="1" smtClean="0">
                              <a:latin typeface="Cambria Math" panose="02040503050406030204" pitchFamily="18" charset="0"/>
                            </a:rPr>
                            <m:t>𝟗</m:t>
                          </m:r>
                        </m:den>
                      </m:f>
                    </m:oMath>
                  </m:oMathPara>
                </a14:m>
                <a:endParaRPr lang="ru-RU" b="1" dirty="0"/>
              </a:p>
            </p:txBody>
          </p:sp>
        </mc:Choice>
        <mc:Fallback xmlns="">
          <p:sp>
            <p:nvSpPr>
              <p:cNvPr id="5" name="Объект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6598226" y="1874516"/>
                <a:ext cx="5105395" cy="4207591"/>
              </a:xfrm>
              <a:blipFill rotWithShape="0">
                <a:blip r:embed="rId3"/>
                <a:stretch>
                  <a:fillRect l="-1790" t="-1013" r="-179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52364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7299" y="968637"/>
            <a:ext cx="10011298" cy="868218"/>
          </a:xfrm>
          <a:prstGeom prst="rect">
            <a:avLst/>
          </a:prstGeom>
        </p:spPr>
      </p:pic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1257299" y="2683165"/>
            <a:ext cx="10178322" cy="359359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dirty="0" smtClean="0"/>
              <a:t>В буквенном виде это правило выглядит так:</a:t>
            </a:r>
          </a:p>
          <a:p>
            <a:pPr algn="ctr"/>
            <a:endParaRPr lang="ru-RU" sz="2800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6852" y="3470620"/>
            <a:ext cx="7372191" cy="1387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3785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26553" y="2151039"/>
            <a:ext cx="10028571" cy="1942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6123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0088" y="923846"/>
            <a:ext cx="9085714" cy="105714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553824" y="2523897"/>
            <a:ext cx="71582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dirty="0" smtClean="0"/>
              <a:t>В буквенном виде это правило выглядит так: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1527" y="3394717"/>
            <a:ext cx="7442836" cy="1574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4362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Выполним задания по ссылке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hlinkClick r:id="rId2"/>
              </a:rPr>
              <a:t>Действия с обыкновенными дробями МЭО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73414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TM10001106[[fn=Эмблема]]</Template>
  <TotalTime>44</TotalTime>
  <Words>77</Words>
  <Application>Microsoft Office PowerPoint</Application>
  <PresentationFormat>Широкоэкранный</PresentationFormat>
  <Paragraphs>16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Arial</vt:lpstr>
      <vt:lpstr>Cambria Math</vt:lpstr>
      <vt:lpstr>Corbel</vt:lpstr>
      <vt:lpstr>Gill Sans MT</vt:lpstr>
      <vt:lpstr>Impact</vt:lpstr>
      <vt:lpstr>Times New Roman</vt:lpstr>
      <vt:lpstr>Badge</vt:lpstr>
      <vt:lpstr>Сложение и вычитание дробей с одинаковыми знаменателями</vt:lpstr>
      <vt:lpstr>Решаем Устно</vt:lpstr>
      <vt:lpstr>Презентация PowerPoint</vt:lpstr>
      <vt:lpstr>Презентация PowerPoint</vt:lpstr>
      <vt:lpstr>Дробные числа, как и натуральные, можно складывать и вычитать</vt:lpstr>
      <vt:lpstr>Презентация PowerPoint</vt:lpstr>
      <vt:lpstr>Презентация PowerPoint</vt:lpstr>
      <vt:lpstr>Презентация PowerPoint</vt:lpstr>
      <vt:lpstr>Выполним задания по ссылке</vt:lpstr>
      <vt:lpstr>Домашнее задание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Сложение и вычитание дробей с одинаковыми знаменателями</dc:title>
  <dc:creator>Учетная запись Майкрософт</dc:creator>
  <cp:lastModifiedBy>Учетная запись Майкрософт</cp:lastModifiedBy>
  <cp:revision>5</cp:revision>
  <dcterms:created xsi:type="dcterms:W3CDTF">2022-11-01T16:40:26Z</dcterms:created>
  <dcterms:modified xsi:type="dcterms:W3CDTF">2022-11-01T17:26:40Z</dcterms:modified>
</cp:coreProperties>
</file>