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3" r:id="rId11"/>
    <p:sldId id="265" r:id="rId12"/>
    <p:sldId id="272" r:id="rId13"/>
    <p:sldId id="266" r:id="rId14"/>
    <p:sldId id="271" r:id="rId15"/>
    <p:sldId id="267" r:id="rId16"/>
    <p:sldId id="270" r:id="rId17"/>
    <p:sldId id="268"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36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6577665-D653-4549-8B8A-AAE5853CE6B2}" type="datetimeFigureOut">
              <a:rPr lang="ru-RU" smtClean="0"/>
              <a:t>10.04.2023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2744318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6577665-D653-4549-8B8A-AAE5853CE6B2}" type="datetimeFigureOut">
              <a:rPr lang="ru-RU" smtClean="0"/>
              <a:t>10.04.2023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140473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6577665-D653-4549-8B8A-AAE5853CE6B2}" type="datetimeFigureOut">
              <a:rPr lang="ru-RU" smtClean="0"/>
              <a:t>10.04.2023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3130475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6577665-D653-4549-8B8A-AAE5853CE6B2}" type="datetimeFigureOut">
              <a:rPr lang="ru-RU" smtClean="0"/>
              <a:t>10.04.2023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298500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6577665-D653-4549-8B8A-AAE5853CE6B2}" type="datetimeFigureOut">
              <a:rPr lang="ru-RU" smtClean="0"/>
              <a:t>10.04.2023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4250779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6577665-D653-4549-8B8A-AAE5853CE6B2}" type="datetimeFigureOut">
              <a:rPr lang="ru-RU" smtClean="0"/>
              <a:t>10.04.2023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3604514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6577665-D653-4549-8B8A-AAE5853CE6B2}" type="datetimeFigureOut">
              <a:rPr lang="ru-RU" smtClean="0"/>
              <a:t>10.04.2023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626147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6577665-D653-4549-8B8A-AAE5853CE6B2}" type="datetimeFigureOut">
              <a:rPr lang="ru-RU" smtClean="0"/>
              <a:t>10.04.2023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3380396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6577665-D653-4549-8B8A-AAE5853CE6B2}" type="datetimeFigureOut">
              <a:rPr lang="ru-RU" smtClean="0"/>
              <a:t>10.04.2023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413646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6577665-D653-4549-8B8A-AAE5853CE6B2}" type="datetimeFigureOut">
              <a:rPr lang="ru-RU" smtClean="0"/>
              <a:t>10.04.2023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2728527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6577665-D653-4549-8B8A-AAE5853CE6B2}" type="datetimeFigureOut">
              <a:rPr lang="ru-RU" smtClean="0"/>
              <a:t>10.04.2023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235D99-1BDF-4239-8F8C-3A18851738A7}" type="slidenum">
              <a:rPr lang="ru-RU" smtClean="0"/>
              <a:t>‹#›</a:t>
            </a:fld>
            <a:endParaRPr lang="ru-RU"/>
          </a:p>
        </p:txBody>
      </p:sp>
    </p:spTree>
    <p:extLst>
      <p:ext uri="{BB962C8B-B14F-4D97-AF65-F5344CB8AC3E}">
        <p14:creationId xmlns:p14="http://schemas.microsoft.com/office/powerpoint/2010/main" val="2828303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577665-D653-4549-8B8A-AAE5853CE6B2}" type="datetimeFigureOut">
              <a:rPr lang="ru-RU" smtClean="0"/>
              <a:t>10.04.2023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235D99-1BDF-4239-8F8C-3A18851738A7}" type="slidenum">
              <a:rPr lang="ru-RU" smtClean="0"/>
              <a:t>‹#›</a:t>
            </a:fld>
            <a:endParaRPr lang="ru-RU"/>
          </a:p>
        </p:txBody>
      </p:sp>
    </p:spTree>
    <p:extLst>
      <p:ext uri="{BB962C8B-B14F-4D97-AF65-F5344CB8AC3E}">
        <p14:creationId xmlns:p14="http://schemas.microsoft.com/office/powerpoint/2010/main" val="3400689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88259" y="550410"/>
            <a:ext cx="4615855" cy="2387600"/>
          </a:xfrm>
        </p:spPr>
        <p:txBody>
          <a:bodyPr>
            <a:normAutofit fontScale="90000"/>
          </a:bodyPr>
          <a:lstStyle/>
          <a:p>
            <a:r>
              <a:rPr lang="ru-RU" dirty="0" smtClean="0"/>
              <a:t>Афанасий Афанасьевич Фет</a:t>
            </a:r>
            <a:endParaRPr lang="ru-RU" dirty="0"/>
          </a:p>
        </p:txBody>
      </p:sp>
      <p:sp>
        <p:nvSpPr>
          <p:cNvPr id="3" name="Подзаголовок 2"/>
          <p:cNvSpPr>
            <a:spLocks noGrp="1"/>
          </p:cNvSpPr>
          <p:nvPr>
            <p:ph type="subTitle" idx="1"/>
          </p:nvPr>
        </p:nvSpPr>
        <p:spPr>
          <a:xfrm>
            <a:off x="-1175814" y="3972153"/>
            <a:ext cx="9144000" cy="1655762"/>
          </a:xfrm>
        </p:spPr>
        <p:txBody>
          <a:bodyPr/>
          <a:lstStyle/>
          <a:p>
            <a:r>
              <a:rPr lang="ru-RU" dirty="0" smtClean="0"/>
              <a:t>1820-1892</a:t>
            </a:r>
            <a:endParaRPr lang="ru-RU" dirty="0"/>
          </a:p>
        </p:txBody>
      </p:sp>
      <p:pic>
        <p:nvPicPr>
          <p:cNvPr id="4" name="Рисунок 3"/>
          <p:cNvPicPr>
            <a:picLocks noChangeAspect="1"/>
          </p:cNvPicPr>
          <p:nvPr/>
        </p:nvPicPr>
        <p:blipFill>
          <a:blip r:embed="rId2"/>
          <a:stretch>
            <a:fillRect/>
          </a:stretch>
        </p:blipFill>
        <p:spPr>
          <a:xfrm>
            <a:off x="6466114" y="393020"/>
            <a:ext cx="5468420" cy="5346562"/>
          </a:xfrm>
          <a:prstGeom prst="rect">
            <a:avLst/>
          </a:prstGeom>
          <a:ln>
            <a:noFill/>
          </a:ln>
          <a:effectLst>
            <a:softEdge rad="112500"/>
          </a:effectLst>
        </p:spPr>
      </p:pic>
    </p:spTree>
    <p:extLst>
      <p:ext uri="{BB962C8B-B14F-4D97-AF65-F5344CB8AC3E}">
        <p14:creationId xmlns:p14="http://schemas.microsoft.com/office/powerpoint/2010/main" val="573874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707571"/>
            <a:ext cx="10515600" cy="5469392"/>
          </a:xfrm>
        </p:spPr>
        <p:txBody>
          <a:bodyPr>
            <a:normAutofit/>
          </a:bodyPr>
          <a:lstStyle/>
          <a:p>
            <a:r>
              <a:rPr lang="ru-RU" b="0" i="0" dirty="0" smtClean="0">
                <a:solidFill>
                  <a:srgbClr val="000000"/>
                </a:solidFill>
                <a:effectLst/>
                <a:latin typeface="Times New Roman" panose="02020603050405020304" pitchFamily="18" charset="0"/>
              </a:rPr>
              <a:t>Шепот, робкое дыханье,</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        Трели соловья,</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Серебро и колыханье</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        Сонного ручья,</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Свет ночной, ночные тени,</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        Тени без конца,</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Ряд волшебных изменений</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        Милого лица,</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В дымных тучках пурпур розы,</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        Отблеск янтаря,</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И лобзания, и слезы,</a:t>
            </a:r>
            <a:br>
              <a:rPr lang="ru-RU" b="0" i="0" dirty="0" smtClean="0">
                <a:solidFill>
                  <a:srgbClr val="000000"/>
                </a:solidFill>
                <a:effectLst/>
                <a:latin typeface="Times New Roman" panose="02020603050405020304" pitchFamily="18" charset="0"/>
              </a:rPr>
            </a:br>
            <a:r>
              <a:rPr lang="ru-RU" b="0" i="0" dirty="0" smtClean="0">
                <a:solidFill>
                  <a:srgbClr val="000000"/>
                </a:solidFill>
                <a:effectLst/>
                <a:latin typeface="Times New Roman" panose="02020603050405020304" pitchFamily="18" charset="0"/>
              </a:rPr>
              <a:t>        И заря, заря!..</a:t>
            </a:r>
            <a:br>
              <a:rPr lang="ru-RU" b="0" i="0" dirty="0" smtClean="0">
                <a:solidFill>
                  <a:srgbClr val="000000"/>
                </a:solidFill>
                <a:effectLst/>
                <a:latin typeface="Times New Roman" panose="02020603050405020304" pitchFamily="18" charset="0"/>
              </a:rPr>
            </a:br>
            <a:r>
              <a:rPr lang="ru-RU" b="0" i="1" dirty="0" smtClean="0">
                <a:solidFill>
                  <a:srgbClr val="000000"/>
                </a:solidFill>
                <a:effectLst/>
                <a:latin typeface="Times New Roman" panose="02020603050405020304" pitchFamily="18" charset="0"/>
              </a:rPr>
              <a:t>⟨1850⟩</a:t>
            </a:r>
            <a:endParaRPr lang="ru-RU" dirty="0"/>
          </a:p>
        </p:txBody>
      </p:sp>
    </p:spTree>
    <p:extLst>
      <p:ext uri="{BB962C8B-B14F-4D97-AF65-F5344CB8AC3E}">
        <p14:creationId xmlns:p14="http://schemas.microsoft.com/office/powerpoint/2010/main" val="2731338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Аналитическая работа с текстом стихотворения </a:t>
            </a:r>
            <a:br>
              <a:rPr lang="ru-RU" dirty="0" smtClean="0"/>
            </a:br>
            <a:r>
              <a:rPr lang="ru-RU" dirty="0" smtClean="0"/>
              <a:t>«Шёпот, робкое дыханье…»</a:t>
            </a:r>
            <a:br>
              <a:rPr lang="ru-RU" dirty="0" smtClean="0"/>
            </a:br>
            <a:endParaRPr lang="ru-RU" dirty="0"/>
          </a:p>
        </p:txBody>
      </p:sp>
      <p:sp>
        <p:nvSpPr>
          <p:cNvPr id="3" name="Объект 2"/>
          <p:cNvSpPr>
            <a:spLocks noGrp="1"/>
          </p:cNvSpPr>
          <p:nvPr>
            <p:ph idx="1"/>
          </p:nvPr>
        </p:nvSpPr>
        <p:spPr/>
        <p:txBody>
          <a:bodyPr>
            <a:normAutofit/>
          </a:bodyPr>
          <a:lstStyle/>
          <a:p>
            <a:r>
              <a:rPr lang="ru-RU" dirty="0" smtClean="0"/>
              <a:t>Какое впечатление произвело на вас это стихотворение? Как вы думаете, о чём оно?</a:t>
            </a:r>
          </a:p>
          <a:p>
            <a:r>
              <a:rPr lang="ru-RU" dirty="0" smtClean="0"/>
              <a:t>В чём необычность этой лирической миниатюры?</a:t>
            </a:r>
          </a:p>
          <a:p>
            <a:r>
              <a:rPr lang="ru-RU" dirty="0" smtClean="0"/>
              <a:t>Какое чувство является в стихотворении доминирующим? Меняется ли на-строение по ходу текста?</a:t>
            </a:r>
          </a:p>
          <a:p>
            <a:r>
              <a:rPr lang="ru-RU" dirty="0" smtClean="0"/>
              <a:t>Какой характер придаёт тексту фрагментарность описаний? Можно ли говорить о фрагментарности, случайности чувства, или оно целостно?</a:t>
            </a:r>
          </a:p>
          <a:p>
            <a:r>
              <a:rPr lang="ru-RU" dirty="0" smtClean="0"/>
              <a:t>Объясните смысл последней строчки стихотворения.</a:t>
            </a:r>
          </a:p>
        </p:txBody>
      </p:sp>
    </p:spTree>
    <p:extLst>
      <p:ext uri="{BB962C8B-B14F-4D97-AF65-F5344CB8AC3E}">
        <p14:creationId xmlns:p14="http://schemas.microsoft.com/office/powerpoint/2010/main" val="1544620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119743"/>
            <a:ext cx="10515600" cy="6455228"/>
          </a:xfrm>
        </p:spPr>
        <p:txBody>
          <a:bodyPr>
            <a:normAutofit lnSpcReduction="10000"/>
          </a:bodyPr>
          <a:lstStyle/>
          <a:p>
            <a:pPr marL="0" indent="0">
              <a:buNone/>
            </a:pPr>
            <a:r>
              <a:rPr lang="ru-RU" dirty="0"/>
              <a:t>Сияла ночь. Луной был полон сад. Лежали</a:t>
            </a:r>
            <a:br>
              <a:rPr lang="ru-RU" dirty="0"/>
            </a:br>
            <a:r>
              <a:rPr lang="ru-RU" dirty="0"/>
              <a:t>Лучи у наших ног в гостиной без огней.</a:t>
            </a:r>
            <a:br>
              <a:rPr lang="ru-RU" dirty="0"/>
            </a:br>
            <a:r>
              <a:rPr lang="ru-RU" dirty="0"/>
              <a:t>Рояль был весь раскрыт, и струны в нем дрожали,</a:t>
            </a:r>
            <a:br>
              <a:rPr lang="ru-RU" dirty="0"/>
            </a:br>
            <a:r>
              <a:rPr lang="ru-RU" dirty="0"/>
              <a:t>Как и сердца у нас за </a:t>
            </a:r>
            <a:r>
              <a:rPr lang="ru-RU" dirty="0" err="1"/>
              <a:t>песнию</a:t>
            </a:r>
            <a:r>
              <a:rPr lang="ru-RU" dirty="0"/>
              <a:t> твоей.</a:t>
            </a:r>
            <a:br>
              <a:rPr lang="ru-RU" dirty="0"/>
            </a:br>
            <a:r>
              <a:rPr lang="ru-RU" dirty="0"/>
              <a:t>Ты пела до зари, в слезах изнемогая,</a:t>
            </a:r>
            <a:br>
              <a:rPr lang="ru-RU" dirty="0"/>
            </a:br>
            <a:r>
              <a:rPr lang="ru-RU" dirty="0"/>
              <a:t>Что ты одна — любовь, что нет любви иной,</a:t>
            </a:r>
            <a:br>
              <a:rPr lang="ru-RU" dirty="0"/>
            </a:br>
            <a:r>
              <a:rPr lang="ru-RU" dirty="0"/>
              <a:t>И так хотелось жить, чтоб, звука не роняя,</a:t>
            </a:r>
            <a:br>
              <a:rPr lang="ru-RU" dirty="0"/>
            </a:br>
            <a:r>
              <a:rPr lang="ru-RU" dirty="0"/>
              <a:t>Тебя любить, обнять и плакать над тобой.</a:t>
            </a:r>
            <a:br>
              <a:rPr lang="ru-RU" dirty="0"/>
            </a:br>
            <a:r>
              <a:rPr lang="ru-RU" dirty="0"/>
              <a:t>И много лет прошло, томительных и скучных,</a:t>
            </a:r>
            <a:br>
              <a:rPr lang="ru-RU" dirty="0"/>
            </a:br>
            <a:r>
              <a:rPr lang="ru-RU" dirty="0"/>
              <a:t>И вот в тиши ночной твой голос слышу вновь,</a:t>
            </a:r>
            <a:br>
              <a:rPr lang="ru-RU" dirty="0"/>
            </a:br>
            <a:r>
              <a:rPr lang="ru-RU" dirty="0"/>
              <a:t>И веет, как тогда, во вздохах этих звучных,</a:t>
            </a:r>
            <a:br>
              <a:rPr lang="ru-RU" dirty="0"/>
            </a:br>
            <a:r>
              <a:rPr lang="ru-RU" dirty="0"/>
              <a:t>Что ты одна — вся жизнь, что ты одна — любовь.</a:t>
            </a:r>
            <a:br>
              <a:rPr lang="ru-RU" dirty="0"/>
            </a:br>
            <a:r>
              <a:rPr lang="ru-RU" dirty="0"/>
              <a:t>Что нет обид судьбы и сердца жгучей муки,</a:t>
            </a:r>
            <a:br>
              <a:rPr lang="ru-RU" dirty="0"/>
            </a:br>
            <a:r>
              <a:rPr lang="ru-RU" dirty="0"/>
              <a:t>А жизни нет конца, и цели нет иной,</a:t>
            </a:r>
            <a:br>
              <a:rPr lang="ru-RU" dirty="0"/>
            </a:br>
            <a:r>
              <a:rPr lang="ru-RU" dirty="0"/>
              <a:t>Как только веровать в рыдающие звуки,</a:t>
            </a:r>
            <a:br>
              <a:rPr lang="ru-RU" dirty="0"/>
            </a:br>
            <a:r>
              <a:rPr lang="ru-RU" dirty="0"/>
              <a:t>Тебя любить, обнять и плакать над тобой!</a:t>
            </a:r>
            <a:br>
              <a:rPr lang="ru-RU" dirty="0"/>
            </a:br>
            <a:r>
              <a:rPr lang="ru-RU" i="1" dirty="0"/>
              <a:t>2 августа 1877</a:t>
            </a:r>
            <a:endParaRPr lang="ru-RU" dirty="0"/>
          </a:p>
        </p:txBody>
      </p:sp>
    </p:spTree>
    <p:extLst>
      <p:ext uri="{BB962C8B-B14F-4D97-AF65-F5344CB8AC3E}">
        <p14:creationId xmlns:p14="http://schemas.microsoft.com/office/powerpoint/2010/main" val="732728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Аналитическая работа с текстом стихотворения </a:t>
            </a:r>
            <a:br>
              <a:rPr lang="ru-RU" dirty="0" smtClean="0"/>
            </a:br>
            <a:r>
              <a:rPr lang="ru-RU" dirty="0" smtClean="0"/>
              <a:t>«Сияла ночь. Луной был полон сад»</a:t>
            </a:r>
            <a:br>
              <a:rPr lang="ru-RU" dirty="0" smtClean="0"/>
            </a:br>
            <a:endParaRPr lang="ru-RU" dirty="0"/>
          </a:p>
        </p:txBody>
      </p:sp>
      <p:sp>
        <p:nvSpPr>
          <p:cNvPr id="3" name="Объект 2"/>
          <p:cNvSpPr>
            <a:spLocks noGrp="1"/>
          </p:cNvSpPr>
          <p:nvPr>
            <p:ph idx="1"/>
          </p:nvPr>
        </p:nvSpPr>
        <p:spPr/>
        <p:txBody>
          <a:bodyPr>
            <a:normAutofit fontScale="92500" lnSpcReduction="20000"/>
          </a:bodyPr>
          <a:lstStyle/>
          <a:p>
            <a:r>
              <a:rPr lang="ru-RU" dirty="0" smtClean="0"/>
              <a:t>Какие чувства вызывает у вас прослушанное стихотворение?</a:t>
            </a:r>
          </a:p>
          <a:p>
            <a:r>
              <a:rPr lang="ru-RU" dirty="0" smtClean="0"/>
              <a:t>В чём сложность эмоционального состояния лирического героя? Какие противоречивые чувства владеют его душой?</a:t>
            </a:r>
          </a:p>
          <a:p>
            <a:r>
              <a:rPr lang="ru-RU" dirty="0" smtClean="0"/>
              <a:t>Какой характер придают внутреннему миру лирического героя короткие предложения первой строфы? Какой поэтический смысл при этом выявляется?</a:t>
            </a:r>
          </a:p>
          <a:p>
            <a:r>
              <a:rPr lang="ru-RU" dirty="0" smtClean="0"/>
              <a:t>Что изменилось в  отношении лирического «я» к  жизни, когда «много лет прошло»? Почему он готов забыть обиды судьбы и поверить в бесконечность жизни? Что даёт ему жизненные силы?</a:t>
            </a:r>
          </a:p>
          <a:p>
            <a:r>
              <a:rPr lang="ru-RU" dirty="0" smtClean="0"/>
              <a:t>Назовите средства, создающие музыкальность стихотворений Фета. (Фонетические средства — звукопись: аллитерация, ассонанс; синтаксические средства: параллелизм, анафора, повтор союзов, однородные члены)</a:t>
            </a:r>
            <a:endParaRPr lang="ru-RU" dirty="0"/>
          </a:p>
        </p:txBody>
      </p:sp>
    </p:spTree>
    <p:extLst>
      <p:ext uri="{BB962C8B-B14F-4D97-AF65-F5344CB8AC3E}">
        <p14:creationId xmlns:p14="http://schemas.microsoft.com/office/powerpoint/2010/main" val="29758595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544286"/>
            <a:ext cx="10515600" cy="5632677"/>
          </a:xfrm>
        </p:spPr>
        <p:txBody>
          <a:bodyPr>
            <a:normAutofit fontScale="85000" lnSpcReduction="20000"/>
          </a:bodyPr>
          <a:lstStyle/>
          <a:p>
            <a:r>
              <a:rPr lang="ru-RU" dirty="0"/>
              <a:t>Это утро, радость эта,</a:t>
            </a:r>
            <a:br>
              <a:rPr lang="ru-RU" dirty="0"/>
            </a:br>
            <a:r>
              <a:rPr lang="ru-RU" dirty="0"/>
              <a:t>Это мощь и дня и света,</a:t>
            </a:r>
            <a:br>
              <a:rPr lang="ru-RU" dirty="0"/>
            </a:br>
            <a:r>
              <a:rPr lang="ru-RU" dirty="0"/>
              <a:t>        Этот синий свод,</a:t>
            </a:r>
            <a:br>
              <a:rPr lang="ru-RU" dirty="0"/>
            </a:br>
            <a:r>
              <a:rPr lang="ru-RU" dirty="0"/>
              <a:t>Этот крик и вереницы,</a:t>
            </a:r>
            <a:br>
              <a:rPr lang="ru-RU" dirty="0"/>
            </a:br>
            <a:r>
              <a:rPr lang="ru-RU" dirty="0"/>
              <a:t>Эти стаи, эти птицы,</a:t>
            </a:r>
            <a:br>
              <a:rPr lang="ru-RU" dirty="0"/>
            </a:br>
            <a:r>
              <a:rPr lang="ru-RU" dirty="0"/>
              <a:t>        Этот говор вод,</a:t>
            </a:r>
            <a:br>
              <a:rPr lang="ru-RU" dirty="0"/>
            </a:br>
            <a:r>
              <a:rPr lang="ru-RU" dirty="0"/>
              <a:t>Эти ивы и березы,</a:t>
            </a:r>
            <a:br>
              <a:rPr lang="ru-RU" dirty="0"/>
            </a:br>
            <a:r>
              <a:rPr lang="ru-RU" dirty="0"/>
              <a:t>Эти капли — эти слезы,</a:t>
            </a:r>
            <a:br>
              <a:rPr lang="ru-RU" dirty="0"/>
            </a:br>
            <a:r>
              <a:rPr lang="ru-RU" dirty="0"/>
              <a:t>        Этот пух — не лист,</a:t>
            </a:r>
            <a:br>
              <a:rPr lang="ru-RU" dirty="0"/>
            </a:br>
            <a:r>
              <a:rPr lang="ru-RU" dirty="0"/>
              <a:t>Эти горы, эти долы,</a:t>
            </a:r>
            <a:br>
              <a:rPr lang="ru-RU" dirty="0"/>
            </a:br>
            <a:r>
              <a:rPr lang="ru-RU" dirty="0"/>
              <a:t>Эти мошки, эти пчелы,</a:t>
            </a:r>
            <a:br>
              <a:rPr lang="ru-RU" dirty="0"/>
            </a:br>
            <a:r>
              <a:rPr lang="ru-RU" dirty="0"/>
              <a:t>        Этот зык и свист,</a:t>
            </a:r>
            <a:br>
              <a:rPr lang="ru-RU" dirty="0"/>
            </a:br>
            <a:r>
              <a:rPr lang="ru-RU" dirty="0"/>
              <a:t>Эти зори без затменья,</a:t>
            </a:r>
            <a:br>
              <a:rPr lang="ru-RU" dirty="0"/>
            </a:br>
            <a:r>
              <a:rPr lang="ru-RU" dirty="0"/>
              <a:t>Этот вздох ночной селенья,</a:t>
            </a:r>
            <a:br>
              <a:rPr lang="ru-RU" dirty="0"/>
            </a:br>
            <a:r>
              <a:rPr lang="ru-RU" dirty="0"/>
              <a:t>        Эта ночь без сна,</a:t>
            </a:r>
            <a:br>
              <a:rPr lang="ru-RU" dirty="0"/>
            </a:br>
            <a:r>
              <a:rPr lang="ru-RU" dirty="0"/>
              <a:t>Эта мгла и жар постели,</a:t>
            </a:r>
            <a:br>
              <a:rPr lang="ru-RU" dirty="0"/>
            </a:br>
            <a:r>
              <a:rPr lang="ru-RU" dirty="0"/>
              <a:t>Эта дробь и эти трели,</a:t>
            </a:r>
            <a:br>
              <a:rPr lang="ru-RU" dirty="0"/>
            </a:br>
            <a:r>
              <a:rPr lang="ru-RU" dirty="0"/>
              <a:t>        Это всё — весна.</a:t>
            </a:r>
            <a:br>
              <a:rPr lang="ru-RU" dirty="0"/>
            </a:br>
            <a:r>
              <a:rPr lang="ru-RU" i="1" dirty="0"/>
              <a:t>1881 </a:t>
            </a:r>
            <a:endParaRPr lang="ru-RU" dirty="0"/>
          </a:p>
        </p:txBody>
      </p:sp>
    </p:spTree>
    <p:extLst>
      <p:ext uri="{BB962C8B-B14F-4D97-AF65-F5344CB8AC3E}">
        <p14:creationId xmlns:p14="http://schemas.microsoft.com/office/powerpoint/2010/main" val="2471938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Аналитическая работа с текстом стихотворения </a:t>
            </a:r>
            <a:br>
              <a:rPr lang="ru-RU" dirty="0" smtClean="0"/>
            </a:br>
            <a:r>
              <a:rPr lang="ru-RU" dirty="0" smtClean="0"/>
              <a:t>«Это утро, радость эта…»</a:t>
            </a:r>
            <a:br>
              <a:rPr lang="ru-RU" dirty="0" smtClean="0"/>
            </a:br>
            <a:endParaRPr lang="ru-RU" dirty="0"/>
          </a:p>
        </p:txBody>
      </p:sp>
      <p:sp>
        <p:nvSpPr>
          <p:cNvPr id="3" name="Объект 2"/>
          <p:cNvSpPr>
            <a:spLocks noGrp="1"/>
          </p:cNvSpPr>
          <p:nvPr>
            <p:ph idx="1"/>
          </p:nvPr>
        </p:nvSpPr>
        <p:spPr/>
        <p:txBody>
          <a:bodyPr>
            <a:normAutofit fontScale="92500" lnSpcReduction="20000"/>
          </a:bodyPr>
          <a:lstStyle/>
          <a:p>
            <a:r>
              <a:rPr lang="ru-RU" dirty="0" smtClean="0"/>
              <a:t>Какие предметные реалии рисуют картину весны?</a:t>
            </a:r>
          </a:p>
          <a:p>
            <a:r>
              <a:rPr lang="ru-RU" dirty="0" smtClean="0"/>
              <a:t>Какие краски, звуки, запахи, характерные для весны, замечает поэт?</a:t>
            </a:r>
          </a:p>
          <a:p>
            <a:r>
              <a:rPr lang="ru-RU" dirty="0" smtClean="0"/>
              <a:t>Определите характер художественного времени стихотворения. Какой пери-од времени оно охватывает и какой смысл при этом выявляется?</a:t>
            </a:r>
          </a:p>
          <a:p>
            <a:r>
              <a:rPr lang="ru-RU" dirty="0" smtClean="0"/>
              <a:t>Каким чувством проникнуто стихотворение? В  чём состояние природы со-звучно состоянию человека? Почему поэт переживает «ночь без сна»?</a:t>
            </a:r>
          </a:p>
          <a:p>
            <a:r>
              <a:rPr lang="ru-RU" dirty="0" smtClean="0"/>
              <a:t>Какой характер придают стихотворению его «</a:t>
            </a:r>
            <a:r>
              <a:rPr lang="ru-RU" dirty="0" err="1" smtClean="0"/>
              <a:t>безглагольность</a:t>
            </a:r>
            <a:r>
              <a:rPr lang="ru-RU" dirty="0" smtClean="0"/>
              <a:t>» и многочисленные анафоры?</a:t>
            </a:r>
          </a:p>
          <a:p>
            <a:r>
              <a:rPr lang="ru-RU" dirty="0" smtClean="0"/>
              <a:t>Какие ещё изобразительно-выразительные средства используются для со-здания поэтических образов природы и  внутреннего состояния человека?</a:t>
            </a:r>
          </a:p>
        </p:txBody>
      </p:sp>
    </p:spTree>
    <p:extLst>
      <p:ext uri="{BB962C8B-B14F-4D97-AF65-F5344CB8AC3E}">
        <p14:creationId xmlns:p14="http://schemas.microsoft.com/office/powerpoint/2010/main" val="408404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51314" y="544285"/>
            <a:ext cx="8316686" cy="6313715"/>
          </a:xfrm>
        </p:spPr>
        <p:txBody>
          <a:bodyPr>
            <a:normAutofit fontScale="55000" lnSpcReduction="20000"/>
          </a:bodyPr>
          <a:lstStyle/>
          <a:p>
            <a:pPr marL="0" indent="0">
              <a:buNone/>
            </a:pPr>
            <a:r>
              <a:rPr lang="ru-RU" sz="3300" dirty="0" smtClean="0"/>
              <a:t>Еще весны душистой нега…</a:t>
            </a:r>
          </a:p>
          <a:p>
            <a:pPr marL="0" indent="0">
              <a:buNone/>
            </a:pPr>
            <a:r>
              <a:rPr lang="ru-RU" sz="3300" dirty="0" smtClean="0"/>
              <a:t>Ещё весны душистой нега</a:t>
            </a:r>
          </a:p>
          <a:p>
            <a:pPr marL="0" indent="0">
              <a:buNone/>
            </a:pPr>
            <a:r>
              <a:rPr lang="ru-RU" sz="3300" dirty="0" smtClean="0"/>
              <a:t>К нам не успела низойти,</a:t>
            </a:r>
          </a:p>
          <a:p>
            <a:pPr marL="0" indent="0">
              <a:buNone/>
            </a:pPr>
            <a:r>
              <a:rPr lang="ru-RU" sz="3300" dirty="0" smtClean="0"/>
              <a:t>Ещё овраги полны снега,</a:t>
            </a:r>
          </a:p>
          <a:p>
            <a:pPr marL="0" indent="0">
              <a:buNone/>
            </a:pPr>
            <a:r>
              <a:rPr lang="ru-RU" sz="3300" dirty="0" smtClean="0"/>
              <a:t>Ещё зарёй гремит телега</a:t>
            </a:r>
          </a:p>
          <a:p>
            <a:pPr marL="0" indent="0">
              <a:buNone/>
            </a:pPr>
            <a:r>
              <a:rPr lang="ru-RU" sz="3300" dirty="0" smtClean="0"/>
              <a:t>На замороженном пути.</a:t>
            </a:r>
          </a:p>
          <a:p>
            <a:pPr marL="0" indent="0">
              <a:buNone/>
            </a:pPr>
            <a:endParaRPr lang="ru-RU" sz="3300" dirty="0" smtClean="0"/>
          </a:p>
          <a:p>
            <a:pPr marL="0" indent="0">
              <a:buNone/>
            </a:pPr>
            <a:r>
              <a:rPr lang="ru-RU" sz="3300" dirty="0" smtClean="0"/>
              <a:t>Едва лишь в полдень солнце греет,</a:t>
            </a:r>
          </a:p>
          <a:p>
            <a:pPr marL="0" indent="0">
              <a:buNone/>
            </a:pPr>
            <a:r>
              <a:rPr lang="ru-RU" sz="3300" dirty="0" smtClean="0"/>
              <a:t>Краснеет липа в высоте,</a:t>
            </a:r>
          </a:p>
          <a:p>
            <a:pPr marL="0" indent="0">
              <a:buNone/>
            </a:pPr>
            <a:r>
              <a:rPr lang="ru-RU" sz="3300" dirty="0" smtClean="0"/>
              <a:t>Сквозя, </a:t>
            </a:r>
            <a:r>
              <a:rPr lang="ru-RU" sz="3300" dirty="0" err="1" smtClean="0"/>
              <a:t>березник</a:t>
            </a:r>
            <a:r>
              <a:rPr lang="ru-RU" sz="3300" dirty="0" smtClean="0"/>
              <a:t> чуть желтеет,</a:t>
            </a:r>
          </a:p>
          <a:p>
            <a:pPr marL="0" indent="0">
              <a:buNone/>
            </a:pPr>
            <a:r>
              <a:rPr lang="ru-RU" sz="3300" dirty="0" smtClean="0"/>
              <a:t>И соловей ещё не смеет</a:t>
            </a:r>
          </a:p>
          <a:p>
            <a:pPr marL="0" indent="0">
              <a:buNone/>
            </a:pPr>
            <a:r>
              <a:rPr lang="ru-RU" sz="3300" dirty="0" smtClean="0"/>
              <a:t>Запеть в смородинном кусте.</a:t>
            </a:r>
          </a:p>
          <a:p>
            <a:pPr marL="0" indent="0">
              <a:buNone/>
            </a:pPr>
            <a:endParaRPr lang="ru-RU" sz="3300" dirty="0" smtClean="0"/>
          </a:p>
          <a:p>
            <a:pPr marL="0" indent="0">
              <a:buNone/>
            </a:pPr>
            <a:r>
              <a:rPr lang="ru-RU" sz="3300" dirty="0" smtClean="0"/>
              <a:t>Но возрожденья весть живая</a:t>
            </a:r>
          </a:p>
          <a:p>
            <a:pPr marL="0" indent="0">
              <a:buNone/>
            </a:pPr>
            <a:r>
              <a:rPr lang="ru-RU" sz="3300" dirty="0" smtClean="0"/>
              <a:t>Уж есть в пролётных журавлях,</a:t>
            </a:r>
          </a:p>
          <a:p>
            <a:pPr marL="0" indent="0">
              <a:buNone/>
            </a:pPr>
            <a:r>
              <a:rPr lang="ru-RU" sz="3300" dirty="0" smtClean="0"/>
              <a:t>И, их глазами провожая,</a:t>
            </a:r>
          </a:p>
          <a:p>
            <a:pPr marL="0" indent="0">
              <a:buNone/>
            </a:pPr>
            <a:r>
              <a:rPr lang="ru-RU" sz="3300" dirty="0" smtClean="0"/>
              <a:t>Стоит красавица степная</a:t>
            </a:r>
          </a:p>
          <a:p>
            <a:pPr marL="0" indent="0">
              <a:buNone/>
            </a:pPr>
            <a:r>
              <a:rPr lang="ru-RU" sz="3300" dirty="0" smtClean="0"/>
              <a:t>С румянцем сизым на щеках.</a:t>
            </a:r>
          </a:p>
          <a:p>
            <a:pPr marL="0" indent="0">
              <a:buNone/>
            </a:pPr>
            <a:endParaRPr lang="ru-RU" dirty="0" smtClean="0"/>
          </a:p>
          <a:p>
            <a:pPr marL="0" indent="0">
              <a:buNone/>
            </a:pPr>
            <a:r>
              <a:rPr lang="ru-RU" dirty="0" smtClean="0"/>
              <a:t>1854 г.</a:t>
            </a:r>
            <a:endParaRPr lang="ru-RU" dirty="0"/>
          </a:p>
        </p:txBody>
      </p:sp>
    </p:spTree>
    <p:extLst>
      <p:ext uri="{BB962C8B-B14F-4D97-AF65-F5344CB8AC3E}">
        <p14:creationId xmlns:p14="http://schemas.microsoft.com/office/powerpoint/2010/main" val="2994238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Аналитическая работа с текстом стихотворения </a:t>
            </a:r>
            <a:br>
              <a:rPr lang="ru-RU" dirty="0" smtClean="0"/>
            </a:br>
            <a:r>
              <a:rPr lang="ru-RU" dirty="0" smtClean="0"/>
              <a:t>«Ещё весны душистой нега…»</a:t>
            </a:r>
            <a:br>
              <a:rPr lang="ru-RU" dirty="0" smtClean="0"/>
            </a:br>
            <a:endParaRPr lang="ru-RU" dirty="0"/>
          </a:p>
        </p:txBody>
      </p:sp>
      <p:sp>
        <p:nvSpPr>
          <p:cNvPr id="3" name="Объект 2"/>
          <p:cNvSpPr>
            <a:spLocks noGrp="1"/>
          </p:cNvSpPr>
          <p:nvPr>
            <p:ph idx="1"/>
          </p:nvPr>
        </p:nvSpPr>
        <p:spPr/>
        <p:txBody>
          <a:bodyPr>
            <a:normAutofit/>
          </a:bodyPr>
          <a:lstStyle/>
          <a:p>
            <a:r>
              <a:rPr lang="ru-RU" dirty="0" smtClean="0"/>
              <a:t>Каким настроением проникнуто стихотворение?</a:t>
            </a:r>
          </a:p>
          <a:p>
            <a:r>
              <a:rPr lang="ru-RU" dirty="0" smtClean="0"/>
              <a:t>Проследите развитие лирического сюжета. В какой строфе выражена главная мысль стихотворения?</a:t>
            </a:r>
          </a:p>
          <a:p>
            <a:r>
              <a:rPr lang="ru-RU" dirty="0" smtClean="0"/>
              <a:t>С  помощью каких изобразительно-выразительных средств автору удаётся передать ощущение возрождения природы?</a:t>
            </a:r>
          </a:p>
          <a:p>
            <a:r>
              <a:rPr lang="ru-RU" dirty="0" smtClean="0"/>
              <a:t>Рассмотрите репродукцию картины Фёдора Васильева «Оттепель». Что общего у этого живописного полотна со стихотворением Фета?</a:t>
            </a:r>
          </a:p>
          <a:p>
            <a:endParaRPr lang="ru-RU" dirty="0"/>
          </a:p>
        </p:txBody>
      </p:sp>
    </p:spTree>
    <p:extLst>
      <p:ext uri="{BB962C8B-B14F-4D97-AF65-F5344CB8AC3E}">
        <p14:creationId xmlns:p14="http://schemas.microsoft.com/office/powerpoint/2010/main" val="2286484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794657"/>
            <a:ext cx="6912429" cy="5393192"/>
          </a:xfrm>
        </p:spPr>
        <p:txBody>
          <a:bodyPr/>
          <a:lstStyle/>
          <a:p>
            <a:r>
              <a:rPr lang="ru-RU" dirty="0" smtClean="0"/>
              <a:t>Родился 5 декабря 1820 г. в Орловской губернии. Мать поэта — Каролина Шарлотта Фет,— будучи замужем, беременная сбежала из Германии в Россию вместе с богатым помещиком </a:t>
            </a:r>
            <a:r>
              <a:rPr lang="ru-RU" dirty="0" err="1" smtClean="0"/>
              <a:t>Шеншиным</a:t>
            </a:r>
            <a:r>
              <a:rPr lang="ru-RU" dirty="0" smtClean="0"/>
              <a:t>. Отцом Фета был записан </a:t>
            </a:r>
            <a:r>
              <a:rPr lang="ru-RU" dirty="0" err="1" smtClean="0"/>
              <a:t>Шеншин</a:t>
            </a:r>
            <a:r>
              <a:rPr lang="ru-RU" dirty="0" smtClean="0"/>
              <a:t>, что с юридической точки зрения было незаконно (Шарлота Фет и </a:t>
            </a:r>
            <a:r>
              <a:rPr lang="ru-RU" dirty="0" err="1" smtClean="0"/>
              <a:t>Шеншин</a:t>
            </a:r>
            <a:r>
              <a:rPr lang="ru-RU" dirty="0" smtClean="0"/>
              <a:t> не состояли в  браке). Когда обман открылся, Фет превратился из богатого дворянина, русского подданного в  иностранца сомнительного происхождения.</a:t>
            </a:r>
          </a:p>
          <a:p>
            <a:endParaRPr lang="ru-RU" dirty="0"/>
          </a:p>
        </p:txBody>
      </p:sp>
      <p:pic>
        <p:nvPicPr>
          <p:cNvPr id="5" name="Рисунок 4"/>
          <p:cNvPicPr>
            <a:picLocks noChangeAspect="1"/>
          </p:cNvPicPr>
          <p:nvPr/>
        </p:nvPicPr>
        <p:blipFill>
          <a:blip r:embed="rId2"/>
          <a:stretch>
            <a:fillRect/>
          </a:stretch>
        </p:blipFill>
        <p:spPr>
          <a:xfrm>
            <a:off x="7629525" y="446314"/>
            <a:ext cx="4424763" cy="5554096"/>
          </a:xfrm>
          <a:prstGeom prst="rect">
            <a:avLst/>
          </a:prstGeom>
          <a:ln>
            <a:noFill/>
          </a:ln>
          <a:effectLst>
            <a:softEdge rad="112500"/>
          </a:effectLst>
        </p:spPr>
      </p:pic>
    </p:spTree>
    <p:extLst>
      <p:ext uri="{BB962C8B-B14F-4D97-AF65-F5344CB8AC3E}">
        <p14:creationId xmlns:p14="http://schemas.microsoft.com/office/powerpoint/2010/main" val="1977891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609600"/>
            <a:ext cx="5246914" cy="5567363"/>
          </a:xfrm>
        </p:spPr>
        <p:txBody>
          <a:bodyPr/>
          <a:lstStyle/>
          <a:p>
            <a:r>
              <a:rPr lang="ru-RU" dirty="0" smtClean="0"/>
              <a:t>В 1837 г. Фет переехал в Москву, где был определён в пансион М. П. Погодина. Спустя год стал студентом Московского Университета. К старшим курсам увлёкся поэзией. </a:t>
            </a:r>
          </a:p>
          <a:p>
            <a:r>
              <a:rPr lang="ru-RU" dirty="0" smtClean="0"/>
              <a:t>В 1840 г. вышел первый сборник его стихов — «Лирический пантеон», в 1842–1843 гг. стихи Фета публиковали во многих журналах.</a:t>
            </a:r>
          </a:p>
          <a:p>
            <a:endParaRPr lang="ru-RU" dirty="0"/>
          </a:p>
        </p:txBody>
      </p:sp>
      <p:pic>
        <p:nvPicPr>
          <p:cNvPr id="5" name="Рисунок 4"/>
          <p:cNvPicPr>
            <a:picLocks noChangeAspect="1"/>
          </p:cNvPicPr>
          <p:nvPr/>
        </p:nvPicPr>
        <p:blipFill>
          <a:blip r:embed="rId2"/>
          <a:stretch>
            <a:fillRect/>
          </a:stretch>
        </p:blipFill>
        <p:spPr>
          <a:xfrm>
            <a:off x="7064829" y="749754"/>
            <a:ext cx="4916940" cy="32779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25839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314" y="609600"/>
            <a:ext cx="4626429" cy="5600020"/>
          </a:xfrm>
        </p:spPr>
        <p:txBody>
          <a:bodyPr>
            <a:normAutofit fontScale="70000" lnSpcReduction="20000"/>
          </a:bodyPr>
          <a:lstStyle/>
          <a:p>
            <a:pPr marL="0" indent="0">
              <a:buNone/>
            </a:pPr>
            <a:r>
              <a:rPr lang="ru-RU" dirty="0" smtClean="0"/>
              <a:t>После окончания университета Фет выбрал дорогу, далёкую от литературы — он поступил на военную службу. </a:t>
            </a:r>
          </a:p>
          <a:p>
            <a:pPr marL="0" indent="0">
              <a:buNone/>
            </a:pPr>
            <a:r>
              <a:rPr lang="ru-RU" dirty="0" smtClean="0"/>
              <a:t>В  1845 году был зачислен в  кирасирский полк. Отдалённость от Москвы негативно сказалась на литературной деятельности — о поэте почти забыли, перестали печатать.</a:t>
            </a:r>
          </a:p>
          <a:p>
            <a:pPr marL="0" indent="0">
              <a:buNone/>
            </a:pPr>
            <a:r>
              <a:rPr lang="ru-RU" dirty="0" smtClean="0"/>
              <a:t>Во время Крымской войны Фет находился в составе войск, располагавшихся под Петербургом. Стал бывать в  северной столице, благодаря чему сблизился с Н.А. Некрасовым и И.С. Тургеневым, издававшими «Современник». </a:t>
            </a:r>
          </a:p>
          <a:p>
            <a:pPr marL="0" indent="0">
              <a:buNone/>
            </a:pPr>
            <a:r>
              <a:rPr lang="ru-RU" dirty="0" smtClean="0"/>
              <a:t>Начался новый виток литературной карьеры: в 1850 г. вышел второй сборник стихов, в 1856 — третий.</a:t>
            </a:r>
          </a:p>
          <a:p>
            <a:pPr marL="0" indent="0">
              <a:buNone/>
            </a:pPr>
            <a:r>
              <a:rPr lang="ru-RU" dirty="0" smtClean="0"/>
              <a:t>Успехи на военном поприще были гораздо скромнее: поэту так и не удалось дослужиться до звания, дающего дворянский титул. В 1856 г. он вышел в отставку.</a:t>
            </a:r>
          </a:p>
          <a:p>
            <a:endParaRPr lang="ru-RU" dirty="0"/>
          </a:p>
        </p:txBody>
      </p:sp>
      <p:pic>
        <p:nvPicPr>
          <p:cNvPr id="5" name="Рисунок 4"/>
          <p:cNvPicPr>
            <a:picLocks noChangeAspect="1"/>
          </p:cNvPicPr>
          <p:nvPr/>
        </p:nvPicPr>
        <p:blipFill>
          <a:blip r:embed="rId2"/>
          <a:stretch>
            <a:fillRect/>
          </a:stretch>
        </p:blipFill>
        <p:spPr>
          <a:xfrm>
            <a:off x="6240236" y="190500"/>
            <a:ext cx="5219700" cy="6667500"/>
          </a:xfrm>
          <a:prstGeom prst="rect">
            <a:avLst/>
          </a:prstGeom>
        </p:spPr>
      </p:pic>
    </p:spTree>
    <p:extLst>
      <p:ext uri="{BB962C8B-B14F-4D97-AF65-F5344CB8AC3E}">
        <p14:creationId xmlns:p14="http://schemas.microsoft.com/office/powerpoint/2010/main" val="3983546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Любовь</a:t>
            </a:r>
            <a:endParaRPr lang="ru-RU" dirty="0"/>
          </a:p>
        </p:txBody>
      </p:sp>
      <p:sp>
        <p:nvSpPr>
          <p:cNvPr id="3" name="Объект 2"/>
          <p:cNvSpPr>
            <a:spLocks noGrp="1"/>
          </p:cNvSpPr>
          <p:nvPr>
            <p:ph idx="1"/>
          </p:nvPr>
        </p:nvSpPr>
        <p:spPr>
          <a:xfrm>
            <a:off x="424542" y="1690688"/>
            <a:ext cx="6346371" cy="4351338"/>
          </a:xfrm>
        </p:spPr>
        <p:txBody>
          <a:bodyPr>
            <a:normAutofit lnSpcReduction="10000"/>
          </a:bodyPr>
          <a:lstStyle/>
          <a:p>
            <a:pPr marL="0" indent="0">
              <a:buNone/>
            </a:pPr>
            <a:r>
              <a:rPr lang="ru-RU" dirty="0" smtClean="0"/>
              <a:t>Во время военной службы Фет страстно влюбился в бесприданницу Марию </a:t>
            </a:r>
            <a:r>
              <a:rPr lang="ru-RU" dirty="0" err="1" smtClean="0"/>
              <a:t>Лазич</a:t>
            </a:r>
            <a:r>
              <a:rPr lang="ru-RU" dirty="0" smtClean="0"/>
              <a:t>. Однако не обладал средствами, чтобы содержать семью, поэтому жениться категорически отказывался. Они встречались около двух лет. Затем поэта перевели на другое место службы. Вскоре он узнал, что возлюбленная погибла при странных обстоятельствах. </a:t>
            </a:r>
          </a:p>
          <a:p>
            <a:pPr marL="0" indent="0">
              <a:buNone/>
            </a:pPr>
            <a:r>
              <a:rPr lang="ru-RU" dirty="0" smtClean="0"/>
              <a:t>В 1857 г. он по расчёту женился на М. П. Боткиной.</a:t>
            </a:r>
          </a:p>
          <a:p>
            <a:pPr marL="0" indent="0">
              <a:buNone/>
            </a:pPr>
            <a:endParaRPr lang="ru-RU" dirty="0"/>
          </a:p>
        </p:txBody>
      </p:sp>
      <p:pic>
        <p:nvPicPr>
          <p:cNvPr id="4" name="Рисунок 3"/>
          <p:cNvPicPr>
            <a:picLocks noChangeAspect="1"/>
          </p:cNvPicPr>
          <p:nvPr/>
        </p:nvPicPr>
        <p:blipFill>
          <a:blip r:embed="rId2"/>
          <a:stretch>
            <a:fillRect/>
          </a:stretch>
        </p:blipFill>
        <p:spPr>
          <a:xfrm>
            <a:off x="9210675" y="0"/>
            <a:ext cx="2981325" cy="4029075"/>
          </a:xfrm>
          <a:prstGeom prst="rect">
            <a:avLst/>
          </a:prstGeom>
        </p:spPr>
      </p:pic>
      <p:pic>
        <p:nvPicPr>
          <p:cNvPr id="5" name="Рисунок 4"/>
          <p:cNvPicPr>
            <a:picLocks noChangeAspect="1"/>
          </p:cNvPicPr>
          <p:nvPr/>
        </p:nvPicPr>
        <p:blipFill>
          <a:blip r:embed="rId3"/>
          <a:stretch>
            <a:fillRect/>
          </a:stretch>
        </p:blipFill>
        <p:spPr>
          <a:xfrm>
            <a:off x="6969579" y="2526393"/>
            <a:ext cx="2468002" cy="4096883"/>
          </a:xfrm>
          <a:prstGeom prst="rect">
            <a:avLst/>
          </a:prstGeom>
        </p:spPr>
      </p:pic>
    </p:spTree>
    <p:extLst>
      <p:ext uri="{BB962C8B-B14F-4D97-AF65-F5344CB8AC3E}">
        <p14:creationId xmlns:p14="http://schemas.microsoft.com/office/powerpoint/2010/main" val="1405870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762000"/>
            <a:ext cx="5388429" cy="5414963"/>
          </a:xfrm>
        </p:spPr>
        <p:txBody>
          <a:bodyPr>
            <a:normAutofit fontScale="85000" lnSpcReduction="10000"/>
          </a:bodyPr>
          <a:lstStyle/>
          <a:p>
            <a:r>
              <a:rPr lang="ru-RU" dirty="0" smtClean="0"/>
              <a:t>1861 году приобрёл в Орловской губернии небольшое имение Степановка. Здесь у поэта открылся новый талант: он показал себя незаурядным хозяином. Степановка стала образцовой усадьбой: показатели урожаев его имения были едва ли не лучшими в губернии, а яблочную пастилу Фета доставляли прямо к императорскому двору.</a:t>
            </a:r>
          </a:p>
          <a:p>
            <a:r>
              <a:rPr lang="ru-RU" dirty="0" smtClean="0"/>
              <a:t>В 1877 году Афанасий Афанасьевич купил в Курской губернии деревню Воробьёвку и дом в Москве, где и провёл остаток своей жизни, лишь на зиму уезжая в столицу. </a:t>
            </a:r>
          </a:p>
          <a:p>
            <a:r>
              <a:rPr lang="ru-RU" dirty="0" smtClean="0"/>
              <a:t>С 1867 по 1877 г. Фет служил мировым судьёй.</a:t>
            </a:r>
          </a:p>
          <a:p>
            <a:endParaRPr lang="ru-RU" dirty="0"/>
          </a:p>
        </p:txBody>
      </p:sp>
      <p:pic>
        <p:nvPicPr>
          <p:cNvPr id="4" name="Рисунок 3"/>
          <p:cNvPicPr>
            <a:picLocks noChangeAspect="1"/>
          </p:cNvPicPr>
          <p:nvPr/>
        </p:nvPicPr>
        <p:blipFill>
          <a:blip r:embed="rId2"/>
          <a:stretch>
            <a:fillRect/>
          </a:stretch>
        </p:blipFill>
        <p:spPr>
          <a:xfrm>
            <a:off x="7312479" y="413658"/>
            <a:ext cx="3780064" cy="5670096"/>
          </a:xfrm>
          <a:prstGeom prst="rect">
            <a:avLst/>
          </a:prstGeom>
          <a:ln>
            <a:noFill/>
          </a:ln>
          <a:effectLst>
            <a:softEdge rad="112500"/>
          </a:effectLst>
        </p:spPr>
      </p:pic>
    </p:spTree>
    <p:extLst>
      <p:ext uri="{BB962C8B-B14F-4D97-AF65-F5344CB8AC3E}">
        <p14:creationId xmlns:p14="http://schemas.microsoft.com/office/powerpoint/2010/main" val="2739197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674914"/>
            <a:ext cx="6890657" cy="5502049"/>
          </a:xfrm>
        </p:spPr>
        <p:txBody>
          <a:bodyPr>
            <a:normAutofit/>
          </a:bodyPr>
          <a:lstStyle/>
          <a:p>
            <a:pPr marL="0" indent="0">
              <a:buNone/>
            </a:pPr>
            <a:r>
              <a:rPr lang="ru-RU" dirty="0" smtClean="0"/>
              <a:t>В 1873 произошло событие, к которому поэт стремился всю жизнь,— он получил дворянский титул и фамилию </a:t>
            </a:r>
            <a:r>
              <a:rPr lang="ru-RU" dirty="0" err="1" smtClean="0"/>
              <a:t>Шеншин</a:t>
            </a:r>
            <a:r>
              <a:rPr lang="ru-RU" dirty="0" smtClean="0"/>
              <a:t>.</a:t>
            </a:r>
          </a:p>
          <a:p>
            <a:pPr marL="0" indent="0">
              <a:buNone/>
            </a:pPr>
            <a:r>
              <a:rPr lang="ru-RU" dirty="0" smtClean="0"/>
              <a:t>В  80-е годы Фет вернулся в  Москву, а  вместе с тем — в литературу.</a:t>
            </a:r>
          </a:p>
          <a:p>
            <a:pPr marL="0" indent="0">
              <a:buNone/>
            </a:pPr>
            <a:r>
              <a:rPr lang="ru-RU" dirty="0" smtClean="0"/>
              <a:t>С 1883 по 1891 гг. вышли три сборника — «Вечерние огни». Последние годы жизни были весьма тяжёлыми — его мучили приступы удушья, он почти ослеп. Поэт настолько устал от болезней, что даже предпринял попытку самоубийства, которая спровоцировала смерть. 21 ноября 1892 г. Афанасий Фет скончался.</a:t>
            </a:r>
          </a:p>
          <a:p>
            <a:pPr marL="0" indent="0">
              <a:buNone/>
            </a:pPr>
            <a:endParaRPr lang="ru-RU" dirty="0"/>
          </a:p>
        </p:txBody>
      </p:sp>
      <p:sp>
        <p:nvSpPr>
          <p:cNvPr id="4" name="Прямоугольник 3"/>
          <p:cNvSpPr/>
          <p:nvPr/>
        </p:nvSpPr>
        <p:spPr>
          <a:xfrm>
            <a:off x="8055429" y="2376491"/>
            <a:ext cx="4136571" cy="646331"/>
          </a:xfrm>
          <a:prstGeom prst="rect">
            <a:avLst/>
          </a:prstGeom>
        </p:spPr>
        <p:txBody>
          <a:bodyPr wrap="square">
            <a:spAutoFit/>
          </a:bodyPr>
          <a:lstStyle/>
          <a:p>
            <a:r>
              <a:rPr lang="ru-RU" b="1" i="1" dirty="0" smtClean="0"/>
              <a:t> «Я между плачущих </a:t>
            </a:r>
            <a:r>
              <a:rPr lang="ru-RU" b="1" i="1" dirty="0" err="1" smtClean="0"/>
              <a:t>Шеншин</a:t>
            </a:r>
            <a:r>
              <a:rPr lang="ru-RU" b="1" i="1" dirty="0" smtClean="0"/>
              <a:t>, </a:t>
            </a:r>
          </a:p>
          <a:p>
            <a:r>
              <a:rPr lang="ru-RU" b="1" i="1" dirty="0" smtClean="0"/>
              <a:t> И Фет я только средь поющих»</a:t>
            </a:r>
            <a:endParaRPr lang="ru-RU" b="1" i="1" dirty="0"/>
          </a:p>
        </p:txBody>
      </p:sp>
      <p:cxnSp>
        <p:nvCxnSpPr>
          <p:cNvPr id="6" name="Прямая соединительная линия 5"/>
          <p:cNvCxnSpPr/>
          <p:nvPr/>
        </p:nvCxnSpPr>
        <p:spPr>
          <a:xfrm>
            <a:off x="7859486" y="1665514"/>
            <a:ext cx="10885" cy="242751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6056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Особенности поэзии «чистого искусства»</a:t>
            </a:r>
            <a:br>
              <a:rPr lang="ru-RU" dirty="0" smtClean="0"/>
            </a:br>
            <a:endParaRPr lang="ru-RU" dirty="0"/>
          </a:p>
        </p:txBody>
      </p:sp>
      <p:sp>
        <p:nvSpPr>
          <p:cNvPr id="3" name="Объект 2"/>
          <p:cNvSpPr>
            <a:spLocks noGrp="1"/>
          </p:cNvSpPr>
          <p:nvPr>
            <p:ph idx="1"/>
          </p:nvPr>
        </p:nvSpPr>
        <p:spPr/>
        <p:txBody>
          <a:bodyPr/>
          <a:lstStyle/>
          <a:p>
            <a:pPr marL="0" indent="0">
              <a:buNone/>
            </a:pPr>
            <a:r>
              <a:rPr lang="ru-RU" dirty="0" smtClean="0"/>
              <a:t>•Поэзия намёков, догадок, умолчаний.</a:t>
            </a:r>
          </a:p>
          <a:p>
            <a:pPr marL="0" indent="0">
              <a:buNone/>
            </a:pPr>
            <a:r>
              <a:rPr lang="ru-RU" dirty="0" smtClean="0"/>
              <a:t>•Стихи не имеют сюжета: лирические миниатюры передают не мысли и чувства, а «летучее» настроение поэта.</a:t>
            </a:r>
          </a:p>
          <a:p>
            <a:pPr marL="0" indent="0">
              <a:buNone/>
            </a:pPr>
            <a:r>
              <a:rPr lang="ru-RU" dirty="0" smtClean="0"/>
              <a:t>•Искусство не должно быть связано с жизнью.</a:t>
            </a:r>
          </a:p>
          <a:p>
            <a:pPr marL="0" indent="0">
              <a:buNone/>
            </a:pPr>
            <a:r>
              <a:rPr lang="ru-RU" dirty="0" smtClean="0"/>
              <a:t>•Поэт не должен вмешиваться в дела бренного мира.</a:t>
            </a:r>
          </a:p>
          <a:p>
            <a:pPr marL="0" indent="0">
              <a:buNone/>
            </a:pPr>
            <a:r>
              <a:rPr lang="ru-RU" dirty="0" smtClean="0"/>
              <a:t>•Это поэзия для избранных.</a:t>
            </a:r>
            <a:endParaRPr lang="ru-RU" dirty="0"/>
          </a:p>
        </p:txBody>
      </p:sp>
    </p:spTree>
    <p:extLst>
      <p:ext uri="{BB962C8B-B14F-4D97-AF65-F5344CB8AC3E}">
        <p14:creationId xmlns:p14="http://schemas.microsoft.com/office/powerpoint/2010/main" val="628899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Основные темы поэзии «чистого искусства»</a:t>
            </a:r>
            <a:br>
              <a:rPr lang="ru-RU" dirty="0" smtClean="0"/>
            </a:b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4294005260"/>
              </p:ext>
            </p:extLst>
          </p:nvPr>
        </p:nvGraphicFramePr>
        <p:xfrm>
          <a:off x="1596571" y="1454785"/>
          <a:ext cx="8744859" cy="3748586"/>
        </p:xfrm>
        <a:graphic>
          <a:graphicData uri="http://schemas.openxmlformats.org/drawingml/2006/table">
            <a:tbl>
              <a:tblPr firstRow="1" bandRow="1">
                <a:tableStyleId>{5940675A-B579-460E-94D1-54222C63F5DA}</a:tableStyleId>
              </a:tblPr>
              <a:tblGrid>
                <a:gridCol w="2914953"/>
                <a:gridCol w="2914953"/>
                <a:gridCol w="2914953"/>
              </a:tblGrid>
              <a:tr h="820003">
                <a:tc>
                  <a:txBody>
                    <a:bodyPr/>
                    <a:lstStyle/>
                    <a:p>
                      <a:r>
                        <a:rPr lang="ru-RU" dirty="0" smtClean="0"/>
                        <a:t>Любовь</a:t>
                      </a:r>
                      <a:endParaRPr lang="ru-RU" dirty="0"/>
                    </a:p>
                  </a:txBody>
                  <a:tcPr/>
                </a:tc>
                <a:tc>
                  <a:txBody>
                    <a:bodyPr/>
                    <a:lstStyle/>
                    <a:p>
                      <a:r>
                        <a:rPr lang="ru-RU" dirty="0" smtClean="0"/>
                        <a:t>Природа </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Искусство</a:t>
                      </a:r>
                    </a:p>
                    <a:p>
                      <a:endParaRPr lang="ru-RU" dirty="0"/>
                    </a:p>
                  </a:txBody>
                  <a:tcPr/>
                </a:tc>
              </a:tr>
              <a:tr h="2928583">
                <a:tc>
                  <a:txBody>
                    <a:bodyPr/>
                    <a:lstStyle/>
                    <a:p>
                      <a:r>
                        <a:rPr lang="ru-RU" dirty="0" smtClean="0"/>
                        <a:t>Лирику отличает богатство оттенков: нежность </a:t>
                      </a:r>
                    </a:p>
                    <a:p>
                      <a:r>
                        <a:rPr lang="ru-RU" dirty="0" smtClean="0"/>
                        <a:t>и душевная теплота.</a:t>
                      </a:r>
                    </a:p>
                    <a:p>
                      <a:endParaRPr lang="ru-RU" dirty="0"/>
                    </a:p>
                  </a:txBody>
                  <a:tcPr/>
                </a:tc>
                <a:tc>
                  <a:txBody>
                    <a:bodyPr/>
                    <a:lstStyle/>
                    <a:p>
                      <a:r>
                        <a:rPr lang="ru-RU" dirty="0" smtClean="0"/>
                        <a:t>Образность, очеловечивание природы.</a:t>
                      </a:r>
                    </a:p>
                    <a:p>
                      <a:r>
                        <a:rPr lang="ru-RU" dirty="0" smtClean="0"/>
                        <a:t> </a:t>
                      </a:r>
                    </a:p>
                    <a:p>
                      <a:endParaRPr lang="ru-RU" dirty="0"/>
                    </a:p>
                  </a:txBody>
                  <a:tcPr/>
                </a:tc>
                <a:tc>
                  <a:txBody>
                    <a:bodyPr/>
                    <a:lstStyle/>
                    <a:p>
                      <a:r>
                        <a:rPr lang="ru-RU" dirty="0" smtClean="0"/>
                        <a:t>Певучесть </a:t>
                      </a:r>
                    </a:p>
                    <a:p>
                      <a:r>
                        <a:rPr lang="ru-RU" dirty="0" smtClean="0"/>
                        <a:t>и музыкальность.</a:t>
                      </a:r>
                    </a:p>
                    <a:p>
                      <a:endParaRPr lang="ru-RU" dirty="0"/>
                    </a:p>
                  </a:txBody>
                  <a:tcPr/>
                </a:tc>
              </a:tr>
            </a:tbl>
          </a:graphicData>
        </a:graphic>
      </p:graphicFrame>
    </p:spTree>
    <p:extLst>
      <p:ext uri="{BB962C8B-B14F-4D97-AF65-F5344CB8AC3E}">
        <p14:creationId xmlns:p14="http://schemas.microsoft.com/office/powerpoint/2010/main" val="347252927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1047</Words>
  <Application>Microsoft Office PowerPoint</Application>
  <PresentationFormat>Широкоэкранный</PresentationFormat>
  <Paragraphs>84</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Arial</vt:lpstr>
      <vt:lpstr>Calibri</vt:lpstr>
      <vt:lpstr>Calibri Light</vt:lpstr>
      <vt:lpstr>Times New Roman</vt:lpstr>
      <vt:lpstr>Тема Office</vt:lpstr>
      <vt:lpstr>Афанасий Афанасьевич Фет</vt:lpstr>
      <vt:lpstr>Презентация PowerPoint</vt:lpstr>
      <vt:lpstr>Презентация PowerPoint</vt:lpstr>
      <vt:lpstr>Презентация PowerPoint</vt:lpstr>
      <vt:lpstr>Любовь</vt:lpstr>
      <vt:lpstr>Презентация PowerPoint</vt:lpstr>
      <vt:lpstr>Презентация PowerPoint</vt:lpstr>
      <vt:lpstr>Особенности поэзии «чистого искусства» </vt:lpstr>
      <vt:lpstr>Основные темы поэзии «чистого искусства» </vt:lpstr>
      <vt:lpstr>Презентация PowerPoint</vt:lpstr>
      <vt:lpstr>Аналитическая работа с текстом стихотворения  «Шёпот, робкое дыханье…» </vt:lpstr>
      <vt:lpstr>Презентация PowerPoint</vt:lpstr>
      <vt:lpstr>Аналитическая работа с текстом стихотворения  «Сияла ночь. Луной был полон сад» </vt:lpstr>
      <vt:lpstr>Презентация PowerPoint</vt:lpstr>
      <vt:lpstr>Аналитическая работа с текстом стихотворения  «Это утро, радость эта…» </vt:lpstr>
      <vt:lpstr>Презентация PowerPoint</vt:lpstr>
      <vt:lpstr>Аналитическая работа с текстом стихотворения  «Ещё весны душистой нега…» </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Афанасий Афанасьевич Фет</dc:title>
  <dc:creator>КАТЮША</dc:creator>
  <cp:lastModifiedBy>КАТЮША</cp:lastModifiedBy>
  <cp:revision>7</cp:revision>
  <dcterms:created xsi:type="dcterms:W3CDTF">2022-12-13T10:58:01Z</dcterms:created>
  <dcterms:modified xsi:type="dcterms:W3CDTF">2023-04-10T06:59:35Z</dcterms:modified>
</cp:coreProperties>
</file>